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5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41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146.xml" ContentType="application/vnd.openxmlformats-officedocument.presentationml.notesSlide+xml"/>
  <Override PartName="/ppt/notesSlides/notesSlide15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notesSlides/notesSlide13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124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13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Default Extension="emf" ContentType="image/x-emf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129.xml" ContentType="application/vnd.openxmlformats-officedocument.presentationml.notesSlide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notesSlides/notesSlide118.xml" ContentType="application/vnd.openxmlformats-officedocument.presentationml.notes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5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diagrams/colors1.xml" ContentType="application/vnd.openxmlformats-officedocument.drawingml.diagramColors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43.xml" ContentType="application/vnd.openxmlformats-officedocument.presentationml.notes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121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Override PartName="/ppt/notesSlides/notesSlide65.xml" ContentType="application/vnd.openxmlformats-officedocument.presentationml.notesSlide+xml"/>
  <Override PartName="/ppt/notesSlides/notesSlide110.xml" ContentType="application/vnd.openxmlformats-officedocument.presentationml.notesSlide+xml"/>
  <Override PartName="/ppt/slides/slide41.xml" ContentType="application/vnd.openxmlformats-officedocument.presentationml.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138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48.xml" ContentType="application/vnd.openxmlformats-officedocument.presentationml.notesSlide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137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126.xml" ContentType="application/vnd.openxmlformats-officedocument.presentationml.notesSlide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51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s/slide130.xml" ContentType="application/vnd.openxmlformats-officedocument.presentationml.slide+xml"/>
  <Override PartName="/ppt/notesSlides/notesSlide48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140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notesSlides/notesSlide37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Layouts/slideLayout12.xml" ContentType="application/vnd.openxmlformats-officedocument.presentationml.slideLayout+xml"/>
  <Override PartName="/ppt/notesSlides/notesSlide51.xml" ContentType="application/vnd.openxmlformats-officedocument.presentationml.notes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149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5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diagrams/data1.xml" ContentType="application/vnd.openxmlformats-officedocument.drawingml.diagramData+xml"/>
  <Override PartName="/ppt/notesSlides/notesSlide89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45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notesSlides/notesSlide78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34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67.xml" ContentType="application/vnd.openxmlformats-officedocument.presentationml.notesSlide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139.xml" ContentType="application/vnd.openxmlformats-officedocument.presentationml.notes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notesSlides/notesSlide128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notesSlides/notesSlide10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53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142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131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120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notesSlides/notesSlide42.xml" ContentType="application/vnd.openxmlformats-officedocument.presentationml.notesSlide+xml"/>
  <Override PartName="/ppt/slides/slide148.xml" ContentType="application/vnd.openxmlformats-officedocument.presentationml.slide+xml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158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notesSlides/notesSlide147.xml" ContentType="application/vnd.openxmlformats-officedocument.presentationml.notes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125.xml" ContentType="application/vnd.openxmlformats-officedocument.presentationml.notesSlide+xml"/>
  <Override PartName="/ppt/notesSlides/notesSlide136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11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theme/theme3.xml" ContentType="application/vnd.openxmlformats-officedocument.them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50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notesSlides/notesSlide36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109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notesSlides/notesSlide10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55.xml" ContentType="application/vnd.openxmlformats-officedocument.presentationml.notesSlide+xml"/>
  <Override PartName="/ppt/slides/slide97.xml" ContentType="application/vnd.openxmlformats-officedocument.presentationml.slide+xml"/>
  <Override PartName="/ppt/slides/slide134.xml" ContentType="application/vnd.openxmlformats-officedocument.presentationml.slide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44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notesSlides/notesSlide88.xml" ContentType="application/vnd.openxmlformats-officedocument.presentationml.notesSlide+xml"/>
  <Override PartName="/ppt/notesSlides/notesSlide13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122.xml" ContentType="application/vnd.openxmlformats-officedocument.presentationml.notesSlide+xml"/>
  <Override PartName="/ppt/diagrams/drawing1.xml" ContentType="application/vnd.ms-office.drawingml.diagramDrawing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55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11.xml" ContentType="application/vnd.openxmlformats-officedocument.presentationml.notes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notesSlides/notesSlide44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8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8"/>
  </p:notesMasterIdLst>
  <p:handoutMasterIdLst>
    <p:handoutMasterId r:id="rId169"/>
  </p:handoutMasterIdLst>
  <p:sldIdLst>
    <p:sldId id="2014" r:id="rId2"/>
    <p:sldId id="1208" r:id="rId3"/>
    <p:sldId id="1953" r:id="rId4"/>
    <p:sldId id="1926" r:id="rId5"/>
    <p:sldId id="1921" r:id="rId6"/>
    <p:sldId id="2015" r:id="rId7"/>
    <p:sldId id="2029" r:id="rId8"/>
    <p:sldId id="1920" r:id="rId9"/>
    <p:sldId id="1891" r:id="rId10"/>
    <p:sldId id="2134" r:id="rId11"/>
    <p:sldId id="2049" r:id="rId12"/>
    <p:sldId id="2058" r:id="rId13"/>
    <p:sldId id="1941" r:id="rId14"/>
    <p:sldId id="1942" r:id="rId15"/>
    <p:sldId id="1955" r:id="rId16"/>
    <p:sldId id="1956" r:id="rId17"/>
    <p:sldId id="1957" r:id="rId18"/>
    <p:sldId id="1958" r:id="rId19"/>
    <p:sldId id="2009" r:id="rId20"/>
    <p:sldId id="2041" r:id="rId21"/>
    <p:sldId id="2042" r:id="rId22"/>
    <p:sldId id="2001" r:id="rId23"/>
    <p:sldId id="2059" r:id="rId24"/>
    <p:sldId id="2045" r:id="rId25"/>
    <p:sldId id="2062" r:id="rId26"/>
    <p:sldId id="2061" r:id="rId27"/>
    <p:sldId id="2079" r:id="rId28"/>
    <p:sldId id="2080" r:id="rId29"/>
    <p:sldId id="2081" r:id="rId30"/>
    <p:sldId id="2082" r:id="rId31"/>
    <p:sldId id="2083" r:id="rId32"/>
    <p:sldId id="2179" r:id="rId33"/>
    <p:sldId id="2180" r:id="rId34"/>
    <p:sldId id="2181" r:id="rId35"/>
    <p:sldId id="1451" r:id="rId36"/>
    <p:sldId id="1927" r:id="rId37"/>
    <p:sldId id="1973" r:id="rId38"/>
    <p:sldId id="1932" r:id="rId39"/>
    <p:sldId id="2057" r:id="rId40"/>
    <p:sldId id="1452" r:id="rId41"/>
    <p:sldId id="1947" r:id="rId42"/>
    <p:sldId id="1453" r:id="rId43"/>
    <p:sldId id="1949" r:id="rId44"/>
    <p:sldId id="1454" r:id="rId45"/>
    <p:sldId id="2152" r:id="rId46"/>
    <p:sldId id="2163" r:id="rId47"/>
    <p:sldId id="2164" r:id="rId48"/>
    <p:sldId id="2165" r:id="rId49"/>
    <p:sldId id="2166" r:id="rId50"/>
    <p:sldId id="2167" r:id="rId51"/>
    <p:sldId id="2168" r:id="rId52"/>
    <p:sldId id="2169" r:id="rId53"/>
    <p:sldId id="2170" r:id="rId54"/>
    <p:sldId id="2171" r:id="rId55"/>
    <p:sldId id="2172" r:id="rId56"/>
    <p:sldId id="2173" r:id="rId57"/>
    <p:sldId id="2174" r:id="rId58"/>
    <p:sldId id="2175" r:id="rId59"/>
    <p:sldId id="2176" r:id="rId60"/>
    <p:sldId id="2177" r:id="rId61"/>
    <p:sldId id="2178" r:id="rId62"/>
    <p:sldId id="2153" r:id="rId63"/>
    <p:sldId id="2154" r:id="rId64"/>
    <p:sldId id="2155" r:id="rId65"/>
    <p:sldId id="2156" r:id="rId66"/>
    <p:sldId id="2157" r:id="rId67"/>
    <p:sldId id="2158" r:id="rId68"/>
    <p:sldId id="2159" r:id="rId69"/>
    <p:sldId id="2160" r:id="rId70"/>
    <p:sldId id="2161" r:id="rId71"/>
    <p:sldId id="2162" r:id="rId72"/>
    <p:sldId id="1485" r:id="rId73"/>
    <p:sldId id="1753" r:id="rId74"/>
    <p:sldId id="1754" r:id="rId75"/>
    <p:sldId id="1755" r:id="rId76"/>
    <p:sldId id="1756" r:id="rId77"/>
    <p:sldId id="1757" r:id="rId78"/>
    <p:sldId id="1873" r:id="rId79"/>
    <p:sldId id="1874" r:id="rId80"/>
    <p:sldId id="1875" r:id="rId81"/>
    <p:sldId id="1877" r:id="rId82"/>
    <p:sldId id="1878" r:id="rId83"/>
    <p:sldId id="1758" r:id="rId84"/>
    <p:sldId id="1759" r:id="rId85"/>
    <p:sldId id="1760" r:id="rId86"/>
    <p:sldId id="1761" r:id="rId87"/>
    <p:sldId id="1762" r:id="rId88"/>
    <p:sldId id="1763" r:id="rId89"/>
    <p:sldId id="1882" r:id="rId90"/>
    <p:sldId id="1888" r:id="rId91"/>
    <p:sldId id="1886" r:id="rId92"/>
    <p:sldId id="1883" r:id="rId93"/>
    <p:sldId id="1903" r:id="rId94"/>
    <p:sldId id="1989" r:id="rId95"/>
    <p:sldId id="1901" r:id="rId96"/>
    <p:sldId id="1904" r:id="rId97"/>
    <p:sldId id="1905" r:id="rId98"/>
    <p:sldId id="1990" r:id="rId99"/>
    <p:sldId id="2007" r:id="rId100"/>
    <p:sldId id="1907" r:id="rId101"/>
    <p:sldId id="2005" r:id="rId102"/>
    <p:sldId id="2006" r:id="rId103"/>
    <p:sldId id="2003" r:id="rId104"/>
    <p:sldId id="2002" r:id="rId105"/>
    <p:sldId id="2004" r:id="rId106"/>
    <p:sldId id="1928" r:id="rId107"/>
    <p:sldId id="1934" r:id="rId108"/>
    <p:sldId id="1960" r:id="rId109"/>
    <p:sldId id="1929" r:id="rId110"/>
    <p:sldId id="1967" r:id="rId111"/>
    <p:sldId id="1930" r:id="rId112"/>
    <p:sldId id="1931" r:id="rId113"/>
    <p:sldId id="1974" r:id="rId114"/>
    <p:sldId id="1975" r:id="rId115"/>
    <p:sldId id="1976" r:id="rId116"/>
    <p:sldId id="1977" r:id="rId117"/>
    <p:sldId id="1978" r:id="rId118"/>
    <p:sldId id="1979" r:id="rId119"/>
    <p:sldId id="2023" r:id="rId120"/>
    <p:sldId id="2024" r:id="rId121"/>
    <p:sldId id="2025" r:id="rId122"/>
    <p:sldId id="2026" r:id="rId123"/>
    <p:sldId id="2027" r:id="rId124"/>
    <p:sldId id="2028" r:id="rId125"/>
    <p:sldId id="2031" r:id="rId126"/>
    <p:sldId id="2037" r:id="rId127"/>
    <p:sldId id="2036" r:id="rId128"/>
    <p:sldId id="2044" r:id="rId129"/>
    <p:sldId id="2032" r:id="rId130"/>
    <p:sldId id="2039" r:id="rId131"/>
    <p:sldId id="2040" r:id="rId132"/>
    <p:sldId id="2033" r:id="rId133"/>
    <p:sldId id="2047" r:id="rId134"/>
    <p:sldId id="2048" r:id="rId135"/>
    <p:sldId id="2046" r:id="rId136"/>
    <p:sldId id="2051" r:id="rId137"/>
    <p:sldId id="2052" r:id="rId138"/>
    <p:sldId id="2053" r:id="rId139"/>
    <p:sldId id="2054" r:id="rId140"/>
    <p:sldId id="2055" r:id="rId141"/>
    <p:sldId id="2056" r:id="rId142"/>
    <p:sldId id="2065" r:id="rId143"/>
    <p:sldId id="2066" r:id="rId144"/>
    <p:sldId id="2067" r:id="rId145"/>
    <p:sldId id="2068" r:id="rId146"/>
    <p:sldId id="2091" r:id="rId147"/>
    <p:sldId id="2084" r:id="rId148"/>
    <p:sldId id="2085" r:id="rId149"/>
    <p:sldId id="2086" r:id="rId150"/>
    <p:sldId id="2133" r:id="rId151"/>
    <p:sldId id="2139" r:id="rId152"/>
    <p:sldId id="2141" r:id="rId153"/>
    <p:sldId id="2142" r:id="rId154"/>
    <p:sldId id="2143" r:id="rId155"/>
    <p:sldId id="2151" r:id="rId156"/>
    <p:sldId id="2182" r:id="rId157"/>
    <p:sldId id="2138" r:id="rId158"/>
    <p:sldId id="2183" r:id="rId159"/>
    <p:sldId id="2184" r:id="rId160"/>
    <p:sldId id="2185" r:id="rId161"/>
    <p:sldId id="2186" r:id="rId162"/>
    <p:sldId id="2189" r:id="rId163"/>
    <p:sldId id="2187" r:id="rId164"/>
    <p:sldId id="2190" r:id="rId165"/>
    <p:sldId id="2191" r:id="rId166"/>
    <p:sldId id="2192" r:id="rId167"/>
  </p:sldIdLst>
  <p:sldSz cx="9144000" cy="6858000" type="screen4x3"/>
  <p:notesSz cx="6858000" cy="9144000"/>
  <p:defaultTextStyle>
    <a:defPPr>
      <a:defRPr lang="th-TH"/>
    </a:defPPr>
    <a:lvl1pPr algn="l" rtl="0" eaLnBrk="0" fontAlgn="base" hangingPunct="0">
      <a:spcBef>
        <a:spcPct val="0"/>
      </a:spcBef>
      <a:spcAft>
        <a:spcPct val="0"/>
      </a:spcAft>
      <a:defRPr sz="4800" b="1" kern="1200">
        <a:solidFill>
          <a:srgbClr val="FFFF00"/>
        </a:solidFill>
        <a:latin typeface="Times New Roman" pitchFamily="18" charset="0"/>
        <a:ea typeface="+mn-ea"/>
        <a:cs typeface="LilyUPC" pitchFamily="34" charset="-34"/>
      </a:defRPr>
    </a:lvl1pPr>
    <a:lvl2pPr marL="457200" algn="l" rtl="0" eaLnBrk="0" fontAlgn="base" hangingPunct="0">
      <a:spcBef>
        <a:spcPct val="0"/>
      </a:spcBef>
      <a:spcAft>
        <a:spcPct val="0"/>
      </a:spcAft>
      <a:defRPr sz="4800" b="1" kern="1200">
        <a:solidFill>
          <a:srgbClr val="FFFF00"/>
        </a:solidFill>
        <a:latin typeface="Times New Roman" pitchFamily="18" charset="0"/>
        <a:ea typeface="+mn-ea"/>
        <a:cs typeface="LilyUPC" pitchFamily="34" charset="-34"/>
      </a:defRPr>
    </a:lvl2pPr>
    <a:lvl3pPr marL="914400" algn="l" rtl="0" eaLnBrk="0" fontAlgn="base" hangingPunct="0">
      <a:spcBef>
        <a:spcPct val="0"/>
      </a:spcBef>
      <a:spcAft>
        <a:spcPct val="0"/>
      </a:spcAft>
      <a:defRPr sz="4800" b="1" kern="1200">
        <a:solidFill>
          <a:srgbClr val="FFFF00"/>
        </a:solidFill>
        <a:latin typeface="Times New Roman" pitchFamily="18" charset="0"/>
        <a:ea typeface="+mn-ea"/>
        <a:cs typeface="LilyUPC" pitchFamily="34" charset="-34"/>
      </a:defRPr>
    </a:lvl3pPr>
    <a:lvl4pPr marL="1371600" algn="l" rtl="0" eaLnBrk="0" fontAlgn="base" hangingPunct="0">
      <a:spcBef>
        <a:spcPct val="0"/>
      </a:spcBef>
      <a:spcAft>
        <a:spcPct val="0"/>
      </a:spcAft>
      <a:defRPr sz="4800" b="1" kern="1200">
        <a:solidFill>
          <a:srgbClr val="FFFF00"/>
        </a:solidFill>
        <a:latin typeface="Times New Roman" pitchFamily="18" charset="0"/>
        <a:ea typeface="+mn-ea"/>
        <a:cs typeface="LilyUPC" pitchFamily="34" charset="-34"/>
      </a:defRPr>
    </a:lvl4pPr>
    <a:lvl5pPr marL="1828800" algn="l" rtl="0" eaLnBrk="0" fontAlgn="base" hangingPunct="0">
      <a:spcBef>
        <a:spcPct val="0"/>
      </a:spcBef>
      <a:spcAft>
        <a:spcPct val="0"/>
      </a:spcAft>
      <a:defRPr sz="4800" b="1" kern="1200">
        <a:solidFill>
          <a:srgbClr val="FFFF00"/>
        </a:solidFill>
        <a:latin typeface="Times New Roman" pitchFamily="18" charset="0"/>
        <a:ea typeface="+mn-ea"/>
        <a:cs typeface="LilyUPC" pitchFamily="34" charset="-34"/>
      </a:defRPr>
    </a:lvl5pPr>
    <a:lvl6pPr marL="2286000" algn="l" defTabSz="914400" rtl="0" eaLnBrk="1" latinLnBrk="0" hangingPunct="1">
      <a:defRPr sz="4800" b="1" kern="1200">
        <a:solidFill>
          <a:srgbClr val="FFFF00"/>
        </a:solidFill>
        <a:latin typeface="Times New Roman" pitchFamily="18" charset="0"/>
        <a:ea typeface="+mn-ea"/>
        <a:cs typeface="LilyUPC" pitchFamily="34" charset="-34"/>
      </a:defRPr>
    </a:lvl6pPr>
    <a:lvl7pPr marL="2743200" algn="l" defTabSz="914400" rtl="0" eaLnBrk="1" latinLnBrk="0" hangingPunct="1">
      <a:defRPr sz="4800" b="1" kern="1200">
        <a:solidFill>
          <a:srgbClr val="FFFF00"/>
        </a:solidFill>
        <a:latin typeface="Times New Roman" pitchFamily="18" charset="0"/>
        <a:ea typeface="+mn-ea"/>
        <a:cs typeface="LilyUPC" pitchFamily="34" charset="-34"/>
      </a:defRPr>
    </a:lvl7pPr>
    <a:lvl8pPr marL="3200400" algn="l" defTabSz="914400" rtl="0" eaLnBrk="1" latinLnBrk="0" hangingPunct="1">
      <a:defRPr sz="4800" b="1" kern="1200">
        <a:solidFill>
          <a:srgbClr val="FFFF00"/>
        </a:solidFill>
        <a:latin typeface="Times New Roman" pitchFamily="18" charset="0"/>
        <a:ea typeface="+mn-ea"/>
        <a:cs typeface="LilyUPC" pitchFamily="34" charset="-34"/>
      </a:defRPr>
    </a:lvl8pPr>
    <a:lvl9pPr marL="3657600" algn="l" defTabSz="914400" rtl="0" eaLnBrk="1" latinLnBrk="0" hangingPunct="1">
      <a:defRPr sz="4800" b="1" kern="1200">
        <a:solidFill>
          <a:srgbClr val="FFFF00"/>
        </a:solidFill>
        <a:latin typeface="Times New Roman" pitchFamily="18" charset="0"/>
        <a:ea typeface="+mn-ea"/>
        <a:cs typeface="LilyUPC" pitchFamily="34" charset="-34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0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FF"/>
    <a:srgbClr val="CCECFF"/>
    <a:srgbClr val="CCFF99"/>
    <a:srgbClr val="FFFFCC"/>
    <a:srgbClr val="00FFCC"/>
    <a:srgbClr val="99FFCC"/>
    <a:srgbClr val="FF0066"/>
    <a:srgbClr val="D60093"/>
    <a:srgbClr val="FFCC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9253" autoAdjust="0"/>
    <p:restoredTop sz="95878" autoAdjust="0"/>
  </p:normalViewPr>
  <p:slideViewPr>
    <p:cSldViewPr>
      <p:cViewPr varScale="1">
        <p:scale>
          <a:sx n="70" d="100"/>
          <a:sy n="70" d="100"/>
        </p:scale>
        <p:origin x="-1236" y="-96"/>
      </p:cViewPr>
      <p:guideLst>
        <p:guide orient="horz" pos="220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094"/>
    </p:cViewPr>
  </p:sorterViewPr>
  <p:notesViewPr>
    <p:cSldViewPr>
      <p:cViewPr varScale="1">
        <p:scale>
          <a:sx n="53" d="100"/>
          <a:sy n="53" d="100"/>
        </p:scale>
        <p:origin x="-1770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0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B81CAD-CD3E-446E-BAA6-F03E34B042FB}" type="doc">
      <dgm:prSet loTypeId="urn:microsoft.com/office/officeart/2005/8/layout/vList3#1" loCatId="list" qsTypeId="urn:microsoft.com/office/officeart/2005/8/quickstyle/simple1" qsCatId="simple" csTypeId="urn:microsoft.com/office/officeart/2005/8/colors/accent2_4" csCatId="accent2" phldr="1"/>
      <dgm:spPr/>
    </dgm:pt>
    <dgm:pt modelId="{76352C18-5B01-4483-A9D7-86E14627587F}">
      <dgm:prSet phldrT="[ข้อความ]" custT="1"/>
      <dgm:spPr/>
      <dgm:t>
        <a:bodyPr/>
        <a:lstStyle/>
        <a:p>
          <a:pPr algn="l"/>
          <a:r>
            <a:rPr lang="en-US" sz="4000" b="1" dirty="0">
              <a:latin typeface="TH SarabunIT๙" pitchFamily="34" charset="-34"/>
              <a:cs typeface="TH SarabunIT๙" pitchFamily="34" charset="-34"/>
            </a:rPr>
            <a:t>1</a:t>
          </a:r>
          <a:r>
            <a:rPr lang="th-TH" sz="4000" b="1" dirty="0">
              <a:latin typeface="TH SarabunIT๙" pitchFamily="34" charset="-34"/>
              <a:cs typeface="TH SarabunIT๙" pitchFamily="34" charset="-34"/>
            </a:rPr>
            <a:t>. ข้อมูลส่วนบุคคล</a:t>
          </a:r>
        </a:p>
      </dgm:t>
    </dgm:pt>
    <dgm:pt modelId="{74594AD8-1A50-4221-823C-6A14FA78C1EF}" type="parTrans" cxnId="{7B29933C-541C-4474-94DB-EEC797FA4BD8}">
      <dgm:prSet/>
      <dgm:spPr/>
      <dgm:t>
        <a:bodyPr/>
        <a:lstStyle/>
        <a:p>
          <a:pPr algn="l"/>
          <a:endParaRPr lang="th-TH"/>
        </a:p>
      </dgm:t>
    </dgm:pt>
    <dgm:pt modelId="{B1BB867C-C15C-45EF-A194-B0DE61C3B987}" type="sibTrans" cxnId="{7B29933C-541C-4474-94DB-EEC797FA4BD8}">
      <dgm:prSet/>
      <dgm:spPr/>
      <dgm:t>
        <a:bodyPr/>
        <a:lstStyle/>
        <a:p>
          <a:pPr algn="l"/>
          <a:endParaRPr lang="th-TH"/>
        </a:p>
      </dgm:t>
    </dgm:pt>
    <dgm:pt modelId="{F72D19AD-3807-443E-85CF-2EA40BE08B61}">
      <dgm:prSet phldrT="[ข้อความ]" custT="1"/>
      <dgm:spPr/>
      <dgm:t>
        <a:bodyPr/>
        <a:lstStyle/>
        <a:p>
          <a:pPr algn="l"/>
          <a:r>
            <a:rPr lang="en-US" sz="4000" b="1" dirty="0">
              <a:latin typeface="TH SarabunIT๙" pitchFamily="34" charset="-34"/>
              <a:cs typeface="TH SarabunIT๙" pitchFamily="34" charset="-34"/>
            </a:rPr>
            <a:t>6</a:t>
          </a:r>
          <a:r>
            <a:rPr lang="th-TH" sz="4000" b="1" dirty="0">
              <a:latin typeface="TH SarabunIT๙" pitchFamily="34" charset="-34"/>
              <a:cs typeface="TH SarabunIT๙" pitchFamily="34" charset="-34"/>
            </a:rPr>
            <a:t>. การพัฒนาตามที่ ก กลาง กำหนด</a:t>
          </a:r>
        </a:p>
      </dgm:t>
    </dgm:pt>
    <dgm:pt modelId="{3CAED3CE-47B7-4257-8FA3-7B1FDA3AF353}" type="parTrans" cxnId="{FD887780-95A8-43F5-8AE4-B17A0C99EB07}">
      <dgm:prSet/>
      <dgm:spPr/>
      <dgm:t>
        <a:bodyPr/>
        <a:lstStyle/>
        <a:p>
          <a:pPr algn="l"/>
          <a:endParaRPr lang="th-TH"/>
        </a:p>
      </dgm:t>
    </dgm:pt>
    <dgm:pt modelId="{E3193044-B2D2-4620-8368-CFFC975B48F0}" type="sibTrans" cxnId="{FD887780-95A8-43F5-8AE4-B17A0C99EB07}">
      <dgm:prSet/>
      <dgm:spPr/>
      <dgm:t>
        <a:bodyPr/>
        <a:lstStyle/>
        <a:p>
          <a:pPr algn="l"/>
          <a:endParaRPr lang="th-TH"/>
        </a:p>
      </dgm:t>
    </dgm:pt>
    <dgm:pt modelId="{5C176AD1-3E28-4AF1-A85D-5E9C203C0301}">
      <dgm:prSet phldrT="[ข้อความ]" custT="1"/>
      <dgm:spPr/>
      <dgm:t>
        <a:bodyPr/>
        <a:lstStyle/>
        <a:p>
          <a:pPr algn="l"/>
          <a:r>
            <a:rPr lang="en-US" sz="4000" b="1" dirty="0">
              <a:latin typeface="TH SarabunIT๙" pitchFamily="34" charset="-34"/>
              <a:cs typeface="TH SarabunIT๙" pitchFamily="34" charset="-34"/>
            </a:rPr>
            <a:t>7</a:t>
          </a:r>
          <a:r>
            <a:rPr lang="th-TH" sz="4000" b="1" dirty="0">
              <a:latin typeface="TH SarabunIT๙" pitchFamily="34" charset="-34"/>
              <a:cs typeface="TH SarabunIT๙" pitchFamily="34" charset="-34"/>
            </a:rPr>
            <a:t>. </a:t>
          </a:r>
          <a:r>
            <a:rPr lang="en-US" sz="4000" b="1" dirty="0">
              <a:latin typeface="TH SarabunIT๙" pitchFamily="34" charset="-34"/>
              <a:cs typeface="TH SarabunIT๙" pitchFamily="34" charset="-34"/>
            </a:rPr>
            <a:t>PLC</a:t>
          </a:r>
          <a:endParaRPr lang="th-TH" sz="4000" b="1" dirty="0">
            <a:latin typeface="TH SarabunIT๙" pitchFamily="34" charset="-34"/>
            <a:cs typeface="TH SarabunIT๙" pitchFamily="34" charset="-34"/>
          </a:endParaRPr>
        </a:p>
      </dgm:t>
    </dgm:pt>
    <dgm:pt modelId="{F239773F-7AF4-4CA4-84F5-E90CEA184E60}" type="parTrans" cxnId="{1EFC370A-EB8E-4C69-A19A-8704C2A2C5A6}">
      <dgm:prSet/>
      <dgm:spPr/>
      <dgm:t>
        <a:bodyPr/>
        <a:lstStyle/>
        <a:p>
          <a:pPr algn="l"/>
          <a:endParaRPr lang="th-TH"/>
        </a:p>
      </dgm:t>
    </dgm:pt>
    <dgm:pt modelId="{8D8EBEAC-92B0-433A-B9C5-A6C01E27FE13}" type="sibTrans" cxnId="{1EFC370A-EB8E-4C69-A19A-8704C2A2C5A6}">
      <dgm:prSet/>
      <dgm:spPr/>
      <dgm:t>
        <a:bodyPr/>
        <a:lstStyle/>
        <a:p>
          <a:pPr algn="l"/>
          <a:endParaRPr lang="th-TH"/>
        </a:p>
      </dgm:t>
    </dgm:pt>
    <dgm:pt modelId="{C97540F7-AC76-43B0-A9FA-56E76FB2F450}">
      <dgm:prSet custT="1"/>
      <dgm:spPr/>
      <dgm:t>
        <a:bodyPr/>
        <a:lstStyle/>
        <a:p>
          <a:pPr algn="l"/>
          <a:r>
            <a:rPr lang="en-US" sz="4000" b="1" dirty="0">
              <a:latin typeface="TH SarabunIT๙" pitchFamily="34" charset="-34"/>
              <a:cs typeface="TH SarabunIT๙" pitchFamily="34" charset="-34"/>
            </a:rPr>
            <a:t>4</a:t>
          </a:r>
          <a:r>
            <a:rPr lang="th-TH" sz="4000" b="1" dirty="0">
              <a:latin typeface="TH SarabunIT๙" pitchFamily="34" charset="-34"/>
              <a:cs typeface="TH SarabunIT๙" pitchFamily="34" charset="-34"/>
            </a:rPr>
            <a:t>. งานสนับสนุนการจัดการเรียนรู้</a:t>
          </a:r>
        </a:p>
      </dgm:t>
    </dgm:pt>
    <dgm:pt modelId="{A8EE7F1A-31FD-422D-9B61-60FE5EA7FDC6}" type="parTrans" cxnId="{AEC627D6-69C1-45B5-A7B1-073BC9FCAAEF}">
      <dgm:prSet/>
      <dgm:spPr/>
      <dgm:t>
        <a:bodyPr/>
        <a:lstStyle/>
        <a:p>
          <a:pPr algn="l"/>
          <a:endParaRPr lang="th-TH"/>
        </a:p>
      </dgm:t>
    </dgm:pt>
    <dgm:pt modelId="{D340F824-CD0E-4A20-9035-6D6330A06711}" type="sibTrans" cxnId="{AEC627D6-69C1-45B5-A7B1-073BC9FCAAEF}">
      <dgm:prSet/>
      <dgm:spPr/>
      <dgm:t>
        <a:bodyPr/>
        <a:lstStyle/>
        <a:p>
          <a:pPr algn="l"/>
          <a:endParaRPr lang="th-TH"/>
        </a:p>
      </dgm:t>
    </dgm:pt>
    <dgm:pt modelId="{48BAB19A-584C-42BE-BF3E-D2F4CFB53AD3}">
      <dgm:prSet custT="1"/>
      <dgm:spPr/>
      <dgm:t>
        <a:bodyPr/>
        <a:lstStyle/>
        <a:p>
          <a:pPr algn="l"/>
          <a:r>
            <a:rPr lang="en-US" sz="4000" b="1" dirty="0">
              <a:latin typeface="TH SarabunIT๙" pitchFamily="34" charset="-34"/>
              <a:cs typeface="TH SarabunIT๙" pitchFamily="34" charset="-34"/>
            </a:rPr>
            <a:t>8</a:t>
          </a:r>
          <a:r>
            <a:rPr lang="th-TH" sz="4000" b="1" dirty="0">
              <a:latin typeface="TH SarabunIT๙" pitchFamily="34" charset="-34"/>
              <a:cs typeface="TH SarabunIT๙" pitchFamily="34" charset="-34"/>
            </a:rPr>
            <a:t>.</a:t>
          </a:r>
          <a:r>
            <a:rPr lang="en-US" sz="4000" b="1" dirty="0">
              <a:latin typeface="TH SarabunIT๙" pitchFamily="34" charset="-34"/>
              <a:cs typeface="TH SarabunIT๙" pitchFamily="34" charset="-34"/>
            </a:rPr>
            <a:t>1 </a:t>
          </a:r>
          <a:r>
            <a:rPr lang="th-TH" sz="4000" b="1" dirty="0">
              <a:latin typeface="TH SarabunIT๙" pitchFamily="34" charset="-34"/>
              <a:cs typeface="TH SarabunIT๙" pitchFamily="34" charset="-34"/>
            </a:rPr>
            <a:t>ผลการประเมินฯ </a:t>
          </a:r>
          <a:r>
            <a:rPr lang="en-US" sz="4000" b="1" dirty="0">
              <a:latin typeface="TH SarabunIT๙" pitchFamily="34" charset="-34"/>
              <a:cs typeface="TH SarabunIT๙" pitchFamily="34" charset="-34"/>
            </a:rPr>
            <a:t>5</a:t>
          </a:r>
          <a:r>
            <a:rPr lang="th-TH" sz="4000" b="1" dirty="0">
              <a:latin typeface="TH SarabunIT๙" pitchFamily="34" charset="-34"/>
              <a:cs typeface="TH SarabunIT๙" pitchFamily="34" charset="-34"/>
            </a:rPr>
            <a:t> ปีแรก</a:t>
          </a:r>
        </a:p>
      </dgm:t>
    </dgm:pt>
    <dgm:pt modelId="{5D2B45EB-4010-4AED-B71D-EAA4A0224D5F}" type="parTrans" cxnId="{AB3AF869-D262-4509-9A04-33965249F21B}">
      <dgm:prSet/>
      <dgm:spPr/>
      <dgm:t>
        <a:bodyPr/>
        <a:lstStyle/>
        <a:p>
          <a:pPr algn="l"/>
          <a:endParaRPr lang="th-TH"/>
        </a:p>
      </dgm:t>
    </dgm:pt>
    <dgm:pt modelId="{76AB60E9-8D58-4080-B40D-806A36D6372A}" type="sibTrans" cxnId="{AB3AF869-D262-4509-9A04-33965249F21B}">
      <dgm:prSet/>
      <dgm:spPr/>
      <dgm:t>
        <a:bodyPr/>
        <a:lstStyle/>
        <a:p>
          <a:pPr algn="l"/>
          <a:endParaRPr lang="th-TH"/>
        </a:p>
      </dgm:t>
    </dgm:pt>
    <dgm:pt modelId="{C3920D07-2A86-4442-A52D-F3F9601BB31A}">
      <dgm:prSet custT="1"/>
      <dgm:spPr/>
      <dgm:t>
        <a:bodyPr/>
        <a:lstStyle/>
        <a:p>
          <a:pPr algn="l"/>
          <a:r>
            <a:rPr lang="en-US" sz="4000" b="1" dirty="0">
              <a:latin typeface="TH SarabunIT๙" pitchFamily="34" charset="-34"/>
              <a:cs typeface="TH SarabunIT๙" pitchFamily="34" charset="-34"/>
            </a:rPr>
            <a:t>5</a:t>
          </a:r>
          <a:r>
            <a:rPr lang="th-TH" sz="4000" b="1" dirty="0">
              <a:latin typeface="TH SarabunIT๙" pitchFamily="34" charset="-34"/>
              <a:cs typeface="TH SarabunIT๙" pitchFamily="34" charset="-34"/>
            </a:rPr>
            <a:t>. งานตอบสนองนโยบายและจุดเน้น</a:t>
          </a:r>
        </a:p>
      </dgm:t>
    </dgm:pt>
    <dgm:pt modelId="{F4E9790A-7218-4824-BED5-D99DDDCF3203}" type="parTrans" cxnId="{FA5DE87D-793E-499D-A6C1-FE3D310E6A0C}">
      <dgm:prSet/>
      <dgm:spPr/>
      <dgm:t>
        <a:bodyPr/>
        <a:lstStyle/>
        <a:p>
          <a:pPr algn="l"/>
          <a:endParaRPr lang="th-TH"/>
        </a:p>
      </dgm:t>
    </dgm:pt>
    <dgm:pt modelId="{B290387C-004C-4988-9A58-C5DF83F1965F}" type="sibTrans" cxnId="{FA5DE87D-793E-499D-A6C1-FE3D310E6A0C}">
      <dgm:prSet/>
      <dgm:spPr/>
      <dgm:t>
        <a:bodyPr/>
        <a:lstStyle/>
        <a:p>
          <a:pPr algn="l"/>
          <a:endParaRPr lang="th-TH"/>
        </a:p>
      </dgm:t>
    </dgm:pt>
    <dgm:pt modelId="{CE2D70D0-2700-4E7E-A360-280CFED89BF7}">
      <dgm:prSet custT="1"/>
      <dgm:spPr/>
      <dgm:t>
        <a:bodyPr/>
        <a:lstStyle/>
        <a:p>
          <a:pPr algn="l"/>
          <a:r>
            <a:rPr lang="en-US" sz="4000" b="1" dirty="0">
              <a:latin typeface="TH SarabunIT๙" pitchFamily="34" charset="-34"/>
              <a:cs typeface="TH SarabunIT๙" pitchFamily="34" charset="-34"/>
            </a:rPr>
            <a:t>2</a:t>
          </a:r>
          <a:r>
            <a:rPr lang="th-TH" sz="4000" b="1" dirty="0">
              <a:latin typeface="TH SarabunIT๙" pitchFamily="34" charset="-34"/>
              <a:cs typeface="TH SarabunIT๙" pitchFamily="34" charset="-34"/>
            </a:rPr>
            <a:t>. การมอบหมายงานสอน</a:t>
          </a:r>
        </a:p>
      </dgm:t>
    </dgm:pt>
    <dgm:pt modelId="{A206617E-E1E5-4082-824C-F9F6F62C555B}" type="parTrans" cxnId="{F5EC515E-2784-4AFE-B8EB-8A6A1E0A4B03}">
      <dgm:prSet/>
      <dgm:spPr/>
      <dgm:t>
        <a:bodyPr/>
        <a:lstStyle/>
        <a:p>
          <a:pPr algn="l"/>
          <a:endParaRPr lang="th-TH"/>
        </a:p>
      </dgm:t>
    </dgm:pt>
    <dgm:pt modelId="{7D5EA779-2725-47EB-AED6-568A66745E67}" type="sibTrans" cxnId="{F5EC515E-2784-4AFE-B8EB-8A6A1E0A4B03}">
      <dgm:prSet/>
      <dgm:spPr/>
      <dgm:t>
        <a:bodyPr/>
        <a:lstStyle/>
        <a:p>
          <a:pPr algn="l"/>
          <a:endParaRPr lang="th-TH"/>
        </a:p>
      </dgm:t>
    </dgm:pt>
    <dgm:pt modelId="{8CB34FD0-701F-4998-BE21-978E1D56D128}">
      <dgm:prSet custT="1"/>
      <dgm:spPr/>
      <dgm:t>
        <a:bodyPr/>
        <a:lstStyle/>
        <a:p>
          <a:pPr algn="l"/>
          <a:r>
            <a:rPr lang="en-US" sz="4000" b="1" dirty="0">
              <a:latin typeface="TH SarabunIT๙" pitchFamily="34" charset="-34"/>
              <a:cs typeface="TH SarabunIT๙" pitchFamily="34" charset="-34"/>
            </a:rPr>
            <a:t>3</a:t>
          </a:r>
          <a:r>
            <a:rPr lang="th-TH" sz="4000" b="1" dirty="0">
              <a:latin typeface="TH SarabunIT๙" pitchFamily="34" charset="-34"/>
              <a:cs typeface="TH SarabunIT๙" pitchFamily="34" charset="-34"/>
            </a:rPr>
            <a:t>. ชั่วโมงสอนตามตารางสอน</a:t>
          </a:r>
        </a:p>
      </dgm:t>
    </dgm:pt>
    <dgm:pt modelId="{41D3E96C-1BB4-4AC4-8077-4B4F123DE797}" type="parTrans" cxnId="{A7147ABC-4DC7-4FE1-9A33-1B96DBEE6276}">
      <dgm:prSet/>
      <dgm:spPr/>
      <dgm:t>
        <a:bodyPr/>
        <a:lstStyle/>
        <a:p>
          <a:pPr algn="l"/>
          <a:endParaRPr lang="th-TH"/>
        </a:p>
      </dgm:t>
    </dgm:pt>
    <dgm:pt modelId="{7E746A0F-0178-43C4-9F06-808BFD844EF7}" type="sibTrans" cxnId="{A7147ABC-4DC7-4FE1-9A33-1B96DBEE6276}">
      <dgm:prSet/>
      <dgm:spPr/>
      <dgm:t>
        <a:bodyPr/>
        <a:lstStyle/>
        <a:p>
          <a:pPr algn="l"/>
          <a:endParaRPr lang="th-TH"/>
        </a:p>
      </dgm:t>
    </dgm:pt>
    <dgm:pt modelId="{B15821CE-10A2-4C59-B8C8-56E7420001FB}">
      <dgm:prSet custT="1"/>
      <dgm:spPr/>
      <dgm:t>
        <a:bodyPr/>
        <a:lstStyle/>
        <a:p>
          <a:pPr algn="l"/>
          <a:r>
            <a:rPr lang="en-US" sz="4000" b="1" dirty="0">
              <a:latin typeface="TH SarabunIT๙" pitchFamily="34" charset="-34"/>
              <a:cs typeface="TH SarabunIT๙" pitchFamily="34" charset="-34"/>
            </a:rPr>
            <a:t>9</a:t>
          </a:r>
          <a:r>
            <a:rPr lang="th-TH" sz="4000" b="1" dirty="0">
              <a:latin typeface="TH SarabunIT๙" pitchFamily="34" charset="-34"/>
              <a:cs typeface="TH SarabunIT๙" pitchFamily="34" charset="-34"/>
            </a:rPr>
            <a:t>.</a:t>
          </a:r>
          <a:r>
            <a:rPr lang="en-US" sz="4000" b="1" dirty="0">
              <a:latin typeface="TH SarabunIT๙" pitchFamily="34" charset="-34"/>
              <a:cs typeface="TH SarabunIT๙" pitchFamily="34" charset="-34"/>
            </a:rPr>
            <a:t>2 </a:t>
          </a:r>
          <a:r>
            <a:rPr lang="th-TH" sz="4000" b="1" dirty="0">
              <a:latin typeface="TH SarabunIT๙" pitchFamily="34" charset="-34"/>
              <a:cs typeface="TH SarabunIT๙" pitchFamily="34" charset="-34"/>
            </a:rPr>
            <a:t>สำหรับบันทึกทึกเพื่อกรอบแบบ </a:t>
          </a:r>
          <a:r>
            <a:rPr lang="th-TH" sz="4000" b="1" dirty="0" err="1">
              <a:latin typeface="TH SarabunIT๙" pitchFamily="34" charset="-34"/>
              <a:cs typeface="TH SarabunIT๙" pitchFamily="34" charset="-34"/>
            </a:rPr>
            <a:t>วฐ</a:t>
          </a:r>
          <a:r>
            <a:rPr lang="th-TH" sz="4000" b="1" dirty="0">
              <a:latin typeface="TH SarabunIT๙" pitchFamily="34" charset="-34"/>
              <a:cs typeface="TH SarabunIT๙" pitchFamily="34" charset="-34"/>
            </a:rPr>
            <a:t> </a:t>
          </a:r>
          <a:r>
            <a:rPr lang="en-US" sz="4000" b="1" dirty="0">
              <a:latin typeface="TH SarabunIT๙" pitchFamily="34" charset="-34"/>
              <a:cs typeface="TH SarabunIT๙" pitchFamily="34" charset="-34"/>
            </a:rPr>
            <a:t>2</a:t>
          </a:r>
          <a:endParaRPr lang="th-TH" sz="4000" b="1" dirty="0">
            <a:latin typeface="TH SarabunIT๙" pitchFamily="34" charset="-34"/>
            <a:cs typeface="TH SarabunIT๙" pitchFamily="34" charset="-34"/>
          </a:endParaRPr>
        </a:p>
      </dgm:t>
    </dgm:pt>
    <dgm:pt modelId="{62D1057D-E815-49B4-B81E-DC5FE5D7B525}" type="parTrans" cxnId="{E5809B63-BA41-4594-AA3B-75E6F94FC4C6}">
      <dgm:prSet/>
      <dgm:spPr/>
      <dgm:t>
        <a:bodyPr/>
        <a:lstStyle/>
        <a:p>
          <a:pPr algn="l"/>
          <a:endParaRPr lang="th-TH"/>
        </a:p>
      </dgm:t>
    </dgm:pt>
    <dgm:pt modelId="{F4F01862-EEAD-4B0C-A7DB-C6D9AE5DAB7D}" type="sibTrans" cxnId="{E5809B63-BA41-4594-AA3B-75E6F94FC4C6}">
      <dgm:prSet/>
      <dgm:spPr/>
      <dgm:t>
        <a:bodyPr/>
        <a:lstStyle/>
        <a:p>
          <a:pPr algn="l"/>
          <a:endParaRPr lang="th-TH"/>
        </a:p>
      </dgm:t>
    </dgm:pt>
    <dgm:pt modelId="{C5059262-D834-48BE-94AC-BF4B2A730C57}">
      <dgm:prSet custT="1"/>
      <dgm:spPr/>
      <dgm:t>
        <a:bodyPr/>
        <a:lstStyle/>
        <a:p>
          <a:pPr algn="l"/>
          <a:r>
            <a:rPr lang="en-US" sz="4000" b="1" dirty="0">
              <a:latin typeface="TH SarabunIT๙" pitchFamily="34" charset="-34"/>
              <a:cs typeface="TH SarabunIT๙" pitchFamily="34" charset="-34"/>
            </a:rPr>
            <a:t>8</a:t>
          </a:r>
          <a:r>
            <a:rPr lang="th-TH" sz="4000" b="1" dirty="0">
              <a:latin typeface="TH SarabunIT๙" pitchFamily="34" charset="-34"/>
              <a:cs typeface="TH SarabunIT๙" pitchFamily="34" charset="-34"/>
            </a:rPr>
            <a:t>.</a:t>
          </a:r>
          <a:r>
            <a:rPr lang="en-US" sz="4000" b="1" dirty="0">
              <a:latin typeface="TH SarabunIT๙" pitchFamily="34" charset="-34"/>
              <a:cs typeface="TH SarabunIT๙" pitchFamily="34" charset="-34"/>
            </a:rPr>
            <a:t>2 </a:t>
          </a:r>
          <a:r>
            <a:rPr lang="th-TH" sz="4000" b="1" dirty="0">
              <a:latin typeface="TH SarabunIT๙" pitchFamily="34" charset="-34"/>
              <a:cs typeface="TH SarabunIT๙" pitchFamily="34" charset="-34"/>
            </a:rPr>
            <a:t>ผลการประเมินฯ </a:t>
          </a:r>
          <a:r>
            <a:rPr lang="en-US" sz="4000" b="1" dirty="0">
              <a:latin typeface="TH SarabunIT๙" pitchFamily="34" charset="-34"/>
              <a:cs typeface="TH SarabunIT๙" pitchFamily="34" charset="-34"/>
            </a:rPr>
            <a:t>5</a:t>
          </a:r>
          <a:r>
            <a:rPr lang="th-TH" sz="4000" b="1" dirty="0">
              <a:latin typeface="TH SarabunIT๙" pitchFamily="34" charset="-34"/>
              <a:cs typeface="TH SarabunIT๙" pitchFamily="34" charset="-34"/>
            </a:rPr>
            <a:t> ปีหลัง</a:t>
          </a:r>
        </a:p>
      </dgm:t>
    </dgm:pt>
    <dgm:pt modelId="{C2F86C98-C870-4DD4-852F-BACB5D56663C}" type="parTrans" cxnId="{8CDF7370-4180-4E92-BD86-9A7AD673839A}">
      <dgm:prSet/>
      <dgm:spPr/>
      <dgm:t>
        <a:bodyPr/>
        <a:lstStyle/>
        <a:p>
          <a:pPr algn="l"/>
          <a:endParaRPr lang="th-TH"/>
        </a:p>
      </dgm:t>
    </dgm:pt>
    <dgm:pt modelId="{BC6187EB-C60D-444F-884F-D4F957AC29F0}" type="sibTrans" cxnId="{8CDF7370-4180-4E92-BD86-9A7AD673839A}">
      <dgm:prSet/>
      <dgm:spPr/>
      <dgm:t>
        <a:bodyPr/>
        <a:lstStyle/>
        <a:p>
          <a:pPr algn="l"/>
          <a:endParaRPr lang="th-TH"/>
        </a:p>
      </dgm:t>
    </dgm:pt>
    <dgm:pt modelId="{5925E4F2-5119-4F5F-A434-90F43B6A4EF5}">
      <dgm:prSet custT="1"/>
      <dgm:spPr/>
      <dgm:t>
        <a:bodyPr/>
        <a:lstStyle/>
        <a:p>
          <a:pPr algn="l"/>
          <a:r>
            <a:rPr lang="en-US" sz="4000" b="1" dirty="0">
              <a:latin typeface="TH SarabunIT๙" pitchFamily="34" charset="-34"/>
              <a:cs typeface="TH SarabunIT๙" pitchFamily="34" charset="-34"/>
            </a:rPr>
            <a:t>9</a:t>
          </a:r>
          <a:r>
            <a:rPr lang="th-TH" sz="4000" b="1" dirty="0">
              <a:latin typeface="TH SarabunIT๙" pitchFamily="34" charset="-34"/>
              <a:cs typeface="TH SarabunIT๙" pitchFamily="34" charset="-34"/>
            </a:rPr>
            <a:t>.</a:t>
          </a:r>
          <a:r>
            <a:rPr lang="en-US" sz="4000" b="1" dirty="0">
              <a:latin typeface="TH SarabunIT๙" pitchFamily="34" charset="-34"/>
              <a:cs typeface="TH SarabunIT๙" pitchFamily="34" charset="-34"/>
            </a:rPr>
            <a:t>1 </a:t>
          </a:r>
          <a:r>
            <a:rPr lang="th-TH" sz="4000" b="1" dirty="0">
              <a:latin typeface="TH SarabunIT๙" pitchFamily="34" charset="-34"/>
              <a:cs typeface="TH SarabunIT๙" pitchFamily="34" charset="-34"/>
            </a:rPr>
            <a:t>สรุป </a:t>
          </a:r>
          <a:r>
            <a:rPr lang="en-US" sz="4000" b="1" dirty="0">
              <a:latin typeface="TH SarabunIT๙" pitchFamily="34" charset="-34"/>
              <a:cs typeface="TH SarabunIT๙" pitchFamily="34" charset="-34"/>
            </a:rPr>
            <a:t>Logbook</a:t>
          </a:r>
          <a:endParaRPr lang="th-TH" sz="4000" b="1" dirty="0">
            <a:latin typeface="TH SarabunIT๙" pitchFamily="34" charset="-34"/>
            <a:cs typeface="TH SarabunIT๙" pitchFamily="34" charset="-34"/>
          </a:endParaRPr>
        </a:p>
      </dgm:t>
    </dgm:pt>
    <dgm:pt modelId="{3825E87B-39D5-4F2D-8827-D4F642B877BF}" type="parTrans" cxnId="{9A396262-C207-4C34-AD0C-D27DCD9FCD4F}">
      <dgm:prSet/>
      <dgm:spPr/>
      <dgm:t>
        <a:bodyPr/>
        <a:lstStyle/>
        <a:p>
          <a:pPr algn="l"/>
          <a:endParaRPr lang="th-TH"/>
        </a:p>
      </dgm:t>
    </dgm:pt>
    <dgm:pt modelId="{164F6A9A-E7BF-403D-83D4-474A873B4ED4}" type="sibTrans" cxnId="{9A396262-C207-4C34-AD0C-D27DCD9FCD4F}">
      <dgm:prSet/>
      <dgm:spPr/>
      <dgm:t>
        <a:bodyPr/>
        <a:lstStyle/>
        <a:p>
          <a:pPr algn="l"/>
          <a:endParaRPr lang="th-TH"/>
        </a:p>
      </dgm:t>
    </dgm:pt>
    <dgm:pt modelId="{9DE90D90-B794-432B-86E2-4CBDE7E3E81C}" type="pres">
      <dgm:prSet presAssocID="{A6B81CAD-CD3E-446E-BAA6-F03E34B042FB}" presName="linearFlow" presStyleCnt="0">
        <dgm:presLayoutVars>
          <dgm:dir/>
          <dgm:resizeHandles val="exact"/>
        </dgm:presLayoutVars>
      </dgm:prSet>
      <dgm:spPr/>
    </dgm:pt>
    <dgm:pt modelId="{3BBC8360-2354-4763-8296-D231D92CF7C1}" type="pres">
      <dgm:prSet presAssocID="{76352C18-5B01-4483-A9D7-86E14627587F}" presName="composite" presStyleCnt="0"/>
      <dgm:spPr/>
    </dgm:pt>
    <dgm:pt modelId="{0D743863-D31C-4231-AC6C-702E07ACFCB5}" type="pres">
      <dgm:prSet presAssocID="{76352C18-5B01-4483-A9D7-86E14627587F}" presName="imgShp" presStyleLbl="fgImgPlace1" presStyleIdx="0" presStyleCnt="11"/>
      <dgm:spPr/>
    </dgm:pt>
    <dgm:pt modelId="{66B43F67-8570-48C0-B79D-062EA5EDC746}" type="pres">
      <dgm:prSet presAssocID="{76352C18-5B01-4483-A9D7-86E14627587F}" presName="txShp" presStyleLbl="node1" presStyleIdx="0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AF6B83-7078-4C73-A228-B6C65C7A4C1D}" type="pres">
      <dgm:prSet presAssocID="{B1BB867C-C15C-45EF-A194-B0DE61C3B987}" presName="spacing" presStyleCnt="0"/>
      <dgm:spPr/>
    </dgm:pt>
    <dgm:pt modelId="{372DAAD2-08A1-4AF2-886C-3CC951B09CC9}" type="pres">
      <dgm:prSet presAssocID="{CE2D70D0-2700-4E7E-A360-280CFED89BF7}" presName="composite" presStyleCnt="0"/>
      <dgm:spPr/>
    </dgm:pt>
    <dgm:pt modelId="{17ECEF76-51E8-46E5-B4F9-1C4F26A4E726}" type="pres">
      <dgm:prSet presAssocID="{CE2D70D0-2700-4E7E-A360-280CFED89BF7}" presName="imgShp" presStyleLbl="fgImgPlace1" presStyleIdx="1" presStyleCnt="11"/>
      <dgm:spPr/>
    </dgm:pt>
    <dgm:pt modelId="{51CD01BC-341C-490B-A67A-B0FF2A771390}" type="pres">
      <dgm:prSet presAssocID="{CE2D70D0-2700-4E7E-A360-280CFED89BF7}" presName="txShp" presStyleLbl="node1" presStyleIdx="1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0B3606-FCB4-4B3D-BF71-E2CD05100578}" type="pres">
      <dgm:prSet presAssocID="{7D5EA779-2725-47EB-AED6-568A66745E67}" presName="spacing" presStyleCnt="0"/>
      <dgm:spPr/>
    </dgm:pt>
    <dgm:pt modelId="{6157C722-E2D6-4E2C-B3D9-0F4F680EE66C}" type="pres">
      <dgm:prSet presAssocID="{8CB34FD0-701F-4998-BE21-978E1D56D128}" presName="composite" presStyleCnt="0"/>
      <dgm:spPr/>
    </dgm:pt>
    <dgm:pt modelId="{C18C0739-2FC0-4589-A631-6661E5CCED08}" type="pres">
      <dgm:prSet presAssocID="{8CB34FD0-701F-4998-BE21-978E1D56D128}" presName="imgShp" presStyleLbl="fgImgPlace1" presStyleIdx="2" presStyleCnt="11"/>
      <dgm:spPr/>
    </dgm:pt>
    <dgm:pt modelId="{A2F9F02C-4D78-4E0D-A41B-9930CCCA3A79}" type="pres">
      <dgm:prSet presAssocID="{8CB34FD0-701F-4998-BE21-978E1D56D128}" presName="txShp" presStyleLbl="node1" presStyleIdx="2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8D36D6-3A06-4B12-AF5A-0E66795FCA4F}" type="pres">
      <dgm:prSet presAssocID="{7E746A0F-0178-43C4-9F06-808BFD844EF7}" presName="spacing" presStyleCnt="0"/>
      <dgm:spPr/>
    </dgm:pt>
    <dgm:pt modelId="{F0917D36-59A9-409D-A291-135B372D2AF0}" type="pres">
      <dgm:prSet presAssocID="{C97540F7-AC76-43B0-A9FA-56E76FB2F450}" presName="composite" presStyleCnt="0"/>
      <dgm:spPr/>
    </dgm:pt>
    <dgm:pt modelId="{D8C2EA0F-6DB1-45BE-9CAC-A6A6DA2135A1}" type="pres">
      <dgm:prSet presAssocID="{C97540F7-AC76-43B0-A9FA-56E76FB2F450}" presName="imgShp" presStyleLbl="fgImgPlace1" presStyleIdx="3" presStyleCnt="11"/>
      <dgm:spPr/>
    </dgm:pt>
    <dgm:pt modelId="{C60E3992-4F49-420E-B883-8CFB85EA7D58}" type="pres">
      <dgm:prSet presAssocID="{C97540F7-AC76-43B0-A9FA-56E76FB2F450}" presName="txShp" presStyleLbl="node1" presStyleIdx="3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54A4B4-7074-4EDE-9E86-99EC44CC5F37}" type="pres">
      <dgm:prSet presAssocID="{D340F824-CD0E-4A20-9035-6D6330A06711}" presName="spacing" presStyleCnt="0"/>
      <dgm:spPr/>
    </dgm:pt>
    <dgm:pt modelId="{C1298C4D-95B5-46DB-969B-898BDC2B832D}" type="pres">
      <dgm:prSet presAssocID="{C3920D07-2A86-4442-A52D-F3F9601BB31A}" presName="composite" presStyleCnt="0"/>
      <dgm:spPr/>
    </dgm:pt>
    <dgm:pt modelId="{FCBAB712-073D-4821-A390-4DF9F50BEFA1}" type="pres">
      <dgm:prSet presAssocID="{C3920D07-2A86-4442-A52D-F3F9601BB31A}" presName="imgShp" presStyleLbl="fgImgPlace1" presStyleIdx="4" presStyleCnt="11"/>
      <dgm:spPr/>
    </dgm:pt>
    <dgm:pt modelId="{A5044EDA-7975-4485-8F43-68D5417BDB3A}" type="pres">
      <dgm:prSet presAssocID="{C3920D07-2A86-4442-A52D-F3F9601BB31A}" presName="txShp" presStyleLbl="node1" presStyleIdx="4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669AA0-5377-4D84-9380-F2EAF0C5B764}" type="pres">
      <dgm:prSet presAssocID="{B290387C-004C-4988-9A58-C5DF83F1965F}" presName="spacing" presStyleCnt="0"/>
      <dgm:spPr/>
    </dgm:pt>
    <dgm:pt modelId="{AE8F9F93-4346-44B3-B7BB-BBF003704C94}" type="pres">
      <dgm:prSet presAssocID="{F72D19AD-3807-443E-85CF-2EA40BE08B61}" presName="composite" presStyleCnt="0"/>
      <dgm:spPr/>
    </dgm:pt>
    <dgm:pt modelId="{D37700A1-2BAF-454F-9EAA-9C8FFB56FFE0}" type="pres">
      <dgm:prSet presAssocID="{F72D19AD-3807-443E-85CF-2EA40BE08B61}" presName="imgShp" presStyleLbl="fgImgPlace1" presStyleIdx="5" presStyleCnt="11"/>
      <dgm:spPr/>
    </dgm:pt>
    <dgm:pt modelId="{EAAE0961-551D-45AD-9005-F47E3F1C2C26}" type="pres">
      <dgm:prSet presAssocID="{F72D19AD-3807-443E-85CF-2EA40BE08B61}" presName="txShp" presStyleLbl="node1" presStyleIdx="5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39E0D8-C4EF-4E5E-BE1E-FEBB28E13C52}" type="pres">
      <dgm:prSet presAssocID="{E3193044-B2D2-4620-8368-CFFC975B48F0}" presName="spacing" presStyleCnt="0"/>
      <dgm:spPr/>
    </dgm:pt>
    <dgm:pt modelId="{0615002C-E169-406D-AEB6-96D55B6C54F3}" type="pres">
      <dgm:prSet presAssocID="{5C176AD1-3E28-4AF1-A85D-5E9C203C0301}" presName="composite" presStyleCnt="0"/>
      <dgm:spPr/>
    </dgm:pt>
    <dgm:pt modelId="{158F7E65-5EA1-4246-8B01-54F0CCDCD5A9}" type="pres">
      <dgm:prSet presAssocID="{5C176AD1-3E28-4AF1-A85D-5E9C203C0301}" presName="imgShp" presStyleLbl="fgImgPlace1" presStyleIdx="6" presStyleCnt="11"/>
      <dgm:spPr/>
    </dgm:pt>
    <dgm:pt modelId="{00AA61B3-C5C0-4417-8D95-4352FAF0C033}" type="pres">
      <dgm:prSet presAssocID="{5C176AD1-3E28-4AF1-A85D-5E9C203C0301}" presName="txShp" presStyleLbl="node1" presStyleIdx="6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C8CD70-906A-41DD-A45A-65A941F74497}" type="pres">
      <dgm:prSet presAssocID="{8D8EBEAC-92B0-433A-B9C5-A6C01E27FE13}" presName="spacing" presStyleCnt="0"/>
      <dgm:spPr/>
    </dgm:pt>
    <dgm:pt modelId="{F233C448-D233-4560-8E30-95F0A103993A}" type="pres">
      <dgm:prSet presAssocID="{48BAB19A-584C-42BE-BF3E-D2F4CFB53AD3}" presName="composite" presStyleCnt="0"/>
      <dgm:spPr/>
    </dgm:pt>
    <dgm:pt modelId="{5CA47BC2-ED12-404E-859E-B926588699B0}" type="pres">
      <dgm:prSet presAssocID="{48BAB19A-584C-42BE-BF3E-D2F4CFB53AD3}" presName="imgShp" presStyleLbl="fgImgPlace1" presStyleIdx="7" presStyleCnt="11"/>
      <dgm:spPr/>
    </dgm:pt>
    <dgm:pt modelId="{D2140A86-59E9-46F2-A233-6C1EBE62A0FC}" type="pres">
      <dgm:prSet presAssocID="{48BAB19A-584C-42BE-BF3E-D2F4CFB53AD3}" presName="txShp" presStyleLbl="node1" presStyleIdx="7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528D95-474F-439E-8BF3-EF87900271B4}" type="pres">
      <dgm:prSet presAssocID="{76AB60E9-8D58-4080-B40D-806A36D6372A}" presName="spacing" presStyleCnt="0"/>
      <dgm:spPr/>
    </dgm:pt>
    <dgm:pt modelId="{90F0547F-39C8-4BA4-84F6-D7D475EF1403}" type="pres">
      <dgm:prSet presAssocID="{C5059262-D834-48BE-94AC-BF4B2A730C57}" presName="composite" presStyleCnt="0"/>
      <dgm:spPr/>
    </dgm:pt>
    <dgm:pt modelId="{86E6BE76-E110-4B36-9D3C-89BC988D5061}" type="pres">
      <dgm:prSet presAssocID="{C5059262-D834-48BE-94AC-BF4B2A730C57}" presName="imgShp" presStyleLbl="fgImgPlace1" presStyleIdx="8" presStyleCnt="11"/>
      <dgm:spPr/>
    </dgm:pt>
    <dgm:pt modelId="{E374E2E6-451D-4787-9BD0-D8581C3044D0}" type="pres">
      <dgm:prSet presAssocID="{C5059262-D834-48BE-94AC-BF4B2A730C57}" presName="txShp" presStyleLbl="node1" presStyleIdx="8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895024-D92D-497A-B0A6-D03AED669975}" type="pres">
      <dgm:prSet presAssocID="{BC6187EB-C60D-444F-884F-D4F957AC29F0}" presName="spacing" presStyleCnt="0"/>
      <dgm:spPr/>
    </dgm:pt>
    <dgm:pt modelId="{4B9056C6-8E0D-465E-8381-FC2FD3198E9D}" type="pres">
      <dgm:prSet presAssocID="{5925E4F2-5119-4F5F-A434-90F43B6A4EF5}" presName="composite" presStyleCnt="0"/>
      <dgm:spPr/>
    </dgm:pt>
    <dgm:pt modelId="{88C5D573-57DA-46A3-A639-9C415EADEBB1}" type="pres">
      <dgm:prSet presAssocID="{5925E4F2-5119-4F5F-A434-90F43B6A4EF5}" presName="imgShp" presStyleLbl="fgImgPlace1" presStyleIdx="9" presStyleCnt="11"/>
      <dgm:spPr/>
    </dgm:pt>
    <dgm:pt modelId="{CAD183FD-D373-4933-8786-79DE6F982BEB}" type="pres">
      <dgm:prSet presAssocID="{5925E4F2-5119-4F5F-A434-90F43B6A4EF5}" presName="txShp" presStyleLbl="node1" presStyleIdx="9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E101BC-74C4-4301-BE63-9C6BD451FCF2}" type="pres">
      <dgm:prSet presAssocID="{164F6A9A-E7BF-403D-83D4-474A873B4ED4}" presName="spacing" presStyleCnt="0"/>
      <dgm:spPr/>
    </dgm:pt>
    <dgm:pt modelId="{BF64E467-342A-4DAB-8D1F-6202993EFDA8}" type="pres">
      <dgm:prSet presAssocID="{B15821CE-10A2-4C59-B8C8-56E7420001FB}" presName="composite" presStyleCnt="0"/>
      <dgm:spPr/>
    </dgm:pt>
    <dgm:pt modelId="{5AC13E27-DF6F-42D5-9D26-574960A4FBF1}" type="pres">
      <dgm:prSet presAssocID="{B15821CE-10A2-4C59-B8C8-56E7420001FB}" presName="imgShp" presStyleLbl="fgImgPlace1" presStyleIdx="10" presStyleCnt="11"/>
      <dgm:spPr/>
    </dgm:pt>
    <dgm:pt modelId="{0E8FFDC4-CD90-419A-A38F-2E2A630DD12B}" type="pres">
      <dgm:prSet presAssocID="{B15821CE-10A2-4C59-B8C8-56E7420001FB}" presName="txShp" presStyleLbl="node1" presStyleIdx="10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EC627D6-69C1-45B5-A7B1-073BC9FCAAEF}" srcId="{A6B81CAD-CD3E-446E-BAA6-F03E34B042FB}" destId="{C97540F7-AC76-43B0-A9FA-56E76FB2F450}" srcOrd="3" destOrd="0" parTransId="{A8EE7F1A-31FD-422D-9B61-60FE5EA7FDC6}" sibTransId="{D340F824-CD0E-4A20-9035-6D6330A06711}"/>
    <dgm:cxn modelId="{A7FE5528-2486-4BA2-9208-227744FCD536}" type="presOf" srcId="{F72D19AD-3807-443E-85CF-2EA40BE08B61}" destId="{EAAE0961-551D-45AD-9005-F47E3F1C2C26}" srcOrd="0" destOrd="0" presId="urn:microsoft.com/office/officeart/2005/8/layout/vList3#1"/>
    <dgm:cxn modelId="{92DE4458-9507-4501-828D-7FC921AD4319}" type="presOf" srcId="{C5059262-D834-48BE-94AC-BF4B2A730C57}" destId="{E374E2E6-451D-4787-9BD0-D8581C3044D0}" srcOrd="0" destOrd="0" presId="urn:microsoft.com/office/officeart/2005/8/layout/vList3#1"/>
    <dgm:cxn modelId="{FA5DE87D-793E-499D-A6C1-FE3D310E6A0C}" srcId="{A6B81CAD-CD3E-446E-BAA6-F03E34B042FB}" destId="{C3920D07-2A86-4442-A52D-F3F9601BB31A}" srcOrd="4" destOrd="0" parTransId="{F4E9790A-7218-4824-BED5-D99DDDCF3203}" sibTransId="{B290387C-004C-4988-9A58-C5DF83F1965F}"/>
    <dgm:cxn modelId="{A441D191-F392-4B6B-9205-DE8680CE115D}" type="presOf" srcId="{B15821CE-10A2-4C59-B8C8-56E7420001FB}" destId="{0E8FFDC4-CD90-419A-A38F-2E2A630DD12B}" srcOrd="0" destOrd="0" presId="urn:microsoft.com/office/officeart/2005/8/layout/vList3#1"/>
    <dgm:cxn modelId="{81C8780F-BEDB-4ECE-AE51-0C46A27E7162}" type="presOf" srcId="{48BAB19A-584C-42BE-BF3E-D2F4CFB53AD3}" destId="{D2140A86-59E9-46F2-A233-6C1EBE62A0FC}" srcOrd="0" destOrd="0" presId="urn:microsoft.com/office/officeart/2005/8/layout/vList3#1"/>
    <dgm:cxn modelId="{8CDF7370-4180-4E92-BD86-9A7AD673839A}" srcId="{A6B81CAD-CD3E-446E-BAA6-F03E34B042FB}" destId="{C5059262-D834-48BE-94AC-BF4B2A730C57}" srcOrd="8" destOrd="0" parTransId="{C2F86C98-C870-4DD4-852F-BACB5D56663C}" sibTransId="{BC6187EB-C60D-444F-884F-D4F957AC29F0}"/>
    <dgm:cxn modelId="{E34CAA6D-3496-4D77-B574-FEED06F87D19}" type="presOf" srcId="{A6B81CAD-CD3E-446E-BAA6-F03E34B042FB}" destId="{9DE90D90-B794-432B-86E2-4CBDE7E3E81C}" srcOrd="0" destOrd="0" presId="urn:microsoft.com/office/officeart/2005/8/layout/vList3#1"/>
    <dgm:cxn modelId="{625C27E7-8142-464B-8299-6047D749D812}" type="presOf" srcId="{5C176AD1-3E28-4AF1-A85D-5E9C203C0301}" destId="{00AA61B3-C5C0-4417-8D95-4352FAF0C033}" srcOrd="0" destOrd="0" presId="urn:microsoft.com/office/officeart/2005/8/layout/vList3#1"/>
    <dgm:cxn modelId="{53DB7299-B74D-44DC-912A-D0DC3987B94A}" type="presOf" srcId="{76352C18-5B01-4483-A9D7-86E14627587F}" destId="{66B43F67-8570-48C0-B79D-062EA5EDC746}" srcOrd="0" destOrd="0" presId="urn:microsoft.com/office/officeart/2005/8/layout/vList3#1"/>
    <dgm:cxn modelId="{26266B8D-2081-4EB6-8F07-1891B0906682}" type="presOf" srcId="{C97540F7-AC76-43B0-A9FA-56E76FB2F450}" destId="{C60E3992-4F49-420E-B883-8CFB85EA7D58}" srcOrd="0" destOrd="0" presId="urn:microsoft.com/office/officeart/2005/8/layout/vList3#1"/>
    <dgm:cxn modelId="{B47C29E3-D77F-4426-8C93-ADB43458529E}" type="presOf" srcId="{C3920D07-2A86-4442-A52D-F3F9601BB31A}" destId="{A5044EDA-7975-4485-8F43-68D5417BDB3A}" srcOrd="0" destOrd="0" presId="urn:microsoft.com/office/officeart/2005/8/layout/vList3#1"/>
    <dgm:cxn modelId="{A7147ABC-4DC7-4FE1-9A33-1B96DBEE6276}" srcId="{A6B81CAD-CD3E-446E-BAA6-F03E34B042FB}" destId="{8CB34FD0-701F-4998-BE21-978E1D56D128}" srcOrd="2" destOrd="0" parTransId="{41D3E96C-1BB4-4AC4-8077-4B4F123DE797}" sibTransId="{7E746A0F-0178-43C4-9F06-808BFD844EF7}"/>
    <dgm:cxn modelId="{1EFC370A-EB8E-4C69-A19A-8704C2A2C5A6}" srcId="{A6B81CAD-CD3E-446E-BAA6-F03E34B042FB}" destId="{5C176AD1-3E28-4AF1-A85D-5E9C203C0301}" srcOrd="6" destOrd="0" parTransId="{F239773F-7AF4-4CA4-84F5-E90CEA184E60}" sibTransId="{8D8EBEAC-92B0-433A-B9C5-A6C01E27FE13}"/>
    <dgm:cxn modelId="{6CD7699E-8028-46DC-B09E-97B1B8086CDD}" type="presOf" srcId="{5925E4F2-5119-4F5F-A434-90F43B6A4EF5}" destId="{CAD183FD-D373-4933-8786-79DE6F982BEB}" srcOrd="0" destOrd="0" presId="urn:microsoft.com/office/officeart/2005/8/layout/vList3#1"/>
    <dgm:cxn modelId="{E4834454-E5BF-4047-8CF4-8646A159CD62}" type="presOf" srcId="{8CB34FD0-701F-4998-BE21-978E1D56D128}" destId="{A2F9F02C-4D78-4E0D-A41B-9930CCCA3A79}" srcOrd="0" destOrd="0" presId="urn:microsoft.com/office/officeart/2005/8/layout/vList3#1"/>
    <dgm:cxn modelId="{7B29933C-541C-4474-94DB-EEC797FA4BD8}" srcId="{A6B81CAD-CD3E-446E-BAA6-F03E34B042FB}" destId="{76352C18-5B01-4483-A9D7-86E14627587F}" srcOrd="0" destOrd="0" parTransId="{74594AD8-1A50-4221-823C-6A14FA78C1EF}" sibTransId="{B1BB867C-C15C-45EF-A194-B0DE61C3B987}"/>
    <dgm:cxn modelId="{F5EC515E-2784-4AFE-B8EB-8A6A1E0A4B03}" srcId="{A6B81CAD-CD3E-446E-BAA6-F03E34B042FB}" destId="{CE2D70D0-2700-4E7E-A360-280CFED89BF7}" srcOrd="1" destOrd="0" parTransId="{A206617E-E1E5-4082-824C-F9F6F62C555B}" sibTransId="{7D5EA779-2725-47EB-AED6-568A66745E67}"/>
    <dgm:cxn modelId="{AB3AF869-D262-4509-9A04-33965249F21B}" srcId="{A6B81CAD-CD3E-446E-BAA6-F03E34B042FB}" destId="{48BAB19A-584C-42BE-BF3E-D2F4CFB53AD3}" srcOrd="7" destOrd="0" parTransId="{5D2B45EB-4010-4AED-B71D-EAA4A0224D5F}" sibTransId="{76AB60E9-8D58-4080-B40D-806A36D6372A}"/>
    <dgm:cxn modelId="{E5809B63-BA41-4594-AA3B-75E6F94FC4C6}" srcId="{A6B81CAD-CD3E-446E-BAA6-F03E34B042FB}" destId="{B15821CE-10A2-4C59-B8C8-56E7420001FB}" srcOrd="10" destOrd="0" parTransId="{62D1057D-E815-49B4-B81E-DC5FE5D7B525}" sibTransId="{F4F01862-EEAD-4B0C-A7DB-C6D9AE5DAB7D}"/>
    <dgm:cxn modelId="{FD887780-95A8-43F5-8AE4-B17A0C99EB07}" srcId="{A6B81CAD-CD3E-446E-BAA6-F03E34B042FB}" destId="{F72D19AD-3807-443E-85CF-2EA40BE08B61}" srcOrd="5" destOrd="0" parTransId="{3CAED3CE-47B7-4257-8FA3-7B1FDA3AF353}" sibTransId="{E3193044-B2D2-4620-8368-CFFC975B48F0}"/>
    <dgm:cxn modelId="{1B1D054F-2821-4841-8202-8AD11A4B5409}" type="presOf" srcId="{CE2D70D0-2700-4E7E-A360-280CFED89BF7}" destId="{51CD01BC-341C-490B-A67A-B0FF2A771390}" srcOrd="0" destOrd="0" presId="urn:microsoft.com/office/officeart/2005/8/layout/vList3#1"/>
    <dgm:cxn modelId="{9A396262-C207-4C34-AD0C-D27DCD9FCD4F}" srcId="{A6B81CAD-CD3E-446E-BAA6-F03E34B042FB}" destId="{5925E4F2-5119-4F5F-A434-90F43B6A4EF5}" srcOrd="9" destOrd="0" parTransId="{3825E87B-39D5-4F2D-8827-D4F642B877BF}" sibTransId="{164F6A9A-E7BF-403D-83D4-474A873B4ED4}"/>
    <dgm:cxn modelId="{C07876AC-7CF7-42EB-8293-EE90ECAD2FA7}" type="presParOf" srcId="{9DE90D90-B794-432B-86E2-4CBDE7E3E81C}" destId="{3BBC8360-2354-4763-8296-D231D92CF7C1}" srcOrd="0" destOrd="0" presId="urn:microsoft.com/office/officeart/2005/8/layout/vList3#1"/>
    <dgm:cxn modelId="{C925CF3E-E5B8-49BC-B7BA-BF34C2C066FD}" type="presParOf" srcId="{3BBC8360-2354-4763-8296-D231D92CF7C1}" destId="{0D743863-D31C-4231-AC6C-702E07ACFCB5}" srcOrd="0" destOrd="0" presId="urn:microsoft.com/office/officeart/2005/8/layout/vList3#1"/>
    <dgm:cxn modelId="{217374EF-091F-4C1C-837B-DD8F30707CE8}" type="presParOf" srcId="{3BBC8360-2354-4763-8296-D231D92CF7C1}" destId="{66B43F67-8570-48C0-B79D-062EA5EDC746}" srcOrd="1" destOrd="0" presId="urn:microsoft.com/office/officeart/2005/8/layout/vList3#1"/>
    <dgm:cxn modelId="{324391B9-215C-4441-B5F5-7E0C34F0D22D}" type="presParOf" srcId="{9DE90D90-B794-432B-86E2-4CBDE7E3E81C}" destId="{C8AF6B83-7078-4C73-A228-B6C65C7A4C1D}" srcOrd="1" destOrd="0" presId="urn:microsoft.com/office/officeart/2005/8/layout/vList3#1"/>
    <dgm:cxn modelId="{55D43E1E-27AE-41E0-8418-F7DE3E93A8D6}" type="presParOf" srcId="{9DE90D90-B794-432B-86E2-4CBDE7E3E81C}" destId="{372DAAD2-08A1-4AF2-886C-3CC951B09CC9}" srcOrd="2" destOrd="0" presId="urn:microsoft.com/office/officeart/2005/8/layout/vList3#1"/>
    <dgm:cxn modelId="{E65749CC-2AC1-404D-A969-AE4C78068709}" type="presParOf" srcId="{372DAAD2-08A1-4AF2-886C-3CC951B09CC9}" destId="{17ECEF76-51E8-46E5-B4F9-1C4F26A4E726}" srcOrd="0" destOrd="0" presId="urn:microsoft.com/office/officeart/2005/8/layout/vList3#1"/>
    <dgm:cxn modelId="{E3374763-2326-4B7A-91E2-236264EBF52D}" type="presParOf" srcId="{372DAAD2-08A1-4AF2-886C-3CC951B09CC9}" destId="{51CD01BC-341C-490B-A67A-B0FF2A771390}" srcOrd="1" destOrd="0" presId="urn:microsoft.com/office/officeart/2005/8/layout/vList3#1"/>
    <dgm:cxn modelId="{5C011A63-D9D5-415E-B460-07357A930920}" type="presParOf" srcId="{9DE90D90-B794-432B-86E2-4CBDE7E3E81C}" destId="{390B3606-FCB4-4B3D-BF71-E2CD05100578}" srcOrd="3" destOrd="0" presId="urn:microsoft.com/office/officeart/2005/8/layout/vList3#1"/>
    <dgm:cxn modelId="{D42F4521-EC9D-424F-BD04-5BDCBFE26A00}" type="presParOf" srcId="{9DE90D90-B794-432B-86E2-4CBDE7E3E81C}" destId="{6157C722-E2D6-4E2C-B3D9-0F4F680EE66C}" srcOrd="4" destOrd="0" presId="urn:microsoft.com/office/officeart/2005/8/layout/vList3#1"/>
    <dgm:cxn modelId="{736982DA-56D9-466B-8A1D-200F44292AA0}" type="presParOf" srcId="{6157C722-E2D6-4E2C-B3D9-0F4F680EE66C}" destId="{C18C0739-2FC0-4589-A631-6661E5CCED08}" srcOrd="0" destOrd="0" presId="urn:microsoft.com/office/officeart/2005/8/layout/vList3#1"/>
    <dgm:cxn modelId="{93FE9F21-11A3-411B-A17D-89E33A413156}" type="presParOf" srcId="{6157C722-E2D6-4E2C-B3D9-0F4F680EE66C}" destId="{A2F9F02C-4D78-4E0D-A41B-9930CCCA3A79}" srcOrd="1" destOrd="0" presId="urn:microsoft.com/office/officeart/2005/8/layout/vList3#1"/>
    <dgm:cxn modelId="{08BA3B6D-77B0-43F0-B116-7448FB81E2D9}" type="presParOf" srcId="{9DE90D90-B794-432B-86E2-4CBDE7E3E81C}" destId="{BA8D36D6-3A06-4B12-AF5A-0E66795FCA4F}" srcOrd="5" destOrd="0" presId="urn:microsoft.com/office/officeart/2005/8/layout/vList3#1"/>
    <dgm:cxn modelId="{BA62AF98-2949-4E67-9368-10D3D061D36C}" type="presParOf" srcId="{9DE90D90-B794-432B-86E2-4CBDE7E3E81C}" destId="{F0917D36-59A9-409D-A291-135B372D2AF0}" srcOrd="6" destOrd="0" presId="urn:microsoft.com/office/officeart/2005/8/layout/vList3#1"/>
    <dgm:cxn modelId="{D124105B-D51E-443D-A836-82478634B7FF}" type="presParOf" srcId="{F0917D36-59A9-409D-A291-135B372D2AF0}" destId="{D8C2EA0F-6DB1-45BE-9CAC-A6A6DA2135A1}" srcOrd="0" destOrd="0" presId="urn:microsoft.com/office/officeart/2005/8/layout/vList3#1"/>
    <dgm:cxn modelId="{3B6F7317-FE31-4A27-963D-F7F6C7063E92}" type="presParOf" srcId="{F0917D36-59A9-409D-A291-135B372D2AF0}" destId="{C60E3992-4F49-420E-B883-8CFB85EA7D58}" srcOrd="1" destOrd="0" presId="urn:microsoft.com/office/officeart/2005/8/layout/vList3#1"/>
    <dgm:cxn modelId="{D8651E7A-E81F-4A6B-A159-7578583EC27B}" type="presParOf" srcId="{9DE90D90-B794-432B-86E2-4CBDE7E3E81C}" destId="{7654A4B4-7074-4EDE-9E86-99EC44CC5F37}" srcOrd="7" destOrd="0" presId="urn:microsoft.com/office/officeart/2005/8/layout/vList3#1"/>
    <dgm:cxn modelId="{DEAD3EA7-9FB7-4D4F-8F17-FC0EF3E15010}" type="presParOf" srcId="{9DE90D90-B794-432B-86E2-4CBDE7E3E81C}" destId="{C1298C4D-95B5-46DB-969B-898BDC2B832D}" srcOrd="8" destOrd="0" presId="urn:microsoft.com/office/officeart/2005/8/layout/vList3#1"/>
    <dgm:cxn modelId="{9587C065-10B2-4264-A7EC-361DABB7E76D}" type="presParOf" srcId="{C1298C4D-95B5-46DB-969B-898BDC2B832D}" destId="{FCBAB712-073D-4821-A390-4DF9F50BEFA1}" srcOrd="0" destOrd="0" presId="urn:microsoft.com/office/officeart/2005/8/layout/vList3#1"/>
    <dgm:cxn modelId="{0E9BB16E-4054-43D1-886A-AC6AA9EFDD10}" type="presParOf" srcId="{C1298C4D-95B5-46DB-969B-898BDC2B832D}" destId="{A5044EDA-7975-4485-8F43-68D5417BDB3A}" srcOrd="1" destOrd="0" presId="urn:microsoft.com/office/officeart/2005/8/layout/vList3#1"/>
    <dgm:cxn modelId="{A67ACFF8-62DA-4824-9269-DC68DF27F1BF}" type="presParOf" srcId="{9DE90D90-B794-432B-86E2-4CBDE7E3E81C}" destId="{D9669AA0-5377-4D84-9380-F2EAF0C5B764}" srcOrd="9" destOrd="0" presId="urn:microsoft.com/office/officeart/2005/8/layout/vList3#1"/>
    <dgm:cxn modelId="{A8C8CBF1-F1D2-4937-85AA-0B568210ACF7}" type="presParOf" srcId="{9DE90D90-B794-432B-86E2-4CBDE7E3E81C}" destId="{AE8F9F93-4346-44B3-B7BB-BBF003704C94}" srcOrd="10" destOrd="0" presId="urn:microsoft.com/office/officeart/2005/8/layout/vList3#1"/>
    <dgm:cxn modelId="{1CF39B64-3129-4FC9-969E-27AD9E3919AA}" type="presParOf" srcId="{AE8F9F93-4346-44B3-B7BB-BBF003704C94}" destId="{D37700A1-2BAF-454F-9EAA-9C8FFB56FFE0}" srcOrd="0" destOrd="0" presId="urn:microsoft.com/office/officeart/2005/8/layout/vList3#1"/>
    <dgm:cxn modelId="{9DA1DF1A-601D-435E-B7EA-69C5907B4BA8}" type="presParOf" srcId="{AE8F9F93-4346-44B3-B7BB-BBF003704C94}" destId="{EAAE0961-551D-45AD-9005-F47E3F1C2C26}" srcOrd="1" destOrd="0" presId="urn:microsoft.com/office/officeart/2005/8/layout/vList3#1"/>
    <dgm:cxn modelId="{C107C6E9-5CCE-4EDC-BC74-A6A5148781DA}" type="presParOf" srcId="{9DE90D90-B794-432B-86E2-4CBDE7E3E81C}" destId="{9339E0D8-C4EF-4E5E-BE1E-FEBB28E13C52}" srcOrd="11" destOrd="0" presId="urn:microsoft.com/office/officeart/2005/8/layout/vList3#1"/>
    <dgm:cxn modelId="{513BA693-B50F-4FB4-A53B-9F3752FB22AC}" type="presParOf" srcId="{9DE90D90-B794-432B-86E2-4CBDE7E3E81C}" destId="{0615002C-E169-406D-AEB6-96D55B6C54F3}" srcOrd="12" destOrd="0" presId="urn:microsoft.com/office/officeart/2005/8/layout/vList3#1"/>
    <dgm:cxn modelId="{4D8F9E2D-63AA-4CA4-9A22-056796CF5B70}" type="presParOf" srcId="{0615002C-E169-406D-AEB6-96D55B6C54F3}" destId="{158F7E65-5EA1-4246-8B01-54F0CCDCD5A9}" srcOrd="0" destOrd="0" presId="urn:microsoft.com/office/officeart/2005/8/layout/vList3#1"/>
    <dgm:cxn modelId="{808F7D23-8894-488F-B6EA-2D8FEC973BC7}" type="presParOf" srcId="{0615002C-E169-406D-AEB6-96D55B6C54F3}" destId="{00AA61B3-C5C0-4417-8D95-4352FAF0C033}" srcOrd="1" destOrd="0" presId="urn:microsoft.com/office/officeart/2005/8/layout/vList3#1"/>
    <dgm:cxn modelId="{0DF691A0-9CC2-4FA4-A5D6-2D04502B9BAD}" type="presParOf" srcId="{9DE90D90-B794-432B-86E2-4CBDE7E3E81C}" destId="{9BC8CD70-906A-41DD-A45A-65A941F74497}" srcOrd="13" destOrd="0" presId="urn:microsoft.com/office/officeart/2005/8/layout/vList3#1"/>
    <dgm:cxn modelId="{5E460054-0744-40AB-85ED-51CF1ED64E51}" type="presParOf" srcId="{9DE90D90-B794-432B-86E2-4CBDE7E3E81C}" destId="{F233C448-D233-4560-8E30-95F0A103993A}" srcOrd="14" destOrd="0" presId="urn:microsoft.com/office/officeart/2005/8/layout/vList3#1"/>
    <dgm:cxn modelId="{1D5A372F-C106-440A-A81B-A9D2D015A273}" type="presParOf" srcId="{F233C448-D233-4560-8E30-95F0A103993A}" destId="{5CA47BC2-ED12-404E-859E-B926588699B0}" srcOrd="0" destOrd="0" presId="urn:microsoft.com/office/officeart/2005/8/layout/vList3#1"/>
    <dgm:cxn modelId="{DCDEC537-A7A3-476F-8987-8023DB7C04C0}" type="presParOf" srcId="{F233C448-D233-4560-8E30-95F0A103993A}" destId="{D2140A86-59E9-46F2-A233-6C1EBE62A0FC}" srcOrd="1" destOrd="0" presId="urn:microsoft.com/office/officeart/2005/8/layout/vList3#1"/>
    <dgm:cxn modelId="{C0487BFC-A6CB-4D37-8029-B6E94EED3633}" type="presParOf" srcId="{9DE90D90-B794-432B-86E2-4CBDE7E3E81C}" destId="{E3528D95-474F-439E-8BF3-EF87900271B4}" srcOrd="15" destOrd="0" presId="urn:microsoft.com/office/officeart/2005/8/layout/vList3#1"/>
    <dgm:cxn modelId="{368AFC6A-6F68-4EFB-B116-BD71F4A9D36B}" type="presParOf" srcId="{9DE90D90-B794-432B-86E2-4CBDE7E3E81C}" destId="{90F0547F-39C8-4BA4-84F6-D7D475EF1403}" srcOrd="16" destOrd="0" presId="urn:microsoft.com/office/officeart/2005/8/layout/vList3#1"/>
    <dgm:cxn modelId="{F811E2E4-21EC-4908-9CEA-9679A03C925E}" type="presParOf" srcId="{90F0547F-39C8-4BA4-84F6-D7D475EF1403}" destId="{86E6BE76-E110-4B36-9D3C-89BC988D5061}" srcOrd="0" destOrd="0" presId="urn:microsoft.com/office/officeart/2005/8/layout/vList3#1"/>
    <dgm:cxn modelId="{D650B23A-9E8A-4F50-B96A-45FA9279A625}" type="presParOf" srcId="{90F0547F-39C8-4BA4-84F6-D7D475EF1403}" destId="{E374E2E6-451D-4787-9BD0-D8581C3044D0}" srcOrd="1" destOrd="0" presId="urn:microsoft.com/office/officeart/2005/8/layout/vList3#1"/>
    <dgm:cxn modelId="{045A7111-3E31-4C3C-8F47-434DD7DE2805}" type="presParOf" srcId="{9DE90D90-B794-432B-86E2-4CBDE7E3E81C}" destId="{D1895024-D92D-497A-B0A6-D03AED669975}" srcOrd="17" destOrd="0" presId="urn:microsoft.com/office/officeart/2005/8/layout/vList3#1"/>
    <dgm:cxn modelId="{B4286D57-2822-4532-B08D-8F622DE414DA}" type="presParOf" srcId="{9DE90D90-B794-432B-86E2-4CBDE7E3E81C}" destId="{4B9056C6-8E0D-465E-8381-FC2FD3198E9D}" srcOrd="18" destOrd="0" presId="urn:microsoft.com/office/officeart/2005/8/layout/vList3#1"/>
    <dgm:cxn modelId="{F49BE792-121F-4840-AC30-1D45F1372B1B}" type="presParOf" srcId="{4B9056C6-8E0D-465E-8381-FC2FD3198E9D}" destId="{88C5D573-57DA-46A3-A639-9C415EADEBB1}" srcOrd="0" destOrd="0" presId="urn:microsoft.com/office/officeart/2005/8/layout/vList3#1"/>
    <dgm:cxn modelId="{0FE3CBBD-0758-4E46-B9EE-17EE60B34E51}" type="presParOf" srcId="{4B9056C6-8E0D-465E-8381-FC2FD3198E9D}" destId="{CAD183FD-D373-4933-8786-79DE6F982BEB}" srcOrd="1" destOrd="0" presId="urn:microsoft.com/office/officeart/2005/8/layout/vList3#1"/>
    <dgm:cxn modelId="{C6220373-700E-446C-BF18-72D4D5FB91F0}" type="presParOf" srcId="{9DE90D90-B794-432B-86E2-4CBDE7E3E81C}" destId="{7DE101BC-74C4-4301-BE63-9C6BD451FCF2}" srcOrd="19" destOrd="0" presId="urn:microsoft.com/office/officeart/2005/8/layout/vList3#1"/>
    <dgm:cxn modelId="{0EBCA873-1730-4B6B-8E42-E747582C3441}" type="presParOf" srcId="{9DE90D90-B794-432B-86E2-4CBDE7E3E81C}" destId="{BF64E467-342A-4DAB-8D1F-6202993EFDA8}" srcOrd="20" destOrd="0" presId="urn:microsoft.com/office/officeart/2005/8/layout/vList3#1"/>
    <dgm:cxn modelId="{9D08E9BC-5FB6-443D-A85C-BD082938A204}" type="presParOf" srcId="{BF64E467-342A-4DAB-8D1F-6202993EFDA8}" destId="{5AC13E27-DF6F-42D5-9D26-574960A4FBF1}" srcOrd="0" destOrd="0" presId="urn:microsoft.com/office/officeart/2005/8/layout/vList3#1"/>
    <dgm:cxn modelId="{A2F7171B-68B4-45D1-B226-830A6D806B60}" type="presParOf" srcId="{BF64E467-342A-4DAB-8D1F-6202993EFDA8}" destId="{0E8FFDC4-CD90-419A-A38F-2E2A630DD12B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chemeClr val="tx1"/>
                </a:solidFill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cs typeface="Angsana New" pitchFamily="18" charset="-34"/>
              </a:defRPr>
            </a:lvl1pPr>
          </a:lstStyle>
          <a:p>
            <a:pPr>
              <a:defRPr/>
            </a:pPr>
            <a:fld id="{49BEC3F8-F265-45D0-A688-4D50A0DCF076}" type="datetime1">
              <a:rPr lang="th-TH"/>
              <a:pPr>
                <a:defRPr/>
              </a:pPr>
              <a:t>17/12/61</a:t>
            </a:fld>
            <a:endParaRPr lang="th-TH"/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chemeClr val="tx1"/>
                </a:solidFill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cs typeface="Angsana New" pitchFamily="18" charset="-34"/>
              </a:defRPr>
            </a:lvl1pPr>
          </a:lstStyle>
          <a:p>
            <a:pPr>
              <a:defRPr/>
            </a:pPr>
            <a:fld id="{4D20B812-49CB-4FB6-B3A2-26F19875B829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9062845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800" b="0">
                <a:solidFill>
                  <a:schemeClr val="tx1"/>
                </a:solidFill>
                <a:latin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800" b="0">
                <a:solidFill>
                  <a:schemeClr val="tx1"/>
                </a:solidFill>
                <a:latin typeface="Angsana New" pitchFamily="18" charset="-34"/>
              </a:defRPr>
            </a:lvl1pPr>
          </a:lstStyle>
          <a:p>
            <a:pPr>
              <a:defRPr/>
            </a:pPr>
            <a:fld id="{DAACE271-29C3-4029-88D9-82AD91B131AC}" type="datetime1">
              <a:rPr lang="th-TH"/>
              <a:pPr>
                <a:defRPr/>
              </a:pPr>
              <a:t>17/12/61</a:t>
            </a:fld>
            <a:endParaRPr lang="th-TH"/>
          </a:p>
        </p:txBody>
      </p:sp>
      <p:sp>
        <p:nvSpPr>
          <p:cNvPr id="1157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noProof="0"/>
              <a:t>คลิกเพื่อแก้ไขลักษณะข้อความหลัก</a:t>
            </a:r>
          </a:p>
          <a:p>
            <a:pPr lvl="1"/>
            <a:r>
              <a:rPr lang="th-TH" noProof="0"/>
              <a:t>ระดับสอง</a:t>
            </a:r>
          </a:p>
          <a:p>
            <a:pPr lvl="2"/>
            <a:r>
              <a:rPr lang="th-TH" noProof="0"/>
              <a:t>ระดับสาม</a:t>
            </a:r>
          </a:p>
          <a:p>
            <a:pPr lvl="3"/>
            <a:r>
              <a:rPr lang="th-TH" noProof="0"/>
              <a:t>ระดับสี่</a:t>
            </a:r>
          </a:p>
          <a:p>
            <a:pPr lvl="4"/>
            <a:r>
              <a:rPr lang="th-TH" noProof="0"/>
              <a:t>ระดับห้า</a:t>
            </a:r>
          </a:p>
        </p:txBody>
      </p:sp>
      <p:sp>
        <p:nvSpPr>
          <p:cNvPr id="962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800" b="0">
                <a:solidFill>
                  <a:schemeClr val="tx1"/>
                </a:solidFill>
                <a:latin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62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800" b="0">
                <a:solidFill>
                  <a:schemeClr val="tx1"/>
                </a:solidFill>
                <a:latin typeface="Angsana New" pitchFamily="18" charset="-34"/>
              </a:defRPr>
            </a:lvl1pPr>
          </a:lstStyle>
          <a:p>
            <a:pPr>
              <a:defRPr/>
            </a:pPr>
            <a:fld id="{69A10EEB-7293-4EA7-830D-6ADDA375AFCA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3908125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ngsana New" pitchFamily="18" charset="-34"/>
      </a:defRPr>
    </a:lvl1pPr>
    <a:lvl2pPr marL="4572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ngsana New" pitchFamily="18" charset="-34"/>
      </a:defRPr>
    </a:lvl2pPr>
    <a:lvl3pPr marL="9144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ngsana New" pitchFamily="18" charset="-34"/>
      </a:defRPr>
    </a:lvl3pPr>
    <a:lvl4pPr marL="13716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ngsana New" pitchFamily="18" charset="-34"/>
      </a:defRPr>
    </a:lvl4pPr>
    <a:lvl5pPr marL="18288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ngsana New" pitchFamily="18" charset="-34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7939641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85874475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538822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57238983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83014443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40485153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30730F58-0861-41D7-97CF-25001AD794E8}" type="slidenum">
              <a:rPr lang="en-US" sz="1800" b="0">
                <a:solidFill>
                  <a:schemeClr val="tx1"/>
                </a:solidFill>
                <a:latin typeface="Angsana New" pitchFamily="18" charset="-34"/>
              </a:rPr>
              <a:pPr algn="r" eaLnBrk="1" hangingPunct="1"/>
              <a:t>106</a:t>
            </a:fld>
            <a:endParaRPr lang="th-TH" sz="1800" b="0">
              <a:solidFill>
                <a:schemeClr val="tx1"/>
              </a:solidFill>
              <a:latin typeface="Angsana New" pitchFamily="18" charset="-34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51618526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30730F58-0861-41D7-97CF-25001AD794E8}" type="slidenum">
              <a:rPr lang="en-US" sz="1800" b="0">
                <a:solidFill>
                  <a:schemeClr val="tx1"/>
                </a:solidFill>
                <a:latin typeface="Angsana New" pitchFamily="18" charset="-34"/>
              </a:rPr>
              <a:pPr algn="r" eaLnBrk="1" hangingPunct="1"/>
              <a:t>107</a:t>
            </a:fld>
            <a:endParaRPr lang="th-TH" sz="1800" b="0">
              <a:solidFill>
                <a:schemeClr val="tx1"/>
              </a:solidFill>
              <a:latin typeface="Angsana New" pitchFamily="18" charset="-34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003865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69575515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30730F58-0861-41D7-97CF-25001AD794E8}" type="slidenum">
              <a:rPr lang="en-US" sz="1800" b="0">
                <a:solidFill>
                  <a:schemeClr val="tx1"/>
                </a:solidFill>
                <a:latin typeface="Angsana New" pitchFamily="18" charset="-34"/>
              </a:rPr>
              <a:pPr algn="r" eaLnBrk="1" hangingPunct="1"/>
              <a:t>109</a:t>
            </a:fld>
            <a:endParaRPr lang="th-TH" sz="1800" b="0">
              <a:solidFill>
                <a:schemeClr val="tx1"/>
              </a:solidFill>
              <a:latin typeface="Angsana New" pitchFamily="18" charset="-34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3643507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30730F58-0861-41D7-97CF-25001AD794E8}" type="slidenum">
              <a:rPr lang="en-US" sz="1800" b="0">
                <a:solidFill>
                  <a:schemeClr val="tx1"/>
                </a:solidFill>
                <a:latin typeface="Angsana New" pitchFamily="18" charset="-34"/>
              </a:rPr>
              <a:pPr algn="r" eaLnBrk="1" hangingPunct="1"/>
              <a:t>110</a:t>
            </a:fld>
            <a:endParaRPr lang="th-TH" sz="1800" b="0">
              <a:solidFill>
                <a:schemeClr val="tx1"/>
              </a:solidFill>
              <a:latin typeface="Angsana New" pitchFamily="18" charset="-34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068764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30730F58-0861-41D7-97CF-25001AD794E8}" type="slidenum">
              <a:rPr lang="en-US" sz="1800" b="0">
                <a:solidFill>
                  <a:schemeClr val="tx1"/>
                </a:solidFill>
                <a:latin typeface="Angsana New" pitchFamily="18" charset="-34"/>
              </a:rPr>
              <a:pPr algn="r" eaLnBrk="1" hangingPunct="1"/>
              <a:t>111</a:t>
            </a:fld>
            <a:endParaRPr lang="th-TH" sz="1800" b="0">
              <a:solidFill>
                <a:schemeClr val="tx1"/>
              </a:solidFill>
              <a:latin typeface="Angsana New" pitchFamily="18" charset="-34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7398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584102813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30730F58-0861-41D7-97CF-25001AD794E8}" type="slidenum">
              <a:rPr lang="en-US" sz="1800" b="0">
                <a:solidFill>
                  <a:schemeClr val="tx1"/>
                </a:solidFill>
                <a:latin typeface="Angsana New" pitchFamily="18" charset="-34"/>
              </a:rPr>
              <a:pPr algn="r" eaLnBrk="1" hangingPunct="1"/>
              <a:t>112</a:t>
            </a:fld>
            <a:endParaRPr lang="th-TH" sz="1800" b="0">
              <a:solidFill>
                <a:schemeClr val="tx1"/>
              </a:solidFill>
              <a:latin typeface="Angsana New" pitchFamily="18" charset="-34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9524081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Rectangle 15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r>
              <a:rPr lang="th-TH"/>
              <a:t>04/01/13</a:t>
            </a:r>
          </a:p>
        </p:txBody>
      </p:sp>
      <p:sp>
        <p:nvSpPr>
          <p:cNvPr id="742403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770468C-8E28-463F-845E-C51CD5570984}" type="slidenum">
              <a:rPr lang="en-US" smtClean="0"/>
              <a:pPr/>
              <a:t>113</a:t>
            </a:fld>
            <a:endParaRPr lang="en-US"/>
          </a:p>
        </p:txBody>
      </p:sp>
      <p:sp>
        <p:nvSpPr>
          <p:cNvPr id="742404" name="Text Box 1"/>
          <p:cNvSpPr txBox="1">
            <a:spLocks noChangeArrowheads="1"/>
          </p:cNvSpPr>
          <p:nvPr/>
        </p:nvSpPr>
        <p:spPr bwMode="auto">
          <a:xfrm>
            <a:off x="3886200" y="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42405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16696C3-A10C-411C-9EEE-1507068C0CB4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113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42406" name="Text Box 3"/>
          <p:cNvSpPr txBox="1">
            <a:spLocks noChangeArrowheads="1"/>
          </p:cNvSpPr>
          <p:nvPr/>
        </p:nvSpPr>
        <p:spPr bwMode="auto">
          <a:xfrm>
            <a:off x="3886200" y="0"/>
            <a:ext cx="2957513" cy="442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42407" name="Text Box 4"/>
          <p:cNvSpPr txBox="1">
            <a:spLocks noChangeArrowheads="1"/>
          </p:cNvSpPr>
          <p:nvPr/>
        </p:nvSpPr>
        <p:spPr bwMode="auto">
          <a:xfrm>
            <a:off x="3886200" y="8686800"/>
            <a:ext cx="2957513" cy="442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C4F23E6-7594-4C13-B15C-E5C284A00F57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113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42408" name="Text Box 5"/>
          <p:cNvSpPr txBox="1">
            <a:spLocks noChangeArrowheads="1"/>
          </p:cNvSpPr>
          <p:nvPr/>
        </p:nvSpPr>
        <p:spPr bwMode="auto">
          <a:xfrm>
            <a:off x="3886200" y="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42409" name="Text Box 6"/>
          <p:cNvSpPr txBox="1">
            <a:spLocks noChangeArrowheads="1"/>
          </p:cNvSpPr>
          <p:nvPr/>
        </p:nvSpPr>
        <p:spPr bwMode="auto">
          <a:xfrm>
            <a:off x="3886200" y="868680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1E94366-645A-497D-9D0C-1E0B650D3121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113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42410" name="Text Box 7"/>
          <p:cNvSpPr txBox="1">
            <a:spLocks noChangeArrowheads="1"/>
          </p:cNvSpPr>
          <p:nvPr/>
        </p:nvSpPr>
        <p:spPr bwMode="auto">
          <a:xfrm>
            <a:off x="3886200" y="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42411" name="Text Box 8"/>
          <p:cNvSpPr txBox="1">
            <a:spLocks noChangeArrowheads="1"/>
          </p:cNvSpPr>
          <p:nvPr/>
        </p:nvSpPr>
        <p:spPr bwMode="auto">
          <a:xfrm>
            <a:off x="3886200" y="868680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B0E5F61-DC35-4336-B094-B173E1BBBCCC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113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42412" name="Text Box 9"/>
          <p:cNvSpPr txBox="1">
            <a:spLocks noChangeArrowheads="1"/>
          </p:cNvSpPr>
          <p:nvPr/>
        </p:nvSpPr>
        <p:spPr bwMode="auto">
          <a:xfrm>
            <a:off x="3886200" y="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42413" name="Text Box 10"/>
          <p:cNvSpPr txBox="1">
            <a:spLocks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6A3621E-AB1D-480C-979F-9F84D8CA59DB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113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697370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15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r>
              <a:rPr lang="th-TH"/>
              <a:t>04/01/13</a:t>
            </a:r>
          </a:p>
        </p:txBody>
      </p:sp>
      <p:sp>
        <p:nvSpPr>
          <p:cNvPr id="752643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85E9ED7-899A-4145-946B-8CCF61EDA154}" type="slidenum">
              <a:rPr lang="en-US" smtClean="0"/>
              <a:pPr/>
              <a:t>114</a:t>
            </a:fld>
            <a:endParaRPr lang="en-US"/>
          </a:p>
        </p:txBody>
      </p:sp>
      <p:sp>
        <p:nvSpPr>
          <p:cNvPr id="752644" name="Text Box 1"/>
          <p:cNvSpPr txBox="1">
            <a:spLocks noChangeArrowheads="1"/>
          </p:cNvSpPr>
          <p:nvPr/>
        </p:nvSpPr>
        <p:spPr bwMode="auto">
          <a:xfrm>
            <a:off x="3886200" y="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52645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3755830-8ED2-4A44-972A-C555C4EA9E00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114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52646" name="Text Box 3"/>
          <p:cNvSpPr txBox="1">
            <a:spLocks noChangeArrowheads="1"/>
          </p:cNvSpPr>
          <p:nvPr/>
        </p:nvSpPr>
        <p:spPr bwMode="auto">
          <a:xfrm>
            <a:off x="3886200" y="0"/>
            <a:ext cx="2957513" cy="442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52647" name="Text Box 4"/>
          <p:cNvSpPr txBox="1">
            <a:spLocks noChangeArrowheads="1"/>
          </p:cNvSpPr>
          <p:nvPr/>
        </p:nvSpPr>
        <p:spPr bwMode="auto">
          <a:xfrm>
            <a:off x="3886200" y="8686800"/>
            <a:ext cx="2957513" cy="442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CF93803-DA1F-4905-AEDF-C589B6668438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114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52648" name="Text Box 5"/>
          <p:cNvSpPr txBox="1">
            <a:spLocks noChangeArrowheads="1"/>
          </p:cNvSpPr>
          <p:nvPr/>
        </p:nvSpPr>
        <p:spPr bwMode="auto">
          <a:xfrm>
            <a:off x="3886200" y="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52649" name="Text Box 6"/>
          <p:cNvSpPr txBox="1">
            <a:spLocks noChangeArrowheads="1"/>
          </p:cNvSpPr>
          <p:nvPr/>
        </p:nvSpPr>
        <p:spPr bwMode="auto">
          <a:xfrm>
            <a:off x="3886200" y="868680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42305137-D224-4C93-8FDC-318623D6B58D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114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52650" name="Text Box 7"/>
          <p:cNvSpPr txBox="1">
            <a:spLocks noChangeArrowheads="1"/>
          </p:cNvSpPr>
          <p:nvPr/>
        </p:nvSpPr>
        <p:spPr bwMode="auto">
          <a:xfrm>
            <a:off x="3886200" y="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52651" name="Text Box 8"/>
          <p:cNvSpPr txBox="1">
            <a:spLocks noChangeArrowheads="1"/>
          </p:cNvSpPr>
          <p:nvPr/>
        </p:nvSpPr>
        <p:spPr bwMode="auto">
          <a:xfrm>
            <a:off x="3886200" y="868680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CFC0B57-00AB-44A3-80A3-8192F882AD52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114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52652" name="Text Box 9"/>
          <p:cNvSpPr txBox="1">
            <a:spLocks noChangeArrowheads="1"/>
          </p:cNvSpPr>
          <p:nvPr/>
        </p:nvSpPr>
        <p:spPr bwMode="auto">
          <a:xfrm>
            <a:off x="3886200" y="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52653" name="Text Box 10"/>
          <p:cNvSpPr txBox="1">
            <a:spLocks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6360A45B-B957-4A85-9954-64D134122B12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114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9385844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6175" y="685800"/>
            <a:ext cx="4545013" cy="3408363"/>
          </a:xfrm>
          <a:ln/>
        </p:spPr>
      </p:sp>
      <p:sp>
        <p:nvSpPr>
          <p:cNvPr id="165891" name="ตัวยึดบันทึกย่อ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th-TH"/>
          </a:p>
        </p:txBody>
      </p:sp>
      <p:sp>
        <p:nvSpPr>
          <p:cNvPr id="165892" name="ตัวยึดหมายเลขภาพนิ่ง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896938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400" b="1">
                <a:solidFill>
                  <a:schemeClr val="bg1"/>
                </a:solidFill>
                <a:latin typeface="TH SarabunIT๙" pitchFamily="34" charset="-34"/>
                <a:cs typeface="Angsana New" pitchFamily="18" charset="-34"/>
              </a:defRPr>
            </a:lvl1pPr>
            <a:lvl2pPr defTabSz="896938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400" b="1">
                <a:solidFill>
                  <a:schemeClr val="bg1"/>
                </a:solidFill>
                <a:latin typeface="TH SarabunIT๙" pitchFamily="34" charset="-34"/>
                <a:cs typeface="Angsana New" pitchFamily="18" charset="-34"/>
              </a:defRPr>
            </a:lvl2pPr>
            <a:lvl3pPr defTabSz="896938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400" b="1">
                <a:solidFill>
                  <a:schemeClr val="bg1"/>
                </a:solidFill>
                <a:latin typeface="TH SarabunIT๙" pitchFamily="34" charset="-34"/>
                <a:cs typeface="Angsana New" pitchFamily="18" charset="-34"/>
              </a:defRPr>
            </a:lvl3pPr>
            <a:lvl4pPr defTabSz="896938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400" b="1">
                <a:solidFill>
                  <a:schemeClr val="bg1"/>
                </a:solidFill>
                <a:latin typeface="TH SarabunIT๙" pitchFamily="34" charset="-34"/>
                <a:cs typeface="Angsana New" pitchFamily="18" charset="-34"/>
              </a:defRPr>
            </a:lvl4pPr>
            <a:lvl5pPr defTabSz="896938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400" b="1">
                <a:solidFill>
                  <a:schemeClr val="bg1"/>
                </a:solidFill>
                <a:latin typeface="TH SarabunIT๙" pitchFamily="34" charset="-34"/>
                <a:cs typeface="Angsana New" pitchFamily="18" charset="-34"/>
              </a:defRPr>
            </a:lvl5pPr>
            <a:lvl6pPr marL="2514600" indent="-228600" defTabSz="896938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4400" b="1">
                <a:solidFill>
                  <a:schemeClr val="bg1"/>
                </a:solidFill>
                <a:latin typeface="TH SarabunIT๙" pitchFamily="34" charset="-34"/>
                <a:cs typeface="Angsana New" pitchFamily="18" charset="-34"/>
              </a:defRPr>
            </a:lvl6pPr>
            <a:lvl7pPr marL="2971800" indent="-228600" defTabSz="896938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4400" b="1">
                <a:solidFill>
                  <a:schemeClr val="bg1"/>
                </a:solidFill>
                <a:latin typeface="TH SarabunIT๙" pitchFamily="34" charset="-34"/>
                <a:cs typeface="Angsana New" pitchFamily="18" charset="-34"/>
              </a:defRPr>
            </a:lvl7pPr>
            <a:lvl8pPr marL="3429000" indent="-228600" defTabSz="896938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4400" b="1">
                <a:solidFill>
                  <a:schemeClr val="bg1"/>
                </a:solidFill>
                <a:latin typeface="TH SarabunIT๙" pitchFamily="34" charset="-34"/>
                <a:cs typeface="Angsana New" pitchFamily="18" charset="-34"/>
              </a:defRPr>
            </a:lvl8pPr>
            <a:lvl9pPr marL="3886200" indent="-228600" defTabSz="896938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4400" b="1">
                <a:solidFill>
                  <a:schemeClr val="bg1"/>
                </a:solidFill>
                <a:latin typeface="TH SarabunIT๙" pitchFamily="34" charset="-34"/>
                <a:cs typeface="Angsana New" pitchFamily="18" charset="-34"/>
              </a:defRPr>
            </a:lvl9pPr>
          </a:lstStyle>
          <a:p>
            <a:pPr eaLnBrk="1" hangingPunct="1"/>
            <a:fld id="{AB9FE2C8-7334-48A0-9BE8-EC633AECCF72}" type="slidenum">
              <a:rPr lang="en-US" sz="1800" smtClean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eaLnBrk="1" hangingPunct="1"/>
              <a:t>115</a:t>
            </a:fld>
            <a:endParaRPr lang="th-TH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8826441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6175" y="685800"/>
            <a:ext cx="4545013" cy="3408363"/>
          </a:xfrm>
          <a:ln/>
        </p:spPr>
      </p:sp>
      <p:sp>
        <p:nvSpPr>
          <p:cNvPr id="163843" name="ตัวยึดบันทึกย่อ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th-TH"/>
          </a:p>
        </p:txBody>
      </p:sp>
      <p:sp>
        <p:nvSpPr>
          <p:cNvPr id="163844" name="ตัวยึดหมายเลขภาพนิ่ง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896938"/>
            <a:fld id="{BCFCD90E-1C0C-4CA8-B685-395D4613C496}" type="slidenum">
              <a:rPr lang="en-US" smtClean="0"/>
              <a:pPr defTabSz="896938"/>
              <a:t>116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674724236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6175" y="685800"/>
            <a:ext cx="4545013" cy="3408363"/>
          </a:xfrm>
          <a:ln/>
        </p:spPr>
      </p:sp>
      <p:sp>
        <p:nvSpPr>
          <p:cNvPr id="164867" name="ตัวยึดบันทึกย่อ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th-TH"/>
          </a:p>
        </p:txBody>
      </p:sp>
      <p:sp>
        <p:nvSpPr>
          <p:cNvPr id="164868" name="ตัวยึดหมายเลขภาพนิ่ง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896938"/>
            <a:fld id="{F639091A-6626-478B-82D6-8B887A427CA9}" type="slidenum">
              <a:rPr lang="en-US" smtClean="0"/>
              <a:pPr defTabSz="896938"/>
              <a:t>117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968355543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834" name="Rectangle 4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r>
              <a:rPr lang="th-TH"/>
              <a:t>29/08/13</a:t>
            </a:r>
          </a:p>
        </p:txBody>
      </p:sp>
      <p:sp>
        <p:nvSpPr>
          <p:cNvPr id="760835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A600CAF-0C85-419E-8127-4B47FD6D3A8E}" type="slidenum">
              <a:rPr lang="en-US" smtClean="0"/>
              <a:pPr/>
              <a:t>118</a:t>
            </a:fld>
            <a:endParaRPr lang="en-US"/>
          </a:p>
        </p:txBody>
      </p:sp>
      <p:sp>
        <p:nvSpPr>
          <p:cNvPr id="760836" name="Text Box 1"/>
          <p:cNvSpPr txBox="1">
            <a:spLocks noChangeArrowheads="1"/>
          </p:cNvSpPr>
          <p:nvPr/>
        </p:nvSpPr>
        <p:spPr bwMode="auto">
          <a:xfrm>
            <a:off x="3886200" y="0"/>
            <a:ext cx="2962275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60837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62275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35EBD00C-4939-44F1-9875-0E548FC990A2}" type="slidenum">
              <a:rPr lang="en-US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118</a:t>
            </a:fld>
            <a:endParaRPr lang="en-US" sz="1800" b="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60838" name="Text Box 3"/>
          <p:cNvSpPr txBox="1">
            <a:spLocks noChangeArrowheads="1"/>
          </p:cNvSpPr>
          <p:nvPr/>
        </p:nvSpPr>
        <p:spPr bwMode="auto">
          <a:xfrm>
            <a:off x="3886200" y="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60839" name="Text Box 4"/>
          <p:cNvSpPr txBox="1">
            <a:spLocks noChangeArrowheads="1"/>
          </p:cNvSpPr>
          <p:nvPr/>
        </p:nvSpPr>
        <p:spPr bwMode="auto">
          <a:xfrm>
            <a:off x="3886200" y="868680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7FFB94B-71ED-4889-B282-10CEB827D1DD}" type="slidenum">
              <a:rPr lang="en-US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118</a:t>
            </a:fld>
            <a:endParaRPr lang="en-US" sz="1800" b="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60840" name="Text Box 5"/>
          <p:cNvSpPr txBox="1">
            <a:spLocks noChangeArrowheads="1"/>
          </p:cNvSpPr>
          <p:nvPr/>
        </p:nvSpPr>
        <p:spPr bwMode="auto">
          <a:xfrm>
            <a:off x="3886200" y="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60841" name="Text Box 6"/>
          <p:cNvSpPr txBox="1">
            <a:spLocks noChangeArrowheads="1"/>
          </p:cNvSpPr>
          <p:nvPr/>
        </p:nvSpPr>
        <p:spPr bwMode="auto">
          <a:xfrm>
            <a:off x="3886200" y="868680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3A156E09-4F77-4570-B581-DE1FEFC0A541}" type="slidenum">
              <a:rPr lang="en-US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118</a:t>
            </a:fld>
            <a:endParaRPr lang="en-US" sz="1800" b="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60842" name="Text Box 7"/>
          <p:cNvSpPr txBox="1">
            <a:spLocks noChangeArrowheads="1"/>
          </p:cNvSpPr>
          <p:nvPr/>
        </p:nvSpPr>
        <p:spPr bwMode="auto">
          <a:xfrm>
            <a:off x="3886200" y="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60843" name="Text Box 8"/>
          <p:cNvSpPr txBox="1">
            <a:spLocks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4EDFFE81-62A2-4D5F-909D-34DA5BBB83A2}" type="slidenum">
              <a:rPr lang="en-US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118</a:t>
            </a:fld>
            <a:endParaRPr lang="en-US" sz="1800" b="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0937435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054347221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152270227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4480639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418453867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233051731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699258273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848712723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204515348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920284930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966534406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877582147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647744616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854613008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1683987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907607596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619668730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93739177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990587142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064815383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02" name="Rectangle 15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r>
              <a:rPr lang="th-TH"/>
              <a:t>04/01/13</a:t>
            </a:r>
          </a:p>
        </p:txBody>
      </p:sp>
      <p:sp>
        <p:nvSpPr>
          <p:cNvPr id="1049603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E3A6E48-D143-475F-8680-DFD80D84F136}" type="slidenum">
              <a:rPr lang="en-US" smtClean="0"/>
              <a:pPr/>
              <a:t>142</a:t>
            </a:fld>
            <a:endParaRPr lang="en-US"/>
          </a:p>
        </p:txBody>
      </p:sp>
      <p:sp>
        <p:nvSpPr>
          <p:cNvPr id="1049604" name="Text Box 1"/>
          <p:cNvSpPr txBox="1">
            <a:spLocks noChangeArrowheads="1"/>
          </p:cNvSpPr>
          <p:nvPr/>
        </p:nvSpPr>
        <p:spPr bwMode="auto">
          <a:xfrm>
            <a:off x="3886200" y="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1049605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FC52D18-25F3-40FE-86AD-674A2AE36F8B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142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1049606" name="Text Box 3"/>
          <p:cNvSpPr txBox="1">
            <a:spLocks noChangeArrowheads="1"/>
          </p:cNvSpPr>
          <p:nvPr/>
        </p:nvSpPr>
        <p:spPr bwMode="auto">
          <a:xfrm>
            <a:off x="3886200" y="0"/>
            <a:ext cx="2957513" cy="442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1049607" name="Text Box 4"/>
          <p:cNvSpPr txBox="1">
            <a:spLocks noChangeArrowheads="1"/>
          </p:cNvSpPr>
          <p:nvPr/>
        </p:nvSpPr>
        <p:spPr bwMode="auto">
          <a:xfrm>
            <a:off x="3886200" y="8686800"/>
            <a:ext cx="2957513" cy="442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CC19923-DC6B-451F-A233-C5881ED51945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142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1049608" name="Text Box 5"/>
          <p:cNvSpPr txBox="1">
            <a:spLocks noChangeArrowheads="1"/>
          </p:cNvSpPr>
          <p:nvPr/>
        </p:nvSpPr>
        <p:spPr bwMode="auto">
          <a:xfrm>
            <a:off x="3886200" y="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1049609" name="Text Box 6"/>
          <p:cNvSpPr txBox="1">
            <a:spLocks noChangeArrowheads="1"/>
          </p:cNvSpPr>
          <p:nvPr/>
        </p:nvSpPr>
        <p:spPr bwMode="auto">
          <a:xfrm>
            <a:off x="3886200" y="868680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64A7318B-15B5-487D-AE90-506280DF1C7A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142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1049610" name="Text Box 7"/>
          <p:cNvSpPr txBox="1">
            <a:spLocks noChangeArrowheads="1"/>
          </p:cNvSpPr>
          <p:nvPr/>
        </p:nvSpPr>
        <p:spPr bwMode="auto">
          <a:xfrm>
            <a:off x="3886200" y="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1049611" name="Text Box 8"/>
          <p:cNvSpPr txBox="1">
            <a:spLocks noChangeArrowheads="1"/>
          </p:cNvSpPr>
          <p:nvPr/>
        </p:nvSpPr>
        <p:spPr bwMode="auto">
          <a:xfrm>
            <a:off x="3886200" y="868680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073A7AD4-39DF-4AC3-B19D-A2D83A2EE936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142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1049612" name="Text Box 9"/>
          <p:cNvSpPr txBox="1">
            <a:spLocks noChangeArrowheads="1"/>
          </p:cNvSpPr>
          <p:nvPr/>
        </p:nvSpPr>
        <p:spPr bwMode="auto">
          <a:xfrm>
            <a:off x="3886200" y="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1049613" name="Text Box 10"/>
          <p:cNvSpPr txBox="1">
            <a:spLocks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C485AFA-AB59-4BE5-BB15-47B9B9A2F376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142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54027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626" name="Rectangle 15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r>
              <a:rPr lang="th-TH"/>
              <a:t>04/01/13</a:t>
            </a:r>
          </a:p>
        </p:txBody>
      </p:sp>
      <p:sp>
        <p:nvSpPr>
          <p:cNvPr id="1050627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FE5F50E-EFC8-4860-9CE1-DF011E7387D7}" type="slidenum">
              <a:rPr lang="en-US" smtClean="0"/>
              <a:pPr/>
              <a:t>143</a:t>
            </a:fld>
            <a:endParaRPr lang="en-US"/>
          </a:p>
        </p:txBody>
      </p:sp>
      <p:sp>
        <p:nvSpPr>
          <p:cNvPr id="1050628" name="Text Box 1"/>
          <p:cNvSpPr txBox="1">
            <a:spLocks noChangeArrowheads="1"/>
          </p:cNvSpPr>
          <p:nvPr/>
        </p:nvSpPr>
        <p:spPr bwMode="auto">
          <a:xfrm>
            <a:off x="3886200" y="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1050629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42DACE0-D3DB-4D92-88DF-38146147C177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143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1050630" name="Text Box 3"/>
          <p:cNvSpPr txBox="1">
            <a:spLocks noChangeArrowheads="1"/>
          </p:cNvSpPr>
          <p:nvPr/>
        </p:nvSpPr>
        <p:spPr bwMode="auto">
          <a:xfrm>
            <a:off x="3886200" y="0"/>
            <a:ext cx="2957513" cy="442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1050631" name="Text Box 4"/>
          <p:cNvSpPr txBox="1">
            <a:spLocks noChangeArrowheads="1"/>
          </p:cNvSpPr>
          <p:nvPr/>
        </p:nvSpPr>
        <p:spPr bwMode="auto">
          <a:xfrm>
            <a:off x="3886200" y="8686800"/>
            <a:ext cx="2957513" cy="442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4B26E3C-B10F-4A96-8BF2-668FCC7E8441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143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1050632" name="Text Box 5"/>
          <p:cNvSpPr txBox="1">
            <a:spLocks noChangeArrowheads="1"/>
          </p:cNvSpPr>
          <p:nvPr/>
        </p:nvSpPr>
        <p:spPr bwMode="auto">
          <a:xfrm>
            <a:off x="3886200" y="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1050633" name="Text Box 6"/>
          <p:cNvSpPr txBox="1">
            <a:spLocks noChangeArrowheads="1"/>
          </p:cNvSpPr>
          <p:nvPr/>
        </p:nvSpPr>
        <p:spPr bwMode="auto">
          <a:xfrm>
            <a:off x="3886200" y="868680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082AEE1-93D3-4281-8E89-0B1CDDA38C14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143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1050634" name="Text Box 7"/>
          <p:cNvSpPr txBox="1">
            <a:spLocks noChangeArrowheads="1"/>
          </p:cNvSpPr>
          <p:nvPr/>
        </p:nvSpPr>
        <p:spPr bwMode="auto">
          <a:xfrm>
            <a:off x="3886200" y="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1050635" name="Text Box 8"/>
          <p:cNvSpPr txBox="1">
            <a:spLocks noChangeArrowheads="1"/>
          </p:cNvSpPr>
          <p:nvPr/>
        </p:nvSpPr>
        <p:spPr bwMode="auto">
          <a:xfrm>
            <a:off x="3886200" y="868680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29A4942-4C8C-4E9D-B9D7-A5652AF979DD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143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1050636" name="Text Box 9"/>
          <p:cNvSpPr txBox="1">
            <a:spLocks noChangeArrowheads="1"/>
          </p:cNvSpPr>
          <p:nvPr/>
        </p:nvSpPr>
        <p:spPr bwMode="auto">
          <a:xfrm>
            <a:off x="3886200" y="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1050637" name="Text Box 10"/>
          <p:cNvSpPr txBox="1">
            <a:spLocks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0F960805-2F61-458C-9B3C-19772916B859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143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2097258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650" name="Rectangle 15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r>
              <a:rPr lang="th-TH"/>
              <a:t>04/01/13</a:t>
            </a:r>
          </a:p>
        </p:txBody>
      </p:sp>
      <p:sp>
        <p:nvSpPr>
          <p:cNvPr id="1051651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888E828-447D-4288-8BB5-DA0D077DB0F1}" type="slidenum">
              <a:rPr lang="en-US" smtClean="0"/>
              <a:pPr/>
              <a:t>144</a:t>
            </a:fld>
            <a:endParaRPr lang="en-US"/>
          </a:p>
        </p:txBody>
      </p:sp>
      <p:sp>
        <p:nvSpPr>
          <p:cNvPr id="1051652" name="Text Box 1"/>
          <p:cNvSpPr txBox="1">
            <a:spLocks noChangeArrowheads="1"/>
          </p:cNvSpPr>
          <p:nvPr/>
        </p:nvSpPr>
        <p:spPr bwMode="auto">
          <a:xfrm>
            <a:off x="3886200" y="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1051653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080DBC17-AFE5-41FD-A358-DF59B6D1BA44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144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1051654" name="Text Box 3"/>
          <p:cNvSpPr txBox="1">
            <a:spLocks noChangeArrowheads="1"/>
          </p:cNvSpPr>
          <p:nvPr/>
        </p:nvSpPr>
        <p:spPr bwMode="auto">
          <a:xfrm>
            <a:off x="3886200" y="0"/>
            <a:ext cx="2957513" cy="442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1051655" name="Text Box 4"/>
          <p:cNvSpPr txBox="1">
            <a:spLocks noChangeArrowheads="1"/>
          </p:cNvSpPr>
          <p:nvPr/>
        </p:nvSpPr>
        <p:spPr bwMode="auto">
          <a:xfrm>
            <a:off x="3886200" y="8686800"/>
            <a:ext cx="2957513" cy="442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32DD1C0-6979-4721-804A-630376C38177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144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1051656" name="Text Box 5"/>
          <p:cNvSpPr txBox="1">
            <a:spLocks noChangeArrowheads="1"/>
          </p:cNvSpPr>
          <p:nvPr/>
        </p:nvSpPr>
        <p:spPr bwMode="auto">
          <a:xfrm>
            <a:off x="3886200" y="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1051657" name="Text Box 6"/>
          <p:cNvSpPr txBox="1">
            <a:spLocks noChangeArrowheads="1"/>
          </p:cNvSpPr>
          <p:nvPr/>
        </p:nvSpPr>
        <p:spPr bwMode="auto">
          <a:xfrm>
            <a:off x="3886200" y="868680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086A938-DAD3-4A97-B14E-C547438483AE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144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1051658" name="Text Box 7"/>
          <p:cNvSpPr txBox="1">
            <a:spLocks noChangeArrowheads="1"/>
          </p:cNvSpPr>
          <p:nvPr/>
        </p:nvSpPr>
        <p:spPr bwMode="auto">
          <a:xfrm>
            <a:off x="3886200" y="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1051659" name="Text Box 8"/>
          <p:cNvSpPr txBox="1">
            <a:spLocks noChangeArrowheads="1"/>
          </p:cNvSpPr>
          <p:nvPr/>
        </p:nvSpPr>
        <p:spPr bwMode="auto">
          <a:xfrm>
            <a:off x="3886200" y="868680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4338EFFD-EEAD-4643-B66B-BD50964ACC1F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144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1051660" name="Text Box 9"/>
          <p:cNvSpPr txBox="1">
            <a:spLocks noChangeArrowheads="1"/>
          </p:cNvSpPr>
          <p:nvPr/>
        </p:nvSpPr>
        <p:spPr bwMode="auto">
          <a:xfrm>
            <a:off x="3886200" y="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1051661" name="Text Box 10"/>
          <p:cNvSpPr txBox="1">
            <a:spLocks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3B86322E-7F02-4AED-A57C-3208643917B5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144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8537863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674" name="Rectangle 15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r>
              <a:rPr lang="th-TH"/>
              <a:t>04/01/13</a:t>
            </a:r>
          </a:p>
        </p:txBody>
      </p:sp>
      <p:sp>
        <p:nvSpPr>
          <p:cNvPr id="1052675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5E0B328-E251-427E-B294-0D2C838DB5EC}" type="slidenum">
              <a:rPr lang="en-US" smtClean="0"/>
              <a:pPr/>
              <a:t>145</a:t>
            </a:fld>
            <a:endParaRPr lang="en-US"/>
          </a:p>
        </p:txBody>
      </p:sp>
      <p:sp>
        <p:nvSpPr>
          <p:cNvPr id="1052676" name="Text Box 1"/>
          <p:cNvSpPr txBox="1">
            <a:spLocks noChangeArrowheads="1"/>
          </p:cNvSpPr>
          <p:nvPr/>
        </p:nvSpPr>
        <p:spPr bwMode="auto">
          <a:xfrm>
            <a:off x="3886200" y="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1052677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223A229-8FB4-42D6-A5F7-515402F07A87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145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1052678" name="Text Box 3"/>
          <p:cNvSpPr txBox="1">
            <a:spLocks noChangeArrowheads="1"/>
          </p:cNvSpPr>
          <p:nvPr/>
        </p:nvSpPr>
        <p:spPr bwMode="auto">
          <a:xfrm>
            <a:off x="3886200" y="0"/>
            <a:ext cx="2957513" cy="442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1052679" name="Text Box 4"/>
          <p:cNvSpPr txBox="1">
            <a:spLocks noChangeArrowheads="1"/>
          </p:cNvSpPr>
          <p:nvPr/>
        </p:nvSpPr>
        <p:spPr bwMode="auto">
          <a:xfrm>
            <a:off x="3886200" y="8686800"/>
            <a:ext cx="2957513" cy="442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94E3EF7-13F9-43A8-8BE9-7E99338F267D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145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1052680" name="Text Box 5"/>
          <p:cNvSpPr txBox="1">
            <a:spLocks noChangeArrowheads="1"/>
          </p:cNvSpPr>
          <p:nvPr/>
        </p:nvSpPr>
        <p:spPr bwMode="auto">
          <a:xfrm>
            <a:off x="3886200" y="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1052681" name="Text Box 6"/>
          <p:cNvSpPr txBox="1">
            <a:spLocks noChangeArrowheads="1"/>
          </p:cNvSpPr>
          <p:nvPr/>
        </p:nvSpPr>
        <p:spPr bwMode="auto">
          <a:xfrm>
            <a:off x="3886200" y="868680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6052E042-77A4-473E-91BC-87FFEB1E644E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145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1052682" name="Text Box 7"/>
          <p:cNvSpPr txBox="1">
            <a:spLocks noChangeArrowheads="1"/>
          </p:cNvSpPr>
          <p:nvPr/>
        </p:nvSpPr>
        <p:spPr bwMode="auto">
          <a:xfrm>
            <a:off x="3886200" y="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1052683" name="Text Box 8"/>
          <p:cNvSpPr txBox="1">
            <a:spLocks noChangeArrowheads="1"/>
          </p:cNvSpPr>
          <p:nvPr/>
        </p:nvSpPr>
        <p:spPr bwMode="auto">
          <a:xfrm>
            <a:off x="3886200" y="868680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B31D308-BAC4-4639-8405-305642206277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145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1052684" name="Text Box 9"/>
          <p:cNvSpPr txBox="1">
            <a:spLocks noChangeArrowheads="1"/>
          </p:cNvSpPr>
          <p:nvPr/>
        </p:nvSpPr>
        <p:spPr bwMode="auto">
          <a:xfrm>
            <a:off x="3886200" y="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1052685" name="Text Box 10"/>
          <p:cNvSpPr txBox="1">
            <a:spLocks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73D5528-9147-457A-B6C6-02FEE8F0B25B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145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2729234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72625434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6807745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990667526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680774532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680774532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680774532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580749066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xmlns="" val="870980807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34152770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2325901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90637232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932915091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6807745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12189056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054955471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662470854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4170033615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255988032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677350853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353227067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573377806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155122155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8996053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9757045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321497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9371929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986500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3275505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5015317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9371929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341527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341527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341527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0219622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8652955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7673609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7926634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08029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8576600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080299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080299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080299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D5D7896D-3709-4E7F-B876-D403BEB59C1B}" type="slidenum">
              <a:rPr lang="en-US" sz="1800" b="0">
                <a:solidFill>
                  <a:schemeClr val="tx1"/>
                </a:solidFill>
                <a:latin typeface="Angsana New" pitchFamily="18" charset="-34"/>
              </a:rPr>
              <a:pPr algn="r" eaLnBrk="1" hangingPunct="1"/>
              <a:t>35</a:t>
            </a:fld>
            <a:endParaRPr lang="th-TH" sz="1800" b="0">
              <a:solidFill>
                <a:schemeClr val="tx1"/>
              </a:solidFill>
              <a:latin typeface="Angsana New" pitchFamily="18" charset="-34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61136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2861416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242" name="Rectangle 15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r>
              <a:rPr lang="th-TH"/>
              <a:t>04/01/13</a:t>
            </a:r>
          </a:p>
        </p:txBody>
      </p:sp>
      <p:sp>
        <p:nvSpPr>
          <p:cNvPr id="650243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08B2D62-B244-4E14-A202-D7E51448433C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50244" name="Text Box 1"/>
          <p:cNvSpPr txBox="1">
            <a:spLocks noChangeArrowheads="1"/>
          </p:cNvSpPr>
          <p:nvPr/>
        </p:nvSpPr>
        <p:spPr bwMode="auto">
          <a:xfrm>
            <a:off x="3886200" y="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650245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B130D8E-0CA7-43D5-9CF5-CC8EC8FC9F99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37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650246" name="Text Box 3"/>
          <p:cNvSpPr txBox="1">
            <a:spLocks noChangeArrowheads="1"/>
          </p:cNvSpPr>
          <p:nvPr/>
        </p:nvSpPr>
        <p:spPr bwMode="auto">
          <a:xfrm>
            <a:off x="3886200" y="0"/>
            <a:ext cx="2957513" cy="442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650247" name="Text Box 4"/>
          <p:cNvSpPr txBox="1">
            <a:spLocks noChangeArrowheads="1"/>
          </p:cNvSpPr>
          <p:nvPr/>
        </p:nvSpPr>
        <p:spPr bwMode="auto">
          <a:xfrm>
            <a:off x="3886200" y="8686800"/>
            <a:ext cx="2957513" cy="442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8D6F500-FFF9-472C-8370-28B9F136A028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37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650248" name="Text Box 5"/>
          <p:cNvSpPr txBox="1">
            <a:spLocks noChangeArrowheads="1"/>
          </p:cNvSpPr>
          <p:nvPr/>
        </p:nvSpPr>
        <p:spPr bwMode="auto">
          <a:xfrm>
            <a:off x="3886200" y="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650249" name="Text Box 6"/>
          <p:cNvSpPr txBox="1">
            <a:spLocks noChangeArrowheads="1"/>
          </p:cNvSpPr>
          <p:nvPr/>
        </p:nvSpPr>
        <p:spPr bwMode="auto">
          <a:xfrm>
            <a:off x="3886200" y="868680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8C5D690-83E9-4EDE-A560-2E146AF26ABF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37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650250" name="Text Box 7"/>
          <p:cNvSpPr txBox="1">
            <a:spLocks noChangeArrowheads="1"/>
          </p:cNvSpPr>
          <p:nvPr/>
        </p:nvSpPr>
        <p:spPr bwMode="auto">
          <a:xfrm>
            <a:off x="3886200" y="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650251" name="Text Box 8"/>
          <p:cNvSpPr txBox="1">
            <a:spLocks noChangeArrowheads="1"/>
          </p:cNvSpPr>
          <p:nvPr/>
        </p:nvSpPr>
        <p:spPr bwMode="auto">
          <a:xfrm>
            <a:off x="3886200" y="868680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DC2FE0E-826D-40D7-B8FF-8D83FA6DCEB7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37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650252" name="Text Box 9"/>
          <p:cNvSpPr txBox="1">
            <a:spLocks noChangeArrowheads="1"/>
          </p:cNvSpPr>
          <p:nvPr/>
        </p:nvSpPr>
        <p:spPr bwMode="auto">
          <a:xfrm>
            <a:off x="3886200" y="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650253" name="Text Box 10"/>
          <p:cNvSpPr txBox="1">
            <a:spLocks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3053DD4-217D-4435-AE6D-A09D76E7CDC2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37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650254" name="Text Box 1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1C2F657-F98D-4FD6-9BDF-F07A62DD9848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37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650255" name="Rectangle 1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50256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wrap="none" anchor="ctr"/>
          <a:lstStyle/>
          <a:p>
            <a:pPr eaLnBrk="1" hangingPunct="1">
              <a:spcBef>
                <a:spcPts val="675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z="1800"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81566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9548194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726254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EAC92798-A024-43BA-9A85-BDF185D3A47F}" type="slidenum">
              <a:rPr lang="en-US" sz="1800" b="0">
                <a:solidFill>
                  <a:schemeClr val="tx1"/>
                </a:solidFill>
                <a:latin typeface="Angsana New" pitchFamily="18" charset="-34"/>
              </a:rPr>
              <a:pPr algn="r" eaLnBrk="1" hangingPunct="1"/>
              <a:t>40</a:t>
            </a:fld>
            <a:endParaRPr lang="th-TH" sz="1800" b="0">
              <a:solidFill>
                <a:schemeClr val="tx1"/>
              </a:solidFill>
              <a:latin typeface="Angsana New" pitchFamily="18" charset="-34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032774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D5D7896D-3709-4E7F-B876-D403BEB59C1B}" type="slidenum">
              <a:rPr lang="en-US" sz="1800" b="0">
                <a:solidFill>
                  <a:schemeClr val="tx1"/>
                </a:solidFill>
                <a:latin typeface="Angsana New" pitchFamily="18" charset="-34"/>
              </a:rPr>
              <a:pPr algn="r" eaLnBrk="1" hangingPunct="1"/>
              <a:t>41</a:t>
            </a:fld>
            <a:endParaRPr lang="th-TH" sz="1800" b="0">
              <a:solidFill>
                <a:schemeClr val="tx1"/>
              </a:solidFill>
              <a:latin typeface="Angsana New" pitchFamily="18" charset="-34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01192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6800623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FBB3021C-B0A6-460E-B539-577B63D698EE}" type="slidenum">
              <a:rPr lang="en-US" sz="1800" b="0">
                <a:solidFill>
                  <a:schemeClr val="tx1"/>
                </a:solidFill>
                <a:latin typeface="Angsana New" pitchFamily="18" charset="-34"/>
              </a:rPr>
              <a:pPr algn="r" eaLnBrk="1" hangingPunct="1"/>
              <a:t>42</a:t>
            </a:fld>
            <a:endParaRPr lang="th-TH" sz="1800" b="0">
              <a:solidFill>
                <a:schemeClr val="tx1"/>
              </a:solidFill>
              <a:latin typeface="Angsana New" pitchFamily="18" charset="-34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741225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D5D7896D-3709-4E7F-B876-D403BEB59C1B}" type="slidenum">
              <a:rPr lang="en-US" sz="1800" b="0">
                <a:solidFill>
                  <a:schemeClr val="tx1"/>
                </a:solidFill>
                <a:latin typeface="Angsana New" pitchFamily="18" charset="-34"/>
              </a:rPr>
              <a:pPr algn="r" eaLnBrk="1" hangingPunct="1"/>
              <a:t>43</a:t>
            </a:fld>
            <a:endParaRPr lang="th-TH" sz="1800" b="0">
              <a:solidFill>
                <a:schemeClr val="tx1"/>
              </a:solidFill>
              <a:latin typeface="Angsana New" pitchFamily="18" charset="-34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1404672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D1B30E52-86D1-4095-877C-6D02DA836D2F}" type="slidenum">
              <a:rPr lang="en-US" sz="1800" b="0">
                <a:solidFill>
                  <a:schemeClr val="tx1"/>
                </a:solidFill>
                <a:latin typeface="Angsana New" pitchFamily="18" charset="-34"/>
              </a:rPr>
              <a:pPr algn="r" eaLnBrk="1" hangingPunct="1"/>
              <a:t>44</a:t>
            </a:fld>
            <a:endParaRPr lang="th-TH" sz="1800" b="0">
              <a:solidFill>
                <a:schemeClr val="tx1"/>
              </a:solidFill>
              <a:latin typeface="Angsana New" pitchFamily="18" charset="-34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825749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62" name="Rectangle 15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r>
              <a:rPr lang="th-TH"/>
              <a:t>04/01/13</a:t>
            </a:r>
          </a:p>
        </p:txBody>
      </p:sp>
      <p:sp>
        <p:nvSpPr>
          <p:cNvPr id="1116163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9EBF8E2-8987-4086-97AC-EFFBBE23615C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1116164" name="Text Box 1"/>
          <p:cNvSpPr txBox="1">
            <a:spLocks noChangeArrowheads="1"/>
          </p:cNvSpPr>
          <p:nvPr/>
        </p:nvSpPr>
        <p:spPr bwMode="auto">
          <a:xfrm>
            <a:off x="3886200" y="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1116165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0ACF506-ECC5-4909-9273-A852FF61A9FF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45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81118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8" name="Rectangle 15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r>
              <a:rPr lang="th-TH" smtClean="0"/>
              <a:t>04/01/13</a:t>
            </a:r>
          </a:p>
        </p:txBody>
      </p:sp>
      <p:sp>
        <p:nvSpPr>
          <p:cNvPr id="674819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4284DCC-6698-4DF3-B231-0B72F4864671}" type="slidenum">
              <a:rPr lang="en-US" smtClean="0"/>
              <a:pPr/>
              <a:t>46</a:t>
            </a:fld>
            <a:endParaRPr lang="en-US" smtClean="0"/>
          </a:p>
        </p:txBody>
      </p:sp>
      <p:sp>
        <p:nvSpPr>
          <p:cNvPr id="674820" name="Text Box 1"/>
          <p:cNvSpPr txBox="1">
            <a:spLocks noChangeArrowheads="1"/>
          </p:cNvSpPr>
          <p:nvPr/>
        </p:nvSpPr>
        <p:spPr bwMode="auto">
          <a:xfrm>
            <a:off x="3886200" y="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674821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E8EDC0D-1A33-4E46-AB5C-F4FFFBC57728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46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674822" name="Text Box 3"/>
          <p:cNvSpPr txBox="1">
            <a:spLocks noChangeArrowheads="1"/>
          </p:cNvSpPr>
          <p:nvPr/>
        </p:nvSpPr>
        <p:spPr bwMode="auto">
          <a:xfrm>
            <a:off x="3886200" y="0"/>
            <a:ext cx="2957513" cy="442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674823" name="Text Box 4"/>
          <p:cNvSpPr txBox="1">
            <a:spLocks noChangeArrowheads="1"/>
          </p:cNvSpPr>
          <p:nvPr/>
        </p:nvSpPr>
        <p:spPr bwMode="auto">
          <a:xfrm>
            <a:off x="3886200" y="8686800"/>
            <a:ext cx="2957513" cy="442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CACF7DB-6AA9-47F6-8F15-5CE94E87B983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46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674824" name="Text Box 5"/>
          <p:cNvSpPr txBox="1">
            <a:spLocks noChangeArrowheads="1"/>
          </p:cNvSpPr>
          <p:nvPr/>
        </p:nvSpPr>
        <p:spPr bwMode="auto">
          <a:xfrm>
            <a:off x="3886200" y="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674825" name="Text Box 6"/>
          <p:cNvSpPr txBox="1">
            <a:spLocks noChangeArrowheads="1"/>
          </p:cNvSpPr>
          <p:nvPr/>
        </p:nvSpPr>
        <p:spPr bwMode="auto">
          <a:xfrm>
            <a:off x="3886200" y="868680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6D0D47C-4BF9-4A85-AF13-81B17930CE9E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46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674826" name="Text Box 7"/>
          <p:cNvSpPr txBox="1">
            <a:spLocks noChangeArrowheads="1"/>
          </p:cNvSpPr>
          <p:nvPr/>
        </p:nvSpPr>
        <p:spPr bwMode="auto">
          <a:xfrm>
            <a:off x="3886200" y="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674827" name="Text Box 8"/>
          <p:cNvSpPr txBox="1">
            <a:spLocks noChangeArrowheads="1"/>
          </p:cNvSpPr>
          <p:nvPr/>
        </p:nvSpPr>
        <p:spPr bwMode="auto">
          <a:xfrm>
            <a:off x="3886200" y="868680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D512EBF-E28D-493C-976F-C94F37F46FC9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46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674828" name="Text Box 9"/>
          <p:cNvSpPr txBox="1">
            <a:spLocks noChangeArrowheads="1"/>
          </p:cNvSpPr>
          <p:nvPr/>
        </p:nvSpPr>
        <p:spPr bwMode="auto">
          <a:xfrm>
            <a:off x="3886200" y="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674829" name="Text Box 10"/>
          <p:cNvSpPr txBox="1">
            <a:spLocks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B19E7BE-1F5B-44B8-988C-881CB7CE1E8A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46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674830" name="Rectangle 1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74831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th-TH" smtClean="0"/>
          </a:p>
        </p:txBody>
      </p:sp>
    </p:spTree>
    <p:extLst>
      <p:ext uri="{BB962C8B-B14F-4D97-AF65-F5344CB8AC3E}">
        <p14:creationId xmlns:p14="http://schemas.microsoft.com/office/powerpoint/2010/main" xmlns="" val="75183411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890" name="Rectangle 4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r>
              <a:rPr lang="th-TH" smtClean="0"/>
              <a:t>29/08/13</a:t>
            </a:r>
          </a:p>
        </p:txBody>
      </p:sp>
      <p:sp>
        <p:nvSpPr>
          <p:cNvPr id="677891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ED5F1E8-432C-4E37-A598-BEECBB71F3EC}" type="slidenum">
              <a:rPr lang="en-US" smtClean="0"/>
              <a:pPr/>
              <a:t>47</a:t>
            </a:fld>
            <a:endParaRPr lang="en-US" smtClean="0"/>
          </a:p>
        </p:txBody>
      </p:sp>
      <p:sp>
        <p:nvSpPr>
          <p:cNvPr id="677892" name="Text Box 1"/>
          <p:cNvSpPr txBox="1">
            <a:spLocks noChangeArrowheads="1"/>
          </p:cNvSpPr>
          <p:nvPr/>
        </p:nvSpPr>
        <p:spPr bwMode="auto">
          <a:xfrm>
            <a:off x="3886200" y="0"/>
            <a:ext cx="2962275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677893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62275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0E59706-E498-4DB1-9C91-1DC5DDC1E44B}" type="slidenum">
              <a:rPr lang="en-US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47</a:t>
            </a:fld>
            <a:endParaRPr lang="en-US" sz="1800" b="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677894" name="Text Box 3"/>
          <p:cNvSpPr txBox="1">
            <a:spLocks noChangeArrowheads="1"/>
          </p:cNvSpPr>
          <p:nvPr/>
        </p:nvSpPr>
        <p:spPr bwMode="auto">
          <a:xfrm>
            <a:off x="3886200" y="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677895" name="Text Box 4"/>
          <p:cNvSpPr txBox="1">
            <a:spLocks noChangeArrowheads="1"/>
          </p:cNvSpPr>
          <p:nvPr/>
        </p:nvSpPr>
        <p:spPr bwMode="auto">
          <a:xfrm>
            <a:off x="3886200" y="868680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EE1EFC7-6809-4471-8973-212038FEB06F}" type="slidenum">
              <a:rPr lang="en-US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47</a:t>
            </a:fld>
            <a:endParaRPr lang="en-US" sz="1800" b="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677896" name="Text Box 5"/>
          <p:cNvSpPr txBox="1">
            <a:spLocks noChangeArrowheads="1"/>
          </p:cNvSpPr>
          <p:nvPr/>
        </p:nvSpPr>
        <p:spPr bwMode="auto">
          <a:xfrm>
            <a:off x="3886200" y="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677897" name="Text Box 6"/>
          <p:cNvSpPr txBox="1">
            <a:spLocks noChangeArrowheads="1"/>
          </p:cNvSpPr>
          <p:nvPr/>
        </p:nvSpPr>
        <p:spPr bwMode="auto">
          <a:xfrm>
            <a:off x="3886200" y="868680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DEDD8B5-1732-449E-B987-2BE32C57251B}" type="slidenum">
              <a:rPr lang="en-US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47</a:t>
            </a:fld>
            <a:endParaRPr lang="en-US" sz="1800" b="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677898" name="Text Box 7"/>
          <p:cNvSpPr txBox="1">
            <a:spLocks noChangeArrowheads="1"/>
          </p:cNvSpPr>
          <p:nvPr/>
        </p:nvSpPr>
        <p:spPr bwMode="auto">
          <a:xfrm>
            <a:off x="3886200" y="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677899" name="Text Box 8"/>
          <p:cNvSpPr txBox="1">
            <a:spLocks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722135C-AC51-40D2-91CA-06CE46A23AA1}" type="slidenum">
              <a:rPr lang="en-US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47</a:t>
            </a:fld>
            <a:endParaRPr lang="en-US" sz="1800" b="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629166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8" name="Rectangle 15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r>
              <a:rPr lang="th-TH" smtClean="0"/>
              <a:t>04/01/13</a:t>
            </a:r>
          </a:p>
        </p:txBody>
      </p:sp>
      <p:sp>
        <p:nvSpPr>
          <p:cNvPr id="674819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4284DCC-6698-4DF3-B231-0B72F4864671}" type="slidenum">
              <a:rPr lang="en-US" smtClean="0"/>
              <a:pPr/>
              <a:t>48</a:t>
            </a:fld>
            <a:endParaRPr lang="en-US" smtClean="0"/>
          </a:p>
        </p:txBody>
      </p:sp>
      <p:sp>
        <p:nvSpPr>
          <p:cNvPr id="674820" name="Text Box 1"/>
          <p:cNvSpPr txBox="1">
            <a:spLocks noChangeArrowheads="1"/>
          </p:cNvSpPr>
          <p:nvPr/>
        </p:nvSpPr>
        <p:spPr bwMode="auto">
          <a:xfrm>
            <a:off x="3886200" y="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674821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E8EDC0D-1A33-4E46-AB5C-F4FFFBC57728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48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674822" name="Text Box 3"/>
          <p:cNvSpPr txBox="1">
            <a:spLocks noChangeArrowheads="1"/>
          </p:cNvSpPr>
          <p:nvPr/>
        </p:nvSpPr>
        <p:spPr bwMode="auto">
          <a:xfrm>
            <a:off x="3886200" y="0"/>
            <a:ext cx="2957513" cy="442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674823" name="Text Box 4"/>
          <p:cNvSpPr txBox="1">
            <a:spLocks noChangeArrowheads="1"/>
          </p:cNvSpPr>
          <p:nvPr/>
        </p:nvSpPr>
        <p:spPr bwMode="auto">
          <a:xfrm>
            <a:off x="3886200" y="8686800"/>
            <a:ext cx="2957513" cy="442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CACF7DB-6AA9-47F6-8F15-5CE94E87B983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48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674824" name="Text Box 5"/>
          <p:cNvSpPr txBox="1">
            <a:spLocks noChangeArrowheads="1"/>
          </p:cNvSpPr>
          <p:nvPr/>
        </p:nvSpPr>
        <p:spPr bwMode="auto">
          <a:xfrm>
            <a:off x="3886200" y="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674825" name="Text Box 6"/>
          <p:cNvSpPr txBox="1">
            <a:spLocks noChangeArrowheads="1"/>
          </p:cNvSpPr>
          <p:nvPr/>
        </p:nvSpPr>
        <p:spPr bwMode="auto">
          <a:xfrm>
            <a:off x="3886200" y="868680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6D0D47C-4BF9-4A85-AF13-81B17930CE9E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48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674826" name="Text Box 7"/>
          <p:cNvSpPr txBox="1">
            <a:spLocks noChangeArrowheads="1"/>
          </p:cNvSpPr>
          <p:nvPr/>
        </p:nvSpPr>
        <p:spPr bwMode="auto">
          <a:xfrm>
            <a:off x="3886200" y="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674827" name="Text Box 8"/>
          <p:cNvSpPr txBox="1">
            <a:spLocks noChangeArrowheads="1"/>
          </p:cNvSpPr>
          <p:nvPr/>
        </p:nvSpPr>
        <p:spPr bwMode="auto">
          <a:xfrm>
            <a:off x="3886200" y="868680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D512EBF-E28D-493C-976F-C94F37F46FC9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48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674828" name="Text Box 9"/>
          <p:cNvSpPr txBox="1">
            <a:spLocks noChangeArrowheads="1"/>
          </p:cNvSpPr>
          <p:nvPr/>
        </p:nvSpPr>
        <p:spPr bwMode="auto">
          <a:xfrm>
            <a:off x="3886200" y="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674829" name="Text Box 10"/>
          <p:cNvSpPr txBox="1">
            <a:spLocks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B19E7BE-1F5B-44B8-988C-881CB7CE1E8A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48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674830" name="Rectangle 1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74831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th-TH" smtClean="0"/>
          </a:p>
        </p:txBody>
      </p:sp>
    </p:spTree>
    <p:extLst>
      <p:ext uri="{BB962C8B-B14F-4D97-AF65-F5344CB8AC3E}">
        <p14:creationId xmlns:p14="http://schemas.microsoft.com/office/powerpoint/2010/main" xmlns="" val="7518341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8" name="Rectangle 15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r>
              <a:rPr lang="th-TH" smtClean="0"/>
              <a:t>04/01/13</a:t>
            </a:r>
          </a:p>
        </p:txBody>
      </p:sp>
      <p:sp>
        <p:nvSpPr>
          <p:cNvPr id="674819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4284DCC-6698-4DF3-B231-0B72F4864671}" type="slidenum">
              <a:rPr lang="en-US" smtClean="0"/>
              <a:pPr/>
              <a:t>49</a:t>
            </a:fld>
            <a:endParaRPr lang="en-US" smtClean="0"/>
          </a:p>
        </p:txBody>
      </p:sp>
      <p:sp>
        <p:nvSpPr>
          <p:cNvPr id="674820" name="Text Box 1"/>
          <p:cNvSpPr txBox="1">
            <a:spLocks noChangeArrowheads="1"/>
          </p:cNvSpPr>
          <p:nvPr/>
        </p:nvSpPr>
        <p:spPr bwMode="auto">
          <a:xfrm>
            <a:off x="3886200" y="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674821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E8EDC0D-1A33-4E46-AB5C-F4FFFBC57728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49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674822" name="Text Box 3"/>
          <p:cNvSpPr txBox="1">
            <a:spLocks noChangeArrowheads="1"/>
          </p:cNvSpPr>
          <p:nvPr/>
        </p:nvSpPr>
        <p:spPr bwMode="auto">
          <a:xfrm>
            <a:off x="3886200" y="0"/>
            <a:ext cx="2957513" cy="442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674823" name="Text Box 4"/>
          <p:cNvSpPr txBox="1">
            <a:spLocks noChangeArrowheads="1"/>
          </p:cNvSpPr>
          <p:nvPr/>
        </p:nvSpPr>
        <p:spPr bwMode="auto">
          <a:xfrm>
            <a:off x="3886200" y="8686800"/>
            <a:ext cx="2957513" cy="442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CACF7DB-6AA9-47F6-8F15-5CE94E87B983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49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674824" name="Text Box 5"/>
          <p:cNvSpPr txBox="1">
            <a:spLocks noChangeArrowheads="1"/>
          </p:cNvSpPr>
          <p:nvPr/>
        </p:nvSpPr>
        <p:spPr bwMode="auto">
          <a:xfrm>
            <a:off x="3886200" y="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674825" name="Text Box 6"/>
          <p:cNvSpPr txBox="1">
            <a:spLocks noChangeArrowheads="1"/>
          </p:cNvSpPr>
          <p:nvPr/>
        </p:nvSpPr>
        <p:spPr bwMode="auto">
          <a:xfrm>
            <a:off x="3886200" y="868680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6D0D47C-4BF9-4A85-AF13-81B17930CE9E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49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674826" name="Text Box 7"/>
          <p:cNvSpPr txBox="1">
            <a:spLocks noChangeArrowheads="1"/>
          </p:cNvSpPr>
          <p:nvPr/>
        </p:nvSpPr>
        <p:spPr bwMode="auto">
          <a:xfrm>
            <a:off x="3886200" y="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674827" name="Text Box 8"/>
          <p:cNvSpPr txBox="1">
            <a:spLocks noChangeArrowheads="1"/>
          </p:cNvSpPr>
          <p:nvPr/>
        </p:nvSpPr>
        <p:spPr bwMode="auto">
          <a:xfrm>
            <a:off x="3886200" y="868680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D512EBF-E28D-493C-976F-C94F37F46FC9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49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674828" name="Text Box 9"/>
          <p:cNvSpPr txBox="1">
            <a:spLocks noChangeArrowheads="1"/>
          </p:cNvSpPr>
          <p:nvPr/>
        </p:nvSpPr>
        <p:spPr bwMode="auto">
          <a:xfrm>
            <a:off x="3886200" y="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674829" name="Text Box 10"/>
          <p:cNvSpPr txBox="1">
            <a:spLocks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B19E7BE-1F5B-44B8-988C-881CB7CE1E8A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49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674830" name="Rectangle 1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74831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th-TH" smtClean="0"/>
          </a:p>
        </p:txBody>
      </p:sp>
    </p:spTree>
    <p:extLst>
      <p:ext uri="{BB962C8B-B14F-4D97-AF65-F5344CB8AC3E}">
        <p14:creationId xmlns:p14="http://schemas.microsoft.com/office/powerpoint/2010/main" xmlns="" val="75183411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8" name="Rectangle 15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r>
              <a:rPr lang="th-TH" smtClean="0"/>
              <a:t>04/01/13</a:t>
            </a:r>
          </a:p>
        </p:txBody>
      </p:sp>
      <p:sp>
        <p:nvSpPr>
          <p:cNvPr id="674819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4284DCC-6698-4DF3-B231-0B72F4864671}" type="slidenum">
              <a:rPr lang="en-US" smtClean="0"/>
              <a:pPr/>
              <a:t>50</a:t>
            </a:fld>
            <a:endParaRPr lang="en-US" smtClean="0"/>
          </a:p>
        </p:txBody>
      </p:sp>
      <p:sp>
        <p:nvSpPr>
          <p:cNvPr id="674820" name="Text Box 1"/>
          <p:cNvSpPr txBox="1">
            <a:spLocks noChangeArrowheads="1"/>
          </p:cNvSpPr>
          <p:nvPr/>
        </p:nvSpPr>
        <p:spPr bwMode="auto">
          <a:xfrm>
            <a:off x="3886200" y="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674821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E8EDC0D-1A33-4E46-AB5C-F4FFFBC57728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50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674822" name="Text Box 3"/>
          <p:cNvSpPr txBox="1">
            <a:spLocks noChangeArrowheads="1"/>
          </p:cNvSpPr>
          <p:nvPr/>
        </p:nvSpPr>
        <p:spPr bwMode="auto">
          <a:xfrm>
            <a:off x="3886200" y="0"/>
            <a:ext cx="2957513" cy="442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674823" name="Text Box 4"/>
          <p:cNvSpPr txBox="1">
            <a:spLocks noChangeArrowheads="1"/>
          </p:cNvSpPr>
          <p:nvPr/>
        </p:nvSpPr>
        <p:spPr bwMode="auto">
          <a:xfrm>
            <a:off x="3886200" y="8686800"/>
            <a:ext cx="2957513" cy="442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CACF7DB-6AA9-47F6-8F15-5CE94E87B983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50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674824" name="Text Box 5"/>
          <p:cNvSpPr txBox="1">
            <a:spLocks noChangeArrowheads="1"/>
          </p:cNvSpPr>
          <p:nvPr/>
        </p:nvSpPr>
        <p:spPr bwMode="auto">
          <a:xfrm>
            <a:off x="3886200" y="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674825" name="Text Box 6"/>
          <p:cNvSpPr txBox="1">
            <a:spLocks noChangeArrowheads="1"/>
          </p:cNvSpPr>
          <p:nvPr/>
        </p:nvSpPr>
        <p:spPr bwMode="auto">
          <a:xfrm>
            <a:off x="3886200" y="868680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6D0D47C-4BF9-4A85-AF13-81B17930CE9E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50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674826" name="Text Box 7"/>
          <p:cNvSpPr txBox="1">
            <a:spLocks noChangeArrowheads="1"/>
          </p:cNvSpPr>
          <p:nvPr/>
        </p:nvSpPr>
        <p:spPr bwMode="auto">
          <a:xfrm>
            <a:off x="3886200" y="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674827" name="Text Box 8"/>
          <p:cNvSpPr txBox="1">
            <a:spLocks noChangeArrowheads="1"/>
          </p:cNvSpPr>
          <p:nvPr/>
        </p:nvSpPr>
        <p:spPr bwMode="auto">
          <a:xfrm>
            <a:off x="3886200" y="868680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D512EBF-E28D-493C-976F-C94F37F46FC9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50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674828" name="Text Box 9"/>
          <p:cNvSpPr txBox="1">
            <a:spLocks noChangeArrowheads="1"/>
          </p:cNvSpPr>
          <p:nvPr/>
        </p:nvSpPr>
        <p:spPr bwMode="auto">
          <a:xfrm>
            <a:off x="3886200" y="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674829" name="Text Box 10"/>
          <p:cNvSpPr txBox="1">
            <a:spLocks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B19E7BE-1F5B-44B8-988C-881CB7CE1E8A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50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674830" name="Rectangle 1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74831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th-TH" smtClean="0"/>
          </a:p>
        </p:txBody>
      </p:sp>
    </p:spTree>
    <p:extLst>
      <p:ext uri="{BB962C8B-B14F-4D97-AF65-F5344CB8AC3E}">
        <p14:creationId xmlns:p14="http://schemas.microsoft.com/office/powerpoint/2010/main" xmlns="" val="7518341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8" name="Rectangle 15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r>
              <a:rPr lang="th-TH" smtClean="0"/>
              <a:t>04/01/13</a:t>
            </a:r>
          </a:p>
        </p:txBody>
      </p:sp>
      <p:sp>
        <p:nvSpPr>
          <p:cNvPr id="674819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4284DCC-6698-4DF3-B231-0B72F4864671}" type="slidenum">
              <a:rPr lang="en-US" smtClean="0"/>
              <a:pPr/>
              <a:t>51</a:t>
            </a:fld>
            <a:endParaRPr lang="en-US" smtClean="0"/>
          </a:p>
        </p:txBody>
      </p:sp>
      <p:sp>
        <p:nvSpPr>
          <p:cNvPr id="674820" name="Text Box 1"/>
          <p:cNvSpPr txBox="1">
            <a:spLocks noChangeArrowheads="1"/>
          </p:cNvSpPr>
          <p:nvPr/>
        </p:nvSpPr>
        <p:spPr bwMode="auto">
          <a:xfrm>
            <a:off x="3886200" y="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674821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E8EDC0D-1A33-4E46-AB5C-F4FFFBC57728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51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674822" name="Text Box 3"/>
          <p:cNvSpPr txBox="1">
            <a:spLocks noChangeArrowheads="1"/>
          </p:cNvSpPr>
          <p:nvPr/>
        </p:nvSpPr>
        <p:spPr bwMode="auto">
          <a:xfrm>
            <a:off x="3886200" y="0"/>
            <a:ext cx="2957513" cy="442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674823" name="Text Box 4"/>
          <p:cNvSpPr txBox="1">
            <a:spLocks noChangeArrowheads="1"/>
          </p:cNvSpPr>
          <p:nvPr/>
        </p:nvSpPr>
        <p:spPr bwMode="auto">
          <a:xfrm>
            <a:off x="3886200" y="8686800"/>
            <a:ext cx="2957513" cy="442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CACF7DB-6AA9-47F6-8F15-5CE94E87B983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51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674824" name="Text Box 5"/>
          <p:cNvSpPr txBox="1">
            <a:spLocks noChangeArrowheads="1"/>
          </p:cNvSpPr>
          <p:nvPr/>
        </p:nvSpPr>
        <p:spPr bwMode="auto">
          <a:xfrm>
            <a:off x="3886200" y="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674825" name="Text Box 6"/>
          <p:cNvSpPr txBox="1">
            <a:spLocks noChangeArrowheads="1"/>
          </p:cNvSpPr>
          <p:nvPr/>
        </p:nvSpPr>
        <p:spPr bwMode="auto">
          <a:xfrm>
            <a:off x="3886200" y="868680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6D0D47C-4BF9-4A85-AF13-81B17930CE9E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51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674826" name="Text Box 7"/>
          <p:cNvSpPr txBox="1">
            <a:spLocks noChangeArrowheads="1"/>
          </p:cNvSpPr>
          <p:nvPr/>
        </p:nvSpPr>
        <p:spPr bwMode="auto">
          <a:xfrm>
            <a:off x="3886200" y="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674827" name="Text Box 8"/>
          <p:cNvSpPr txBox="1">
            <a:spLocks noChangeArrowheads="1"/>
          </p:cNvSpPr>
          <p:nvPr/>
        </p:nvSpPr>
        <p:spPr bwMode="auto">
          <a:xfrm>
            <a:off x="3886200" y="868680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D512EBF-E28D-493C-976F-C94F37F46FC9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51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674828" name="Text Box 9"/>
          <p:cNvSpPr txBox="1">
            <a:spLocks noChangeArrowheads="1"/>
          </p:cNvSpPr>
          <p:nvPr/>
        </p:nvSpPr>
        <p:spPr bwMode="auto">
          <a:xfrm>
            <a:off x="3886200" y="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674829" name="Text Box 10"/>
          <p:cNvSpPr txBox="1">
            <a:spLocks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B19E7BE-1F5B-44B8-988C-881CB7CE1E8A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51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674830" name="Rectangle 1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74831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th-TH" smtClean="0"/>
          </a:p>
        </p:txBody>
      </p:sp>
    </p:spTree>
    <p:extLst>
      <p:ext uri="{BB962C8B-B14F-4D97-AF65-F5344CB8AC3E}">
        <p14:creationId xmlns:p14="http://schemas.microsoft.com/office/powerpoint/2010/main" xmlns="" val="751834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2269574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6" name="Rectangle 4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r>
              <a:rPr lang="th-TH" smtClean="0"/>
              <a:t>29/08/13</a:t>
            </a:r>
          </a:p>
        </p:txBody>
      </p:sp>
      <p:sp>
        <p:nvSpPr>
          <p:cNvPr id="676867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1AA3760-0FF9-4A58-861F-2A4F8BB16E16}" type="slidenum">
              <a:rPr lang="en-US" smtClean="0"/>
              <a:pPr/>
              <a:t>52</a:t>
            </a:fld>
            <a:endParaRPr lang="en-US" smtClean="0"/>
          </a:p>
        </p:txBody>
      </p:sp>
      <p:sp>
        <p:nvSpPr>
          <p:cNvPr id="676868" name="Text Box 1"/>
          <p:cNvSpPr txBox="1">
            <a:spLocks noChangeArrowheads="1"/>
          </p:cNvSpPr>
          <p:nvPr/>
        </p:nvSpPr>
        <p:spPr bwMode="auto">
          <a:xfrm>
            <a:off x="3886200" y="0"/>
            <a:ext cx="2962275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676869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62275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EE2E997-CE34-46C3-91B6-F46259B15443}" type="slidenum">
              <a:rPr lang="en-US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52</a:t>
            </a:fld>
            <a:endParaRPr lang="en-US" sz="1800" b="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676870" name="Text Box 3"/>
          <p:cNvSpPr txBox="1">
            <a:spLocks noChangeArrowheads="1"/>
          </p:cNvSpPr>
          <p:nvPr/>
        </p:nvSpPr>
        <p:spPr bwMode="auto">
          <a:xfrm>
            <a:off x="3886200" y="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676871" name="Text Box 4"/>
          <p:cNvSpPr txBox="1">
            <a:spLocks noChangeArrowheads="1"/>
          </p:cNvSpPr>
          <p:nvPr/>
        </p:nvSpPr>
        <p:spPr bwMode="auto">
          <a:xfrm>
            <a:off x="3886200" y="868680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ADC83B6-E231-4C36-8BD5-782E6C0E07E5}" type="slidenum">
              <a:rPr lang="en-US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52</a:t>
            </a:fld>
            <a:endParaRPr lang="en-US" sz="1800" b="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676872" name="Text Box 5"/>
          <p:cNvSpPr txBox="1">
            <a:spLocks noChangeArrowheads="1"/>
          </p:cNvSpPr>
          <p:nvPr/>
        </p:nvSpPr>
        <p:spPr bwMode="auto">
          <a:xfrm>
            <a:off x="3886200" y="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676873" name="Text Box 6"/>
          <p:cNvSpPr txBox="1">
            <a:spLocks noChangeArrowheads="1"/>
          </p:cNvSpPr>
          <p:nvPr/>
        </p:nvSpPr>
        <p:spPr bwMode="auto">
          <a:xfrm>
            <a:off x="3886200" y="868680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411484D8-3D62-4BEB-9709-439885F39CF7}" type="slidenum">
              <a:rPr lang="en-US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52</a:t>
            </a:fld>
            <a:endParaRPr lang="en-US" sz="1800" b="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676874" name="Text Box 7"/>
          <p:cNvSpPr txBox="1">
            <a:spLocks noChangeArrowheads="1"/>
          </p:cNvSpPr>
          <p:nvPr/>
        </p:nvSpPr>
        <p:spPr bwMode="auto">
          <a:xfrm>
            <a:off x="3886200" y="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676875" name="Text Box 8"/>
          <p:cNvSpPr txBox="1">
            <a:spLocks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8D1FDA9-A194-4124-8FCE-D290C8ABEF31}" type="slidenum">
              <a:rPr lang="en-US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52</a:t>
            </a:fld>
            <a:endParaRPr lang="en-US" sz="1800" b="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594063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42" name="Rectangle 15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r>
              <a:rPr lang="th-TH" smtClean="0"/>
              <a:t>04/01/13</a:t>
            </a:r>
          </a:p>
        </p:txBody>
      </p:sp>
      <p:sp>
        <p:nvSpPr>
          <p:cNvPr id="675843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8571E42-DA22-44B2-B47E-165F5126A256}" type="slidenum">
              <a:rPr lang="en-US" smtClean="0"/>
              <a:pPr/>
              <a:t>53</a:t>
            </a:fld>
            <a:endParaRPr lang="en-US" smtClean="0"/>
          </a:p>
        </p:txBody>
      </p:sp>
      <p:sp>
        <p:nvSpPr>
          <p:cNvPr id="675844" name="Text Box 1"/>
          <p:cNvSpPr txBox="1">
            <a:spLocks noChangeArrowheads="1"/>
          </p:cNvSpPr>
          <p:nvPr/>
        </p:nvSpPr>
        <p:spPr bwMode="auto">
          <a:xfrm>
            <a:off x="3886200" y="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675845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44B5B7B0-B991-4637-9E91-6C732927874C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53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675846" name="Text Box 3"/>
          <p:cNvSpPr txBox="1">
            <a:spLocks noChangeArrowheads="1"/>
          </p:cNvSpPr>
          <p:nvPr/>
        </p:nvSpPr>
        <p:spPr bwMode="auto">
          <a:xfrm>
            <a:off x="3886200" y="0"/>
            <a:ext cx="2957513" cy="442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675847" name="Text Box 4"/>
          <p:cNvSpPr txBox="1">
            <a:spLocks noChangeArrowheads="1"/>
          </p:cNvSpPr>
          <p:nvPr/>
        </p:nvSpPr>
        <p:spPr bwMode="auto">
          <a:xfrm>
            <a:off x="3886200" y="8686800"/>
            <a:ext cx="2957513" cy="442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82733E1-7CBA-4744-A56B-966935C79077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53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675848" name="Text Box 5"/>
          <p:cNvSpPr txBox="1">
            <a:spLocks noChangeArrowheads="1"/>
          </p:cNvSpPr>
          <p:nvPr/>
        </p:nvSpPr>
        <p:spPr bwMode="auto">
          <a:xfrm>
            <a:off x="3886200" y="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675849" name="Text Box 6"/>
          <p:cNvSpPr txBox="1">
            <a:spLocks noChangeArrowheads="1"/>
          </p:cNvSpPr>
          <p:nvPr/>
        </p:nvSpPr>
        <p:spPr bwMode="auto">
          <a:xfrm>
            <a:off x="3886200" y="868680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3DE4059F-256E-4E5F-A613-27E1E67A06C8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53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675850" name="Text Box 7"/>
          <p:cNvSpPr txBox="1">
            <a:spLocks noChangeArrowheads="1"/>
          </p:cNvSpPr>
          <p:nvPr/>
        </p:nvSpPr>
        <p:spPr bwMode="auto">
          <a:xfrm>
            <a:off x="3886200" y="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675851" name="Text Box 8"/>
          <p:cNvSpPr txBox="1">
            <a:spLocks noChangeArrowheads="1"/>
          </p:cNvSpPr>
          <p:nvPr/>
        </p:nvSpPr>
        <p:spPr bwMode="auto">
          <a:xfrm>
            <a:off x="3886200" y="868680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C80FFA0-21BA-4BC9-808B-D5AC0D58C11E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53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675852" name="Text Box 9"/>
          <p:cNvSpPr txBox="1">
            <a:spLocks noChangeArrowheads="1"/>
          </p:cNvSpPr>
          <p:nvPr/>
        </p:nvSpPr>
        <p:spPr bwMode="auto">
          <a:xfrm>
            <a:off x="3886200" y="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675853" name="Text Box 10"/>
          <p:cNvSpPr txBox="1">
            <a:spLocks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1D3A2EC-4EAE-421D-B1A8-D21F699A9883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53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675854" name="Rectangle 1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75855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th-TH" smtClean="0"/>
          </a:p>
        </p:txBody>
      </p:sp>
    </p:spTree>
    <p:extLst>
      <p:ext uri="{BB962C8B-B14F-4D97-AF65-F5344CB8AC3E}">
        <p14:creationId xmlns:p14="http://schemas.microsoft.com/office/powerpoint/2010/main" xmlns="" val="337220127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4" name="Rectangle 15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r>
              <a:rPr lang="th-TH" smtClean="0"/>
              <a:t>04/01/13</a:t>
            </a:r>
          </a:p>
        </p:txBody>
      </p:sp>
      <p:sp>
        <p:nvSpPr>
          <p:cNvPr id="678915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38F4D8D-5261-46A5-8616-357D594EABAB}" type="slidenum">
              <a:rPr lang="en-US" smtClean="0"/>
              <a:pPr/>
              <a:t>54</a:t>
            </a:fld>
            <a:endParaRPr lang="en-US" smtClean="0"/>
          </a:p>
        </p:txBody>
      </p:sp>
      <p:sp>
        <p:nvSpPr>
          <p:cNvPr id="678916" name="Text Box 1"/>
          <p:cNvSpPr txBox="1">
            <a:spLocks noChangeArrowheads="1"/>
          </p:cNvSpPr>
          <p:nvPr/>
        </p:nvSpPr>
        <p:spPr bwMode="auto">
          <a:xfrm>
            <a:off x="3886200" y="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678917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4BD06D96-F9A7-4415-B5D7-84C63283A795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54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678918" name="Text Box 3"/>
          <p:cNvSpPr txBox="1">
            <a:spLocks noChangeArrowheads="1"/>
          </p:cNvSpPr>
          <p:nvPr/>
        </p:nvSpPr>
        <p:spPr bwMode="auto">
          <a:xfrm>
            <a:off x="3886200" y="0"/>
            <a:ext cx="2957513" cy="442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678919" name="Text Box 4"/>
          <p:cNvSpPr txBox="1">
            <a:spLocks noChangeArrowheads="1"/>
          </p:cNvSpPr>
          <p:nvPr/>
        </p:nvSpPr>
        <p:spPr bwMode="auto">
          <a:xfrm>
            <a:off x="3886200" y="8686800"/>
            <a:ext cx="2957513" cy="442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A0863C3-ABEB-4B49-B70D-DA694B7B0DEB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54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678920" name="Text Box 5"/>
          <p:cNvSpPr txBox="1">
            <a:spLocks noChangeArrowheads="1"/>
          </p:cNvSpPr>
          <p:nvPr/>
        </p:nvSpPr>
        <p:spPr bwMode="auto">
          <a:xfrm>
            <a:off x="3886200" y="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678921" name="Text Box 6"/>
          <p:cNvSpPr txBox="1">
            <a:spLocks noChangeArrowheads="1"/>
          </p:cNvSpPr>
          <p:nvPr/>
        </p:nvSpPr>
        <p:spPr bwMode="auto">
          <a:xfrm>
            <a:off x="3886200" y="868680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2C8515E-BD15-4183-9A70-58DC1ED8F21D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54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678922" name="Text Box 7"/>
          <p:cNvSpPr txBox="1">
            <a:spLocks noChangeArrowheads="1"/>
          </p:cNvSpPr>
          <p:nvPr/>
        </p:nvSpPr>
        <p:spPr bwMode="auto">
          <a:xfrm>
            <a:off x="3886200" y="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678923" name="Text Box 8"/>
          <p:cNvSpPr txBox="1">
            <a:spLocks noChangeArrowheads="1"/>
          </p:cNvSpPr>
          <p:nvPr/>
        </p:nvSpPr>
        <p:spPr bwMode="auto">
          <a:xfrm>
            <a:off x="3886200" y="868680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472CC7E3-70D7-43B5-B8AB-AD9966A50296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54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678924" name="Text Box 9"/>
          <p:cNvSpPr txBox="1">
            <a:spLocks noChangeArrowheads="1"/>
          </p:cNvSpPr>
          <p:nvPr/>
        </p:nvSpPr>
        <p:spPr bwMode="auto">
          <a:xfrm>
            <a:off x="3886200" y="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678925" name="Text Box 10"/>
          <p:cNvSpPr txBox="1">
            <a:spLocks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62C4353C-58E3-42D5-83F3-01A061433E0E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54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653513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15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r>
              <a:rPr lang="th-TH" smtClean="0"/>
              <a:t>04/01/13</a:t>
            </a:r>
          </a:p>
        </p:txBody>
      </p:sp>
      <p:sp>
        <p:nvSpPr>
          <p:cNvPr id="154627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851D45F-B9AD-4F24-A4D0-D59288CC6DB4}" type="slidenum">
              <a:rPr lang="en-US" smtClean="0"/>
              <a:pPr/>
              <a:t>55</a:t>
            </a:fld>
            <a:endParaRPr lang="en-US" smtClean="0"/>
          </a:p>
        </p:txBody>
      </p:sp>
      <p:sp>
        <p:nvSpPr>
          <p:cNvPr id="154628" name="Text Box 1"/>
          <p:cNvSpPr txBox="1">
            <a:spLocks noChangeArrowheads="1"/>
          </p:cNvSpPr>
          <p:nvPr/>
        </p:nvSpPr>
        <p:spPr bwMode="auto">
          <a:xfrm>
            <a:off x="3886200" y="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154629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4639611-D609-49C8-BB2D-BCD9F149CCC8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 eaLnBrk="1" hangingPunct="1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55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154630" name="Text Box 3"/>
          <p:cNvSpPr txBox="1">
            <a:spLocks noChangeArrowheads="1"/>
          </p:cNvSpPr>
          <p:nvPr/>
        </p:nvSpPr>
        <p:spPr bwMode="auto">
          <a:xfrm>
            <a:off x="3886200" y="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154631" name="Text Box 4"/>
          <p:cNvSpPr txBox="1">
            <a:spLocks noChangeArrowheads="1"/>
          </p:cNvSpPr>
          <p:nvPr/>
        </p:nvSpPr>
        <p:spPr bwMode="auto">
          <a:xfrm>
            <a:off x="3886200" y="868680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DDEED7C-3960-4225-AA04-D3CA3C46A3EC}" type="slidenum">
              <a:rPr lang="en-US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 eaLnBrk="1" hangingPunct="1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55</a:t>
            </a:fld>
            <a:endParaRPr lang="en-US" sz="1800" b="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154632" name="Text Box 5"/>
          <p:cNvSpPr txBox="1">
            <a:spLocks noChangeArrowheads="1"/>
          </p:cNvSpPr>
          <p:nvPr/>
        </p:nvSpPr>
        <p:spPr bwMode="auto">
          <a:xfrm>
            <a:off x="3886200" y="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154633" name="Text Box 6"/>
          <p:cNvSpPr txBox="1">
            <a:spLocks noChangeArrowheads="1"/>
          </p:cNvSpPr>
          <p:nvPr/>
        </p:nvSpPr>
        <p:spPr bwMode="auto">
          <a:xfrm>
            <a:off x="3886200" y="868680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8F9B5B8-D183-47B0-853A-153F2519C317}" type="slidenum">
              <a:rPr lang="en-US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 eaLnBrk="1" hangingPunct="1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55</a:t>
            </a:fld>
            <a:endParaRPr lang="en-US" sz="1800" b="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154634" name="Text Box 7"/>
          <p:cNvSpPr txBox="1">
            <a:spLocks noChangeArrowheads="1"/>
          </p:cNvSpPr>
          <p:nvPr/>
        </p:nvSpPr>
        <p:spPr bwMode="auto">
          <a:xfrm>
            <a:off x="3886200" y="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154635" name="Text Box 8"/>
          <p:cNvSpPr txBox="1">
            <a:spLocks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FC677B8-83A6-4305-B1C5-FCAAE2932720}" type="slidenum">
              <a:rPr lang="en-US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 eaLnBrk="1" hangingPunct="1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55</a:t>
            </a:fld>
            <a:endParaRPr lang="en-US" sz="1800" b="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010129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15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r>
              <a:rPr lang="th-TH" smtClean="0"/>
              <a:t>04/01/13</a:t>
            </a:r>
          </a:p>
        </p:txBody>
      </p:sp>
      <p:sp>
        <p:nvSpPr>
          <p:cNvPr id="154627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851D45F-B9AD-4F24-A4D0-D59288CC6DB4}" type="slidenum">
              <a:rPr lang="en-US" smtClean="0"/>
              <a:pPr/>
              <a:t>56</a:t>
            </a:fld>
            <a:endParaRPr lang="en-US" smtClean="0"/>
          </a:p>
        </p:txBody>
      </p:sp>
      <p:sp>
        <p:nvSpPr>
          <p:cNvPr id="154628" name="Text Box 1"/>
          <p:cNvSpPr txBox="1">
            <a:spLocks noChangeArrowheads="1"/>
          </p:cNvSpPr>
          <p:nvPr/>
        </p:nvSpPr>
        <p:spPr bwMode="auto">
          <a:xfrm>
            <a:off x="3886200" y="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154629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4639611-D609-49C8-BB2D-BCD9F149CCC8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 eaLnBrk="1" hangingPunct="1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56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154630" name="Text Box 3"/>
          <p:cNvSpPr txBox="1">
            <a:spLocks noChangeArrowheads="1"/>
          </p:cNvSpPr>
          <p:nvPr/>
        </p:nvSpPr>
        <p:spPr bwMode="auto">
          <a:xfrm>
            <a:off x="3886200" y="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154631" name="Text Box 4"/>
          <p:cNvSpPr txBox="1">
            <a:spLocks noChangeArrowheads="1"/>
          </p:cNvSpPr>
          <p:nvPr/>
        </p:nvSpPr>
        <p:spPr bwMode="auto">
          <a:xfrm>
            <a:off x="3886200" y="868680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DDEED7C-3960-4225-AA04-D3CA3C46A3EC}" type="slidenum">
              <a:rPr lang="en-US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 eaLnBrk="1" hangingPunct="1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56</a:t>
            </a:fld>
            <a:endParaRPr lang="en-US" sz="1800" b="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154632" name="Text Box 5"/>
          <p:cNvSpPr txBox="1">
            <a:spLocks noChangeArrowheads="1"/>
          </p:cNvSpPr>
          <p:nvPr/>
        </p:nvSpPr>
        <p:spPr bwMode="auto">
          <a:xfrm>
            <a:off x="3886200" y="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154633" name="Text Box 6"/>
          <p:cNvSpPr txBox="1">
            <a:spLocks noChangeArrowheads="1"/>
          </p:cNvSpPr>
          <p:nvPr/>
        </p:nvSpPr>
        <p:spPr bwMode="auto">
          <a:xfrm>
            <a:off x="3886200" y="868680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8F9B5B8-D183-47B0-853A-153F2519C317}" type="slidenum">
              <a:rPr lang="en-US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 eaLnBrk="1" hangingPunct="1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56</a:t>
            </a:fld>
            <a:endParaRPr lang="en-US" sz="1800" b="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154634" name="Text Box 7"/>
          <p:cNvSpPr txBox="1">
            <a:spLocks noChangeArrowheads="1"/>
          </p:cNvSpPr>
          <p:nvPr/>
        </p:nvSpPr>
        <p:spPr bwMode="auto">
          <a:xfrm>
            <a:off x="3886200" y="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154635" name="Text Box 8"/>
          <p:cNvSpPr txBox="1">
            <a:spLocks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FC677B8-83A6-4305-B1C5-FCAAE2932720}" type="slidenum">
              <a:rPr lang="en-US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 eaLnBrk="1" hangingPunct="1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56</a:t>
            </a:fld>
            <a:endParaRPr lang="en-US" sz="1800" b="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673040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15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r>
              <a:rPr lang="th-TH" smtClean="0"/>
              <a:t>04/01/13</a:t>
            </a:r>
          </a:p>
        </p:txBody>
      </p:sp>
      <p:sp>
        <p:nvSpPr>
          <p:cNvPr id="155651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F5A122E-BC91-40D4-B6B9-84F5CE4AF955}" type="slidenum">
              <a:rPr lang="en-US" smtClean="0"/>
              <a:pPr/>
              <a:t>57</a:t>
            </a:fld>
            <a:endParaRPr lang="en-US" smtClean="0"/>
          </a:p>
        </p:txBody>
      </p:sp>
      <p:sp>
        <p:nvSpPr>
          <p:cNvPr id="155652" name="Text Box 1"/>
          <p:cNvSpPr txBox="1">
            <a:spLocks noChangeArrowheads="1"/>
          </p:cNvSpPr>
          <p:nvPr/>
        </p:nvSpPr>
        <p:spPr bwMode="auto">
          <a:xfrm>
            <a:off x="3886200" y="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155653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7EEC56B-9D31-41C8-9904-4231675E4A6A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 eaLnBrk="1" hangingPunct="1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57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155654" name="Text Box 3"/>
          <p:cNvSpPr txBox="1">
            <a:spLocks noChangeArrowheads="1"/>
          </p:cNvSpPr>
          <p:nvPr/>
        </p:nvSpPr>
        <p:spPr bwMode="auto">
          <a:xfrm>
            <a:off x="3886200" y="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155655" name="Text Box 4"/>
          <p:cNvSpPr txBox="1">
            <a:spLocks noChangeArrowheads="1"/>
          </p:cNvSpPr>
          <p:nvPr/>
        </p:nvSpPr>
        <p:spPr bwMode="auto">
          <a:xfrm>
            <a:off x="3886200" y="868680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0516761-917F-4C77-9A97-41C6AD112476}" type="slidenum">
              <a:rPr lang="en-US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 eaLnBrk="1" hangingPunct="1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57</a:t>
            </a:fld>
            <a:endParaRPr lang="en-US" sz="1800" b="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155656" name="Text Box 5"/>
          <p:cNvSpPr txBox="1">
            <a:spLocks noChangeArrowheads="1"/>
          </p:cNvSpPr>
          <p:nvPr/>
        </p:nvSpPr>
        <p:spPr bwMode="auto">
          <a:xfrm>
            <a:off x="3886200" y="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155657" name="Text Box 6"/>
          <p:cNvSpPr txBox="1">
            <a:spLocks noChangeArrowheads="1"/>
          </p:cNvSpPr>
          <p:nvPr/>
        </p:nvSpPr>
        <p:spPr bwMode="auto">
          <a:xfrm>
            <a:off x="3886200" y="868680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6DC3D5C-1539-484F-B02A-E2185F1642A9}" type="slidenum">
              <a:rPr lang="en-US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 eaLnBrk="1" hangingPunct="1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57</a:t>
            </a:fld>
            <a:endParaRPr lang="en-US" sz="1800" b="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155658" name="Text Box 7"/>
          <p:cNvSpPr txBox="1">
            <a:spLocks noChangeArrowheads="1"/>
          </p:cNvSpPr>
          <p:nvPr/>
        </p:nvSpPr>
        <p:spPr bwMode="auto">
          <a:xfrm>
            <a:off x="3886200" y="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155659" name="Text Box 8"/>
          <p:cNvSpPr txBox="1">
            <a:spLocks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C933245-2B33-433A-8BBA-B8B7F1AD6585}" type="slidenum">
              <a:rPr lang="en-US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 eaLnBrk="1" hangingPunct="1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57</a:t>
            </a:fld>
            <a:endParaRPr lang="en-US" sz="1800" b="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761446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15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r>
              <a:rPr lang="th-TH" smtClean="0"/>
              <a:t>04/01/13</a:t>
            </a:r>
          </a:p>
        </p:txBody>
      </p:sp>
      <p:sp>
        <p:nvSpPr>
          <p:cNvPr id="156675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BE36B74-C5E2-452B-B2C7-A46600BC906F}" type="slidenum">
              <a:rPr lang="en-US" smtClean="0"/>
              <a:pPr/>
              <a:t>58</a:t>
            </a:fld>
            <a:endParaRPr lang="en-US" smtClean="0"/>
          </a:p>
        </p:txBody>
      </p:sp>
      <p:sp>
        <p:nvSpPr>
          <p:cNvPr id="156676" name="Text Box 1"/>
          <p:cNvSpPr txBox="1">
            <a:spLocks noChangeArrowheads="1"/>
          </p:cNvSpPr>
          <p:nvPr/>
        </p:nvSpPr>
        <p:spPr bwMode="auto">
          <a:xfrm>
            <a:off x="3886200" y="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156677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6A810B4-7DAF-41B6-A76F-E44B1378354A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 eaLnBrk="1" hangingPunct="1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58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156678" name="Text Box 3"/>
          <p:cNvSpPr txBox="1">
            <a:spLocks noChangeArrowheads="1"/>
          </p:cNvSpPr>
          <p:nvPr/>
        </p:nvSpPr>
        <p:spPr bwMode="auto">
          <a:xfrm>
            <a:off x="3886200" y="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156679" name="Text Box 4"/>
          <p:cNvSpPr txBox="1">
            <a:spLocks noChangeArrowheads="1"/>
          </p:cNvSpPr>
          <p:nvPr/>
        </p:nvSpPr>
        <p:spPr bwMode="auto">
          <a:xfrm>
            <a:off x="3886200" y="868680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4569C825-9932-43A5-BA49-573DD9D586AC}" type="slidenum">
              <a:rPr lang="en-US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 eaLnBrk="1" hangingPunct="1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58</a:t>
            </a:fld>
            <a:endParaRPr lang="en-US" sz="1800" b="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156680" name="Text Box 5"/>
          <p:cNvSpPr txBox="1">
            <a:spLocks noChangeArrowheads="1"/>
          </p:cNvSpPr>
          <p:nvPr/>
        </p:nvSpPr>
        <p:spPr bwMode="auto">
          <a:xfrm>
            <a:off x="3886200" y="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156681" name="Text Box 6"/>
          <p:cNvSpPr txBox="1">
            <a:spLocks noChangeArrowheads="1"/>
          </p:cNvSpPr>
          <p:nvPr/>
        </p:nvSpPr>
        <p:spPr bwMode="auto">
          <a:xfrm>
            <a:off x="3886200" y="868680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AC3C94E-8A07-4C6C-93D9-DC9C1563D96D}" type="slidenum">
              <a:rPr lang="en-US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 eaLnBrk="1" hangingPunct="1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58</a:t>
            </a:fld>
            <a:endParaRPr lang="en-US" sz="1800" b="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156682" name="Text Box 7"/>
          <p:cNvSpPr txBox="1">
            <a:spLocks noChangeArrowheads="1"/>
          </p:cNvSpPr>
          <p:nvPr/>
        </p:nvSpPr>
        <p:spPr bwMode="auto">
          <a:xfrm>
            <a:off x="3886200" y="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156683" name="Text Box 8"/>
          <p:cNvSpPr txBox="1">
            <a:spLocks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E839ABA-1B19-412D-9D6B-4308E754AB4E}" type="slidenum">
              <a:rPr lang="en-US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 eaLnBrk="1" hangingPunct="1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58</a:t>
            </a:fld>
            <a:endParaRPr lang="en-US" sz="1800" b="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684557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15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r>
              <a:rPr lang="th-TH" smtClean="0"/>
              <a:t>04/01/13</a:t>
            </a:r>
          </a:p>
        </p:txBody>
      </p:sp>
      <p:sp>
        <p:nvSpPr>
          <p:cNvPr id="157699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39FA6D8-352A-4CEF-8B34-80FF01FB814B}" type="slidenum">
              <a:rPr lang="en-US" smtClean="0"/>
              <a:pPr/>
              <a:t>59</a:t>
            </a:fld>
            <a:endParaRPr lang="en-US" smtClean="0"/>
          </a:p>
        </p:txBody>
      </p:sp>
      <p:sp>
        <p:nvSpPr>
          <p:cNvPr id="157700" name="Text Box 1"/>
          <p:cNvSpPr txBox="1">
            <a:spLocks noChangeArrowheads="1"/>
          </p:cNvSpPr>
          <p:nvPr/>
        </p:nvSpPr>
        <p:spPr bwMode="auto">
          <a:xfrm>
            <a:off x="3886200" y="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157701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0F4A6FE6-58AA-47D7-8018-8964FCDF5C95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 eaLnBrk="1" hangingPunct="1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59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157702" name="Text Box 3"/>
          <p:cNvSpPr txBox="1">
            <a:spLocks noChangeArrowheads="1"/>
          </p:cNvSpPr>
          <p:nvPr/>
        </p:nvSpPr>
        <p:spPr bwMode="auto">
          <a:xfrm>
            <a:off x="3886200" y="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157703" name="Text Box 4"/>
          <p:cNvSpPr txBox="1">
            <a:spLocks noChangeArrowheads="1"/>
          </p:cNvSpPr>
          <p:nvPr/>
        </p:nvSpPr>
        <p:spPr bwMode="auto">
          <a:xfrm>
            <a:off x="3886200" y="868680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94A2197-E1AA-4BC4-8957-C5DD750BE5A0}" type="slidenum">
              <a:rPr lang="en-US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 eaLnBrk="1" hangingPunct="1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59</a:t>
            </a:fld>
            <a:endParaRPr lang="en-US" sz="1800" b="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157704" name="Text Box 5"/>
          <p:cNvSpPr txBox="1">
            <a:spLocks noChangeArrowheads="1"/>
          </p:cNvSpPr>
          <p:nvPr/>
        </p:nvSpPr>
        <p:spPr bwMode="auto">
          <a:xfrm>
            <a:off x="3886200" y="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157705" name="Text Box 6"/>
          <p:cNvSpPr txBox="1">
            <a:spLocks noChangeArrowheads="1"/>
          </p:cNvSpPr>
          <p:nvPr/>
        </p:nvSpPr>
        <p:spPr bwMode="auto">
          <a:xfrm>
            <a:off x="3886200" y="868680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B7D5DE1-7B7D-4F3E-BD4B-43C7E6D44934}" type="slidenum">
              <a:rPr lang="en-US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 eaLnBrk="1" hangingPunct="1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59</a:t>
            </a:fld>
            <a:endParaRPr lang="en-US" sz="1800" b="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157706" name="Text Box 7"/>
          <p:cNvSpPr txBox="1">
            <a:spLocks noChangeArrowheads="1"/>
          </p:cNvSpPr>
          <p:nvPr/>
        </p:nvSpPr>
        <p:spPr bwMode="auto">
          <a:xfrm>
            <a:off x="3886200" y="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157707" name="Text Box 8"/>
          <p:cNvSpPr txBox="1">
            <a:spLocks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20B331C-82F2-4CCA-A715-987D42165B38}" type="slidenum">
              <a:rPr lang="en-US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 eaLnBrk="1" hangingPunct="1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59</a:t>
            </a:fld>
            <a:endParaRPr lang="en-US" sz="1800" b="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730073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15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r>
              <a:rPr lang="th-TH" smtClean="0"/>
              <a:t>04/01/13</a:t>
            </a:r>
          </a:p>
        </p:txBody>
      </p:sp>
      <p:sp>
        <p:nvSpPr>
          <p:cNvPr id="158723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8D170F6-6A7B-4EBB-B298-470118D60F92}" type="slidenum">
              <a:rPr lang="en-US" smtClean="0"/>
              <a:pPr/>
              <a:t>60</a:t>
            </a:fld>
            <a:endParaRPr lang="en-US" smtClean="0"/>
          </a:p>
        </p:txBody>
      </p:sp>
      <p:sp>
        <p:nvSpPr>
          <p:cNvPr id="158724" name="Text Box 1"/>
          <p:cNvSpPr txBox="1">
            <a:spLocks noChangeArrowheads="1"/>
          </p:cNvSpPr>
          <p:nvPr/>
        </p:nvSpPr>
        <p:spPr bwMode="auto">
          <a:xfrm>
            <a:off x="3886200" y="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158725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475E64BF-AFE3-46C7-B42E-E6AE8AC7B4CC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 eaLnBrk="1" hangingPunct="1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60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158726" name="Text Box 3"/>
          <p:cNvSpPr txBox="1">
            <a:spLocks noChangeArrowheads="1"/>
          </p:cNvSpPr>
          <p:nvPr/>
        </p:nvSpPr>
        <p:spPr bwMode="auto">
          <a:xfrm>
            <a:off x="3886200" y="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158727" name="Text Box 4"/>
          <p:cNvSpPr txBox="1">
            <a:spLocks noChangeArrowheads="1"/>
          </p:cNvSpPr>
          <p:nvPr/>
        </p:nvSpPr>
        <p:spPr bwMode="auto">
          <a:xfrm>
            <a:off x="3886200" y="868680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BC518AB-B233-423F-BB1B-B3D2BBBD85BC}" type="slidenum">
              <a:rPr lang="en-US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 eaLnBrk="1" hangingPunct="1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60</a:t>
            </a:fld>
            <a:endParaRPr lang="en-US" sz="1800" b="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158728" name="Text Box 5"/>
          <p:cNvSpPr txBox="1">
            <a:spLocks noChangeArrowheads="1"/>
          </p:cNvSpPr>
          <p:nvPr/>
        </p:nvSpPr>
        <p:spPr bwMode="auto">
          <a:xfrm>
            <a:off x="3886200" y="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158729" name="Text Box 6"/>
          <p:cNvSpPr txBox="1">
            <a:spLocks noChangeArrowheads="1"/>
          </p:cNvSpPr>
          <p:nvPr/>
        </p:nvSpPr>
        <p:spPr bwMode="auto">
          <a:xfrm>
            <a:off x="3886200" y="868680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DD719B9-D926-4606-9442-10F441A9F01B}" type="slidenum">
              <a:rPr lang="en-US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 eaLnBrk="1" hangingPunct="1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60</a:t>
            </a:fld>
            <a:endParaRPr lang="en-US" sz="1800" b="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158730" name="Text Box 7"/>
          <p:cNvSpPr txBox="1">
            <a:spLocks noChangeArrowheads="1"/>
          </p:cNvSpPr>
          <p:nvPr/>
        </p:nvSpPr>
        <p:spPr bwMode="auto">
          <a:xfrm>
            <a:off x="3886200" y="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158731" name="Text Box 8"/>
          <p:cNvSpPr txBox="1">
            <a:spLocks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6B3BE4B-C40B-4EF3-BF93-BAA9F60E95A8}" type="slidenum">
              <a:rPr lang="en-US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 eaLnBrk="1" hangingPunct="1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60</a:t>
            </a:fld>
            <a:endParaRPr lang="en-US" sz="1800" b="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783921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15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r>
              <a:rPr lang="th-TH" smtClean="0"/>
              <a:t>04/01/13</a:t>
            </a:r>
          </a:p>
        </p:txBody>
      </p:sp>
      <p:sp>
        <p:nvSpPr>
          <p:cNvPr id="159747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EDD3B98-9684-4C8F-8B66-60D55E026FC2}" type="slidenum">
              <a:rPr lang="en-US" smtClean="0"/>
              <a:pPr/>
              <a:t>61</a:t>
            </a:fld>
            <a:endParaRPr lang="en-US" smtClean="0"/>
          </a:p>
        </p:txBody>
      </p:sp>
      <p:sp>
        <p:nvSpPr>
          <p:cNvPr id="159748" name="Text Box 1"/>
          <p:cNvSpPr txBox="1">
            <a:spLocks noChangeArrowheads="1"/>
          </p:cNvSpPr>
          <p:nvPr/>
        </p:nvSpPr>
        <p:spPr bwMode="auto">
          <a:xfrm>
            <a:off x="3886200" y="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159749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36474645-755C-4AEB-BCBE-E2845BD07D95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 eaLnBrk="1" hangingPunct="1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61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159750" name="Text Box 3"/>
          <p:cNvSpPr txBox="1">
            <a:spLocks noChangeArrowheads="1"/>
          </p:cNvSpPr>
          <p:nvPr/>
        </p:nvSpPr>
        <p:spPr bwMode="auto">
          <a:xfrm>
            <a:off x="3886200" y="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159751" name="Text Box 4"/>
          <p:cNvSpPr txBox="1">
            <a:spLocks noChangeArrowheads="1"/>
          </p:cNvSpPr>
          <p:nvPr/>
        </p:nvSpPr>
        <p:spPr bwMode="auto">
          <a:xfrm>
            <a:off x="3886200" y="868680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83668AA-46BF-4209-9260-5F9CCEE1F5D0}" type="slidenum">
              <a:rPr lang="en-US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 eaLnBrk="1" hangingPunct="1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61</a:t>
            </a:fld>
            <a:endParaRPr lang="en-US" sz="1800" b="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159752" name="Text Box 5"/>
          <p:cNvSpPr txBox="1">
            <a:spLocks noChangeArrowheads="1"/>
          </p:cNvSpPr>
          <p:nvPr/>
        </p:nvSpPr>
        <p:spPr bwMode="auto">
          <a:xfrm>
            <a:off x="3886200" y="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159753" name="Text Box 6"/>
          <p:cNvSpPr txBox="1">
            <a:spLocks noChangeArrowheads="1"/>
          </p:cNvSpPr>
          <p:nvPr/>
        </p:nvSpPr>
        <p:spPr bwMode="auto">
          <a:xfrm>
            <a:off x="3886200" y="868680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3A158396-C8F0-4144-9114-83B486F70E40}" type="slidenum">
              <a:rPr lang="en-US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 eaLnBrk="1" hangingPunct="1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61</a:t>
            </a:fld>
            <a:endParaRPr lang="en-US" sz="1800" b="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159754" name="Text Box 7"/>
          <p:cNvSpPr txBox="1">
            <a:spLocks noChangeArrowheads="1"/>
          </p:cNvSpPr>
          <p:nvPr/>
        </p:nvSpPr>
        <p:spPr bwMode="auto">
          <a:xfrm>
            <a:off x="3886200" y="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159755" name="Text Box 8"/>
          <p:cNvSpPr txBox="1">
            <a:spLocks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9394775-98ED-4823-829B-17AF9FA99B71}" type="slidenum">
              <a:rPr lang="en-US" sz="1800" b="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 eaLnBrk="1" hangingPunct="1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61</a:t>
            </a:fld>
            <a:endParaRPr lang="en-US" sz="1800" b="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2380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29777152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Rectangle 15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r>
              <a:rPr lang="th-TH"/>
              <a:t>04/01/13</a:t>
            </a:r>
          </a:p>
        </p:txBody>
      </p:sp>
      <p:sp>
        <p:nvSpPr>
          <p:cNvPr id="723971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99C35F6-3A62-4DA2-9E02-6B48FB0881A5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723972" name="Text Box 1"/>
          <p:cNvSpPr txBox="1">
            <a:spLocks noChangeArrowheads="1"/>
          </p:cNvSpPr>
          <p:nvPr/>
        </p:nvSpPr>
        <p:spPr bwMode="auto">
          <a:xfrm>
            <a:off x="3886200" y="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23973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C0BC682-2B40-4B2A-BE3A-E3F0E6B9E2FB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62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23974" name="Text Box 3"/>
          <p:cNvSpPr txBox="1">
            <a:spLocks noChangeArrowheads="1"/>
          </p:cNvSpPr>
          <p:nvPr/>
        </p:nvSpPr>
        <p:spPr bwMode="auto">
          <a:xfrm>
            <a:off x="3886200" y="0"/>
            <a:ext cx="2957513" cy="442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23975" name="Text Box 4"/>
          <p:cNvSpPr txBox="1">
            <a:spLocks noChangeArrowheads="1"/>
          </p:cNvSpPr>
          <p:nvPr/>
        </p:nvSpPr>
        <p:spPr bwMode="auto">
          <a:xfrm>
            <a:off x="3886200" y="8686800"/>
            <a:ext cx="2957513" cy="442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9865CD6-311B-4315-BA50-E78FBB04C887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62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23976" name="Text Box 5"/>
          <p:cNvSpPr txBox="1">
            <a:spLocks noChangeArrowheads="1"/>
          </p:cNvSpPr>
          <p:nvPr/>
        </p:nvSpPr>
        <p:spPr bwMode="auto">
          <a:xfrm>
            <a:off x="3886200" y="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23977" name="Text Box 6"/>
          <p:cNvSpPr txBox="1">
            <a:spLocks noChangeArrowheads="1"/>
          </p:cNvSpPr>
          <p:nvPr/>
        </p:nvSpPr>
        <p:spPr bwMode="auto">
          <a:xfrm>
            <a:off x="3886200" y="868680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0577AD7-4D2B-4E06-BC82-67A1BC64C184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62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23978" name="Text Box 7"/>
          <p:cNvSpPr txBox="1">
            <a:spLocks noChangeArrowheads="1"/>
          </p:cNvSpPr>
          <p:nvPr/>
        </p:nvSpPr>
        <p:spPr bwMode="auto">
          <a:xfrm>
            <a:off x="3886200" y="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23979" name="Text Box 8"/>
          <p:cNvSpPr txBox="1">
            <a:spLocks noChangeArrowheads="1"/>
          </p:cNvSpPr>
          <p:nvPr/>
        </p:nvSpPr>
        <p:spPr bwMode="auto">
          <a:xfrm>
            <a:off x="3886200" y="868680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93C6C75-D593-4B3A-9EF3-4D9107A99C81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62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23980" name="Text Box 9"/>
          <p:cNvSpPr txBox="1">
            <a:spLocks noChangeArrowheads="1"/>
          </p:cNvSpPr>
          <p:nvPr/>
        </p:nvSpPr>
        <p:spPr bwMode="auto">
          <a:xfrm>
            <a:off x="3886200" y="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23981" name="Text Box 10"/>
          <p:cNvSpPr txBox="1">
            <a:spLocks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309FF5A4-0DB6-4356-A270-D7A0FBD685F5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62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23982" name="Rectangle 1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723983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76886368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Rectangle 15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r>
              <a:rPr lang="th-TH"/>
              <a:t>04/01/13</a:t>
            </a:r>
          </a:p>
        </p:txBody>
      </p:sp>
      <p:sp>
        <p:nvSpPr>
          <p:cNvPr id="723971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99C35F6-3A62-4DA2-9E02-6B48FB0881A5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723972" name="Text Box 1"/>
          <p:cNvSpPr txBox="1">
            <a:spLocks noChangeArrowheads="1"/>
          </p:cNvSpPr>
          <p:nvPr/>
        </p:nvSpPr>
        <p:spPr bwMode="auto">
          <a:xfrm>
            <a:off x="3886200" y="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23973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C0BC682-2B40-4B2A-BE3A-E3F0E6B9E2FB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63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23974" name="Text Box 3"/>
          <p:cNvSpPr txBox="1">
            <a:spLocks noChangeArrowheads="1"/>
          </p:cNvSpPr>
          <p:nvPr/>
        </p:nvSpPr>
        <p:spPr bwMode="auto">
          <a:xfrm>
            <a:off x="3886200" y="0"/>
            <a:ext cx="2957513" cy="442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23975" name="Text Box 4"/>
          <p:cNvSpPr txBox="1">
            <a:spLocks noChangeArrowheads="1"/>
          </p:cNvSpPr>
          <p:nvPr/>
        </p:nvSpPr>
        <p:spPr bwMode="auto">
          <a:xfrm>
            <a:off x="3886200" y="8686800"/>
            <a:ext cx="2957513" cy="442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9865CD6-311B-4315-BA50-E78FBB04C887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63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23976" name="Text Box 5"/>
          <p:cNvSpPr txBox="1">
            <a:spLocks noChangeArrowheads="1"/>
          </p:cNvSpPr>
          <p:nvPr/>
        </p:nvSpPr>
        <p:spPr bwMode="auto">
          <a:xfrm>
            <a:off x="3886200" y="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23977" name="Text Box 6"/>
          <p:cNvSpPr txBox="1">
            <a:spLocks noChangeArrowheads="1"/>
          </p:cNvSpPr>
          <p:nvPr/>
        </p:nvSpPr>
        <p:spPr bwMode="auto">
          <a:xfrm>
            <a:off x="3886200" y="868680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0577AD7-4D2B-4E06-BC82-67A1BC64C184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63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23978" name="Text Box 7"/>
          <p:cNvSpPr txBox="1">
            <a:spLocks noChangeArrowheads="1"/>
          </p:cNvSpPr>
          <p:nvPr/>
        </p:nvSpPr>
        <p:spPr bwMode="auto">
          <a:xfrm>
            <a:off x="3886200" y="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23979" name="Text Box 8"/>
          <p:cNvSpPr txBox="1">
            <a:spLocks noChangeArrowheads="1"/>
          </p:cNvSpPr>
          <p:nvPr/>
        </p:nvSpPr>
        <p:spPr bwMode="auto">
          <a:xfrm>
            <a:off x="3886200" y="868680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93C6C75-D593-4B3A-9EF3-4D9107A99C81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63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23980" name="Text Box 9"/>
          <p:cNvSpPr txBox="1">
            <a:spLocks noChangeArrowheads="1"/>
          </p:cNvSpPr>
          <p:nvPr/>
        </p:nvSpPr>
        <p:spPr bwMode="auto">
          <a:xfrm>
            <a:off x="3886200" y="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23981" name="Text Box 10"/>
          <p:cNvSpPr txBox="1">
            <a:spLocks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309FF5A4-0DB6-4356-A270-D7A0FBD685F5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63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23982" name="Rectangle 1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723983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4577034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Rectangle 15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r>
              <a:rPr lang="th-TH"/>
              <a:t>04/01/13</a:t>
            </a:r>
          </a:p>
        </p:txBody>
      </p:sp>
      <p:sp>
        <p:nvSpPr>
          <p:cNvPr id="723971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99C35F6-3A62-4DA2-9E02-6B48FB0881A5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723972" name="Text Box 1"/>
          <p:cNvSpPr txBox="1">
            <a:spLocks noChangeArrowheads="1"/>
          </p:cNvSpPr>
          <p:nvPr/>
        </p:nvSpPr>
        <p:spPr bwMode="auto">
          <a:xfrm>
            <a:off x="3886200" y="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23973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C0BC682-2B40-4B2A-BE3A-E3F0E6B9E2FB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64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23974" name="Text Box 3"/>
          <p:cNvSpPr txBox="1">
            <a:spLocks noChangeArrowheads="1"/>
          </p:cNvSpPr>
          <p:nvPr/>
        </p:nvSpPr>
        <p:spPr bwMode="auto">
          <a:xfrm>
            <a:off x="3886200" y="0"/>
            <a:ext cx="2957513" cy="442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23975" name="Text Box 4"/>
          <p:cNvSpPr txBox="1">
            <a:spLocks noChangeArrowheads="1"/>
          </p:cNvSpPr>
          <p:nvPr/>
        </p:nvSpPr>
        <p:spPr bwMode="auto">
          <a:xfrm>
            <a:off x="3886200" y="8686800"/>
            <a:ext cx="2957513" cy="442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9865CD6-311B-4315-BA50-E78FBB04C887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64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23976" name="Text Box 5"/>
          <p:cNvSpPr txBox="1">
            <a:spLocks noChangeArrowheads="1"/>
          </p:cNvSpPr>
          <p:nvPr/>
        </p:nvSpPr>
        <p:spPr bwMode="auto">
          <a:xfrm>
            <a:off x="3886200" y="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23977" name="Text Box 6"/>
          <p:cNvSpPr txBox="1">
            <a:spLocks noChangeArrowheads="1"/>
          </p:cNvSpPr>
          <p:nvPr/>
        </p:nvSpPr>
        <p:spPr bwMode="auto">
          <a:xfrm>
            <a:off x="3886200" y="868680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0577AD7-4D2B-4E06-BC82-67A1BC64C184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64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23978" name="Text Box 7"/>
          <p:cNvSpPr txBox="1">
            <a:spLocks noChangeArrowheads="1"/>
          </p:cNvSpPr>
          <p:nvPr/>
        </p:nvSpPr>
        <p:spPr bwMode="auto">
          <a:xfrm>
            <a:off x="3886200" y="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23979" name="Text Box 8"/>
          <p:cNvSpPr txBox="1">
            <a:spLocks noChangeArrowheads="1"/>
          </p:cNvSpPr>
          <p:nvPr/>
        </p:nvSpPr>
        <p:spPr bwMode="auto">
          <a:xfrm>
            <a:off x="3886200" y="868680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93C6C75-D593-4B3A-9EF3-4D9107A99C81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64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23980" name="Text Box 9"/>
          <p:cNvSpPr txBox="1">
            <a:spLocks noChangeArrowheads="1"/>
          </p:cNvSpPr>
          <p:nvPr/>
        </p:nvSpPr>
        <p:spPr bwMode="auto">
          <a:xfrm>
            <a:off x="3886200" y="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23981" name="Text Box 10"/>
          <p:cNvSpPr txBox="1">
            <a:spLocks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309FF5A4-0DB6-4356-A270-D7A0FBD685F5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64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23982" name="Rectangle 1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723983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66149683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Rectangle 15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r>
              <a:rPr lang="th-TH"/>
              <a:t>04/01/13</a:t>
            </a:r>
          </a:p>
        </p:txBody>
      </p:sp>
      <p:sp>
        <p:nvSpPr>
          <p:cNvPr id="723971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99C35F6-3A62-4DA2-9E02-6B48FB0881A5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723972" name="Text Box 1"/>
          <p:cNvSpPr txBox="1">
            <a:spLocks noChangeArrowheads="1"/>
          </p:cNvSpPr>
          <p:nvPr/>
        </p:nvSpPr>
        <p:spPr bwMode="auto">
          <a:xfrm>
            <a:off x="3886200" y="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23973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C0BC682-2B40-4B2A-BE3A-E3F0E6B9E2FB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65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23974" name="Text Box 3"/>
          <p:cNvSpPr txBox="1">
            <a:spLocks noChangeArrowheads="1"/>
          </p:cNvSpPr>
          <p:nvPr/>
        </p:nvSpPr>
        <p:spPr bwMode="auto">
          <a:xfrm>
            <a:off x="3886200" y="0"/>
            <a:ext cx="2957513" cy="442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23975" name="Text Box 4"/>
          <p:cNvSpPr txBox="1">
            <a:spLocks noChangeArrowheads="1"/>
          </p:cNvSpPr>
          <p:nvPr/>
        </p:nvSpPr>
        <p:spPr bwMode="auto">
          <a:xfrm>
            <a:off x="3886200" y="8686800"/>
            <a:ext cx="2957513" cy="442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9865CD6-311B-4315-BA50-E78FBB04C887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65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23976" name="Text Box 5"/>
          <p:cNvSpPr txBox="1">
            <a:spLocks noChangeArrowheads="1"/>
          </p:cNvSpPr>
          <p:nvPr/>
        </p:nvSpPr>
        <p:spPr bwMode="auto">
          <a:xfrm>
            <a:off x="3886200" y="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23977" name="Text Box 6"/>
          <p:cNvSpPr txBox="1">
            <a:spLocks noChangeArrowheads="1"/>
          </p:cNvSpPr>
          <p:nvPr/>
        </p:nvSpPr>
        <p:spPr bwMode="auto">
          <a:xfrm>
            <a:off x="3886200" y="868680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0577AD7-4D2B-4E06-BC82-67A1BC64C184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65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23978" name="Text Box 7"/>
          <p:cNvSpPr txBox="1">
            <a:spLocks noChangeArrowheads="1"/>
          </p:cNvSpPr>
          <p:nvPr/>
        </p:nvSpPr>
        <p:spPr bwMode="auto">
          <a:xfrm>
            <a:off x="3886200" y="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23979" name="Text Box 8"/>
          <p:cNvSpPr txBox="1">
            <a:spLocks noChangeArrowheads="1"/>
          </p:cNvSpPr>
          <p:nvPr/>
        </p:nvSpPr>
        <p:spPr bwMode="auto">
          <a:xfrm>
            <a:off x="3886200" y="868680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93C6C75-D593-4B3A-9EF3-4D9107A99C81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65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23980" name="Text Box 9"/>
          <p:cNvSpPr txBox="1">
            <a:spLocks noChangeArrowheads="1"/>
          </p:cNvSpPr>
          <p:nvPr/>
        </p:nvSpPr>
        <p:spPr bwMode="auto">
          <a:xfrm>
            <a:off x="3886200" y="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23981" name="Text Box 10"/>
          <p:cNvSpPr txBox="1">
            <a:spLocks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309FF5A4-0DB6-4356-A270-D7A0FBD685F5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65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23982" name="Rectangle 1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723983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72348536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Rectangle 15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r>
              <a:rPr lang="th-TH"/>
              <a:t>04/01/13</a:t>
            </a:r>
          </a:p>
        </p:txBody>
      </p:sp>
      <p:sp>
        <p:nvSpPr>
          <p:cNvPr id="723971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99C35F6-3A62-4DA2-9E02-6B48FB0881A5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723972" name="Text Box 1"/>
          <p:cNvSpPr txBox="1">
            <a:spLocks noChangeArrowheads="1"/>
          </p:cNvSpPr>
          <p:nvPr/>
        </p:nvSpPr>
        <p:spPr bwMode="auto">
          <a:xfrm>
            <a:off x="3886200" y="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23973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C0BC682-2B40-4B2A-BE3A-E3F0E6B9E2FB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66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23974" name="Text Box 3"/>
          <p:cNvSpPr txBox="1">
            <a:spLocks noChangeArrowheads="1"/>
          </p:cNvSpPr>
          <p:nvPr/>
        </p:nvSpPr>
        <p:spPr bwMode="auto">
          <a:xfrm>
            <a:off x="3886200" y="0"/>
            <a:ext cx="2957513" cy="442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23975" name="Text Box 4"/>
          <p:cNvSpPr txBox="1">
            <a:spLocks noChangeArrowheads="1"/>
          </p:cNvSpPr>
          <p:nvPr/>
        </p:nvSpPr>
        <p:spPr bwMode="auto">
          <a:xfrm>
            <a:off x="3886200" y="8686800"/>
            <a:ext cx="2957513" cy="442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9865CD6-311B-4315-BA50-E78FBB04C887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66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23976" name="Text Box 5"/>
          <p:cNvSpPr txBox="1">
            <a:spLocks noChangeArrowheads="1"/>
          </p:cNvSpPr>
          <p:nvPr/>
        </p:nvSpPr>
        <p:spPr bwMode="auto">
          <a:xfrm>
            <a:off x="3886200" y="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23977" name="Text Box 6"/>
          <p:cNvSpPr txBox="1">
            <a:spLocks noChangeArrowheads="1"/>
          </p:cNvSpPr>
          <p:nvPr/>
        </p:nvSpPr>
        <p:spPr bwMode="auto">
          <a:xfrm>
            <a:off x="3886200" y="868680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0577AD7-4D2B-4E06-BC82-67A1BC64C184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66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23978" name="Text Box 7"/>
          <p:cNvSpPr txBox="1">
            <a:spLocks noChangeArrowheads="1"/>
          </p:cNvSpPr>
          <p:nvPr/>
        </p:nvSpPr>
        <p:spPr bwMode="auto">
          <a:xfrm>
            <a:off x="3886200" y="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23979" name="Text Box 8"/>
          <p:cNvSpPr txBox="1">
            <a:spLocks noChangeArrowheads="1"/>
          </p:cNvSpPr>
          <p:nvPr/>
        </p:nvSpPr>
        <p:spPr bwMode="auto">
          <a:xfrm>
            <a:off x="3886200" y="868680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93C6C75-D593-4B3A-9EF3-4D9107A99C81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66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23980" name="Text Box 9"/>
          <p:cNvSpPr txBox="1">
            <a:spLocks noChangeArrowheads="1"/>
          </p:cNvSpPr>
          <p:nvPr/>
        </p:nvSpPr>
        <p:spPr bwMode="auto">
          <a:xfrm>
            <a:off x="3886200" y="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23981" name="Text Box 10"/>
          <p:cNvSpPr txBox="1">
            <a:spLocks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309FF5A4-0DB6-4356-A270-D7A0FBD685F5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66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23982" name="Rectangle 1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723983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415421618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Rectangle 15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r>
              <a:rPr lang="th-TH"/>
              <a:t>04/01/13</a:t>
            </a:r>
          </a:p>
        </p:txBody>
      </p:sp>
      <p:sp>
        <p:nvSpPr>
          <p:cNvPr id="723971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99C35F6-3A62-4DA2-9E02-6B48FB0881A5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723972" name="Text Box 1"/>
          <p:cNvSpPr txBox="1">
            <a:spLocks noChangeArrowheads="1"/>
          </p:cNvSpPr>
          <p:nvPr/>
        </p:nvSpPr>
        <p:spPr bwMode="auto">
          <a:xfrm>
            <a:off x="3886200" y="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23973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C0BC682-2B40-4B2A-BE3A-E3F0E6B9E2FB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67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23974" name="Text Box 3"/>
          <p:cNvSpPr txBox="1">
            <a:spLocks noChangeArrowheads="1"/>
          </p:cNvSpPr>
          <p:nvPr/>
        </p:nvSpPr>
        <p:spPr bwMode="auto">
          <a:xfrm>
            <a:off x="3886200" y="0"/>
            <a:ext cx="2957513" cy="442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23975" name="Text Box 4"/>
          <p:cNvSpPr txBox="1">
            <a:spLocks noChangeArrowheads="1"/>
          </p:cNvSpPr>
          <p:nvPr/>
        </p:nvSpPr>
        <p:spPr bwMode="auto">
          <a:xfrm>
            <a:off x="3886200" y="8686800"/>
            <a:ext cx="2957513" cy="442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9865CD6-311B-4315-BA50-E78FBB04C887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67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23976" name="Text Box 5"/>
          <p:cNvSpPr txBox="1">
            <a:spLocks noChangeArrowheads="1"/>
          </p:cNvSpPr>
          <p:nvPr/>
        </p:nvSpPr>
        <p:spPr bwMode="auto">
          <a:xfrm>
            <a:off x="3886200" y="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23977" name="Text Box 6"/>
          <p:cNvSpPr txBox="1">
            <a:spLocks noChangeArrowheads="1"/>
          </p:cNvSpPr>
          <p:nvPr/>
        </p:nvSpPr>
        <p:spPr bwMode="auto">
          <a:xfrm>
            <a:off x="3886200" y="868680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0577AD7-4D2B-4E06-BC82-67A1BC64C184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67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23978" name="Text Box 7"/>
          <p:cNvSpPr txBox="1">
            <a:spLocks noChangeArrowheads="1"/>
          </p:cNvSpPr>
          <p:nvPr/>
        </p:nvSpPr>
        <p:spPr bwMode="auto">
          <a:xfrm>
            <a:off x="3886200" y="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23979" name="Text Box 8"/>
          <p:cNvSpPr txBox="1">
            <a:spLocks noChangeArrowheads="1"/>
          </p:cNvSpPr>
          <p:nvPr/>
        </p:nvSpPr>
        <p:spPr bwMode="auto">
          <a:xfrm>
            <a:off x="3886200" y="868680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93C6C75-D593-4B3A-9EF3-4D9107A99C81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67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23980" name="Text Box 9"/>
          <p:cNvSpPr txBox="1">
            <a:spLocks noChangeArrowheads="1"/>
          </p:cNvSpPr>
          <p:nvPr/>
        </p:nvSpPr>
        <p:spPr bwMode="auto">
          <a:xfrm>
            <a:off x="3886200" y="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23981" name="Text Box 10"/>
          <p:cNvSpPr txBox="1">
            <a:spLocks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309FF5A4-0DB6-4356-A270-D7A0FBD685F5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67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23982" name="Rectangle 1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723983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55787023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Rectangle 15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r>
              <a:rPr lang="th-TH"/>
              <a:t>04/01/13</a:t>
            </a:r>
          </a:p>
        </p:txBody>
      </p:sp>
      <p:sp>
        <p:nvSpPr>
          <p:cNvPr id="723971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99C35F6-3A62-4DA2-9E02-6B48FB0881A5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723972" name="Text Box 1"/>
          <p:cNvSpPr txBox="1">
            <a:spLocks noChangeArrowheads="1"/>
          </p:cNvSpPr>
          <p:nvPr/>
        </p:nvSpPr>
        <p:spPr bwMode="auto">
          <a:xfrm>
            <a:off x="3886200" y="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23973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C0BC682-2B40-4B2A-BE3A-E3F0E6B9E2FB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68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23974" name="Text Box 3"/>
          <p:cNvSpPr txBox="1">
            <a:spLocks noChangeArrowheads="1"/>
          </p:cNvSpPr>
          <p:nvPr/>
        </p:nvSpPr>
        <p:spPr bwMode="auto">
          <a:xfrm>
            <a:off x="3886200" y="0"/>
            <a:ext cx="2957513" cy="442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23975" name="Text Box 4"/>
          <p:cNvSpPr txBox="1">
            <a:spLocks noChangeArrowheads="1"/>
          </p:cNvSpPr>
          <p:nvPr/>
        </p:nvSpPr>
        <p:spPr bwMode="auto">
          <a:xfrm>
            <a:off x="3886200" y="8686800"/>
            <a:ext cx="2957513" cy="442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9865CD6-311B-4315-BA50-E78FBB04C887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68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23976" name="Text Box 5"/>
          <p:cNvSpPr txBox="1">
            <a:spLocks noChangeArrowheads="1"/>
          </p:cNvSpPr>
          <p:nvPr/>
        </p:nvSpPr>
        <p:spPr bwMode="auto">
          <a:xfrm>
            <a:off x="3886200" y="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23977" name="Text Box 6"/>
          <p:cNvSpPr txBox="1">
            <a:spLocks noChangeArrowheads="1"/>
          </p:cNvSpPr>
          <p:nvPr/>
        </p:nvSpPr>
        <p:spPr bwMode="auto">
          <a:xfrm>
            <a:off x="3886200" y="868680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0577AD7-4D2B-4E06-BC82-67A1BC64C184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68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23978" name="Text Box 7"/>
          <p:cNvSpPr txBox="1">
            <a:spLocks noChangeArrowheads="1"/>
          </p:cNvSpPr>
          <p:nvPr/>
        </p:nvSpPr>
        <p:spPr bwMode="auto">
          <a:xfrm>
            <a:off x="3886200" y="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23979" name="Text Box 8"/>
          <p:cNvSpPr txBox="1">
            <a:spLocks noChangeArrowheads="1"/>
          </p:cNvSpPr>
          <p:nvPr/>
        </p:nvSpPr>
        <p:spPr bwMode="auto">
          <a:xfrm>
            <a:off x="3886200" y="868680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93C6C75-D593-4B3A-9EF3-4D9107A99C81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68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23980" name="Text Box 9"/>
          <p:cNvSpPr txBox="1">
            <a:spLocks noChangeArrowheads="1"/>
          </p:cNvSpPr>
          <p:nvPr/>
        </p:nvSpPr>
        <p:spPr bwMode="auto">
          <a:xfrm>
            <a:off x="3886200" y="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23981" name="Text Box 10"/>
          <p:cNvSpPr txBox="1">
            <a:spLocks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309FF5A4-0DB6-4356-A270-D7A0FBD685F5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68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23982" name="Rectangle 1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723983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33980788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15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r>
              <a:rPr lang="th-TH"/>
              <a:t>04/01/13</a:t>
            </a:r>
          </a:p>
        </p:txBody>
      </p:sp>
      <p:sp>
        <p:nvSpPr>
          <p:cNvPr id="724995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D08E921-BAA7-45FF-8D59-EB846DA4D33D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724996" name="Text Box 1"/>
          <p:cNvSpPr txBox="1">
            <a:spLocks noChangeArrowheads="1"/>
          </p:cNvSpPr>
          <p:nvPr/>
        </p:nvSpPr>
        <p:spPr bwMode="auto">
          <a:xfrm>
            <a:off x="3886200" y="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24997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0A21059-D7DA-4393-BE61-FDC04665F89A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69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24998" name="Text Box 3"/>
          <p:cNvSpPr txBox="1">
            <a:spLocks noChangeArrowheads="1"/>
          </p:cNvSpPr>
          <p:nvPr/>
        </p:nvSpPr>
        <p:spPr bwMode="auto">
          <a:xfrm>
            <a:off x="3886200" y="0"/>
            <a:ext cx="2957513" cy="442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24999" name="Text Box 4"/>
          <p:cNvSpPr txBox="1">
            <a:spLocks noChangeArrowheads="1"/>
          </p:cNvSpPr>
          <p:nvPr/>
        </p:nvSpPr>
        <p:spPr bwMode="auto">
          <a:xfrm>
            <a:off x="3886200" y="8686800"/>
            <a:ext cx="2957513" cy="442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FB88DC9-FC19-4348-B2D2-4A0F51FD8FF1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69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25000" name="Text Box 5"/>
          <p:cNvSpPr txBox="1">
            <a:spLocks noChangeArrowheads="1"/>
          </p:cNvSpPr>
          <p:nvPr/>
        </p:nvSpPr>
        <p:spPr bwMode="auto">
          <a:xfrm>
            <a:off x="3886200" y="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25001" name="Text Box 6"/>
          <p:cNvSpPr txBox="1">
            <a:spLocks noChangeArrowheads="1"/>
          </p:cNvSpPr>
          <p:nvPr/>
        </p:nvSpPr>
        <p:spPr bwMode="auto">
          <a:xfrm>
            <a:off x="3886200" y="868680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FD21D94-E7E2-4E96-9659-FB719B901AA4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69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25002" name="Text Box 7"/>
          <p:cNvSpPr txBox="1">
            <a:spLocks noChangeArrowheads="1"/>
          </p:cNvSpPr>
          <p:nvPr/>
        </p:nvSpPr>
        <p:spPr bwMode="auto">
          <a:xfrm>
            <a:off x="3886200" y="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25003" name="Text Box 8"/>
          <p:cNvSpPr txBox="1">
            <a:spLocks noChangeArrowheads="1"/>
          </p:cNvSpPr>
          <p:nvPr/>
        </p:nvSpPr>
        <p:spPr bwMode="auto">
          <a:xfrm>
            <a:off x="3886200" y="868680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60887237-7DD0-4872-9C0F-818E6A4CA0B2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69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25004" name="Text Box 9"/>
          <p:cNvSpPr txBox="1">
            <a:spLocks noChangeArrowheads="1"/>
          </p:cNvSpPr>
          <p:nvPr/>
        </p:nvSpPr>
        <p:spPr bwMode="auto">
          <a:xfrm>
            <a:off x="3886200" y="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25005" name="Text Box 10"/>
          <p:cNvSpPr txBox="1">
            <a:spLocks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F1E7730-2EF0-4190-982C-151846D90A6D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69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931354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8" name="Rectangle 15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r>
              <a:rPr lang="th-TH" smtClean="0"/>
              <a:t>04/01/13</a:t>
            </a:r>
          </a:p>
        </p:txBody>
      </p:sp>
      <p:sp>
        <p:nvSpPr>
          <p:cNvPr id="726019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63388FF-657A-46F7-A91A-884A094C54EE}" type="slidenum">
              <a:rPr lang="en-US" smtClean="0"/>
              <a:pPr/>
              <a:t>70</a:t>
            </a:fld>
            <a:endParaRPr lang="en-US" smtClean="0"/>
          </a:p>
        </p:txBody>
      </p:sp>
      <p:sp>
        <p:nvSpPr>
          <p:cNvPr id="726020" name="Text Box 1"/>
          <p:cNvSpPr txBox="1">
            <a:spLocks noChangeArrowheads="1"/>
          </p:cNvSpPr>
          <p:nvPr/>
        </p:nvSpPr>
        <p:spPr bwMode="auto">
          <a:xfrm>
            <a:off x="3886200" y="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26021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8DF3D10-74CE-4405-8C83-BF717DFCD0EA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70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26022" name="Text Box 3"/>
          <p:cNvSpPr txBox="1">
            <a:spLocks noChangeArrowheads="1"/>
          </p:cNvSpPr>
          <p:nvPr/>
        </p:nvSpPr>
        <p:spPr bwMode="auto">
          <a:xfrm>
            <a:off x="3886200" y="0"/>
            <a:ext cx="2957513" cy="442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26023" name="Text Box 4"/>
          <p:cNvSpPr txBox="1">
            <a:spLocks noChangeArrowheads="1"/>
          </p:cNvSpPr>
          <p:nvPr/>
        </p:nvSpPr>
        <p:spPr bwMode="auto">
          <a:xfrm>
            <a:off x="3886200" y="8686800"/>
            <a:ext cx="2957513" cy="442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600C52CC-39F4-4225-B59A-59CB152AE73A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70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26024" name="Text Box 5"/>
          <p:cNvSpPr txBox="1">
            <a:spLocks noChangeArrowheads="1"/>
          </p:cNvSpPr>
          <p:nvPr/>
        </p:nvSpPr>
        <p:spPr bwMode="auto">
          <a:xfrm>
            <a:off x="3886200" y="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26025" name="Text Box 6"/>
          <p:cNvSpPr txBox="1">
            <a:spLocks noChangeArrowheads="1"/>
          </p:cNvSpPr>
          <p:nvPr/>
        </p:nvSpPr>
        <p:spPr bwMode="auto">
          <a:xfrm>
            <a:off x="3886200" y="868680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F73C505-DE03-4C5B-B24A-CA1400CA1E7F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70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26026" name="Text Box 7"/>
          <p:cNvSpPr txBox="1">
            <a:spLocks noChangeArrowheads="1"/>
          </p:cNvSpPr>
          <p:nvPr/>
        </p:nvSpPr>
        <p:spPr bwMode="auto">
          <a:xfrm>
            <a:off x="3886200" y="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26027" name="Text Box 8"/>
          <p:cNvSpPr txBox="1">
            <a:spLocks noChangeArrowheads="1"/>
          </p:cNvSpPr>
          <p:nvPr/>
        </p:nvSpPr>
        <p:spPr bwMode="auto">
          <a:xfrm>
            <a:off x="3886200" y="868680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6F1EDD6-959D-43C5-9A6C-5F3687AAD8E0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70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26028" name="Text Box 9"/>
          <p:cNvSpPr txBox="1">
            <a:spLocks noChangeArrowheads="1"/>
          </p:cNvSpPr>
          <p:nvPr/>
        </p:nvSpPr>
        <p:spPr bwMode="auto">
          <a:xfrm>
            <a:off x="3886200" y="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26029" name="Text Box 10"/>
          <p:cNvSpPr txBox="1">
            <a:spLocks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319C334C-81D0-434E-9D45-0D1EE73383FD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70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460564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8" name="Rectangle 15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r>
              <a:rPr lang="th-TH" smtClean="0"/>
              <a:t>04/01/13</a:t>
            </a:r>
          </a:p>
        </p:txBody>
      </p:sp>
      <p:sp>
        <p:nvSpPr>
          <p:cNvPr id="726019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63388FF-657A-46F7-A91A-884A094C54EE}" type="slidenum">
              <a:rPr lang="en-US" smtClean="0"/>
              <a:pPr/>
              <a:t>71</a:t>
            </a:fld>
            <a:endParaRPr lang="en-US" smtClean="0"/>
          </a:p>
        </p:txBody>
      </p:sp>
      <p:sp>
        <p:nvSpPr>
          <p:cNvPr id="726020" name="Text Box 1"/>
          <p:cNvSpPr txBox="1">
            <a:spLocks noChangeArrowheads="1"/>
          </p:cNvSpPr>
          <p:nvPr/>
        </p:nvSpPr>
        <p:spPr bwMode="auto">
          <a:xfrm>
            <a:off x="3886200" y="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26021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5275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8DF3D10-74CE-4405-8C83-BF717DFCD0EA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71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26022" name="Text Box 3"/>
          <p:cNvSpPr txBox="1">
            <a:spLocks noChangeArrowheads="1"/>
          </p:cNvSpPr>
          <p:nvPr/>
        </p:nvSpPr>
        <p:spPr bwMode="auto">
          <a:xfrm>
            <a:off x="3886200" y="0"/>
            <a:ext cx="2957513" cy="442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26023" name="Text Box 4"/>
          <p:cNvSpPr txBox="1">
            <a:spLocks noChangeArrowheads="1"/>
          </p:cNvSpPr>
          <p:nvPr/>
        </p:nvSpPr>
        <p:spPr bwMode="auto">
          <a:xfrm>
            <a:off x="3886200" y="8686800"/>
            <a:ext cx="2957513" cy="442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600C52CC-39F4-4225-B59A-59CB152AE73A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71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26024" name="Text Box 5"/>
          <p:cNvSpPr txBox="1">
            <a:spLocks noChangeArrowheads="1"/>
          </p:cNvSpPr>
          <p:nvPr/>
        </p:nvSpPr>
        <p:spPr bwMode="auto">
          <a:xfrm>
            <a:off x="3886200" y="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26025" name="Text Box 6"/>
          <p:cNvSpPr txBox="1">
            <a:spLocks noChangeArrowheads="1"/>
          </p:cNvSpPr>
          <p:nvPr/>
        </p:nvSpPr>
        <p:spPr bwMode="auto">
          <a:xfrm>
            <a:off x="3886200" y="8686800"/>
            <a:ext cx="2960688" cy="446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F73C505-DE03-4C5B-B24A-CA1400CA1E7F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71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26026" name="Text Box 7"/>
          <p:cNvSpPr txBox="1">
            <a:spLocks noChangeArrowheads="1"/>
          </p:cNvSpPr>
          <p:nvPr/>
        </p:nvSpPr>
        <p:spPr bwMode="auto">
          <a:xfrm>
            <a:off x="3886200" y="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26027" name="Text Box 8"/>
          <p:cNvSpPr txBox="1">
            <a:spLocks noChangeArrowheads="1"/>
          </p:cNvSpPr>
          <p:nvPr/>
        </p:nvSpPr>
        <p:spPr bwMode="auto">
          <a:xfrm>
            <a:off x="3886200" y="868680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6F1EDD6-959D-43C5-9A6C-5F3687AAD8E0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71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  <p:sp>
        <p:nvSpPr>
          <p:cNvPr id="726028" name="Text Box 9"/>
          <p:cNvSpPr txBox="1">
            <a:spLocks noChangeArrowheads="1"/>
          </p:cNvSpPr>
          <p:nvPr/>
        </p:nvSpPr>
        <p:spPr bwMode="auto">
          <a:xfrm>
            <a:off x="3886200" y="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t>04/01/13</a:t>
            </a:r>
          </a:p>
        </p:txBody>
      </p:sp>
      <p:sp>
        <p:nvSpPr>
          <p:cNvPr id="726029" name="Text Box 10"/>
          <p:cNvSpPr txBox="1">
            <a:spLocks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319C334C-81D0-434E-9D45-0D1EE73383FD}" type="slidenum">
              <a:rPr lang="en-US" sz="1800">
                <a:solidFill>
                  <a:srgbClr val="000000"/>
                </a:solidFill>
                <a:latin typeface="Angsana New" pitchFamily="18" charset="-34"/>
                <a:cs typeface="LilyUPC" pitchFamily="34" charset="-34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71</a:t>
            </a:fld>
            <a:endParaRPr lang="en-US" sz="1800">
              <a:solidFill>
                <a:srgbClr val="000000"/>
              </a:solidFill>
              <a:latin typeface="Angsana New" pitchFamily="18" charset="-34"/>
              <a:cs typeface="Lily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3048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26574891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2673769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55836048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8176638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623232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56176297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2800953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94298025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5785644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24256119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78379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17823470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4750885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6971192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6142584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7698149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53930988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3086897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1007542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7599522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1744254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25697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79854398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84227885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3515967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3564963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60718484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55671406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91973747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87580228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80213421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10740798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525608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5BDF8-BC39-41E0-AC08-B0A661A8209F}" type="datetime1">
              <a:rPr lang="th-TH"/>
              <a:pPr>
                <a:defRPr/>
              </a:pPr>
              <a:t>17/12/61</a:t>
            </a:fld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กรมส่งเสริมการปกครองท้องถิ่น  เทพสุริยา(เทพสุริยา)</a:t>
            </a: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20AA09-FEB9-4A72-83E3-D67D8BCBA194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A18E4-84BB-46C6-9B24-1343C09EEBBE}" type="datetime1">
              <a:rPr lang="th-TH"/>
              <a:pPr>
                <a:defRPr/>
              </a:pPr>
              <a:t>17/12/61</a:t>
            </a:fld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กรมส่งเสริมการปกครองท้องถิ่น  เทพสุริยา(เทพสุริยา)</a:t>
            </a: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7D3E5-005E-4579-B83D-5B041091B7F2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D0084D-BDD5-489C-B9E8-BFD6214024AC}" type="datetime1">
              <a:rPr lang="th-TH"/>
              <a:pPr>
                <a:defRPr/>
              </a:pPr>
              <a:t>17/12/61</a:t>
            </a:fld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กรมส่งเสริมการปกครองท้องถิ่น  เทพสุริยา(เทพสุริยา)</a:t>
            </a: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CEFE4-5014-443A-9452-FC1C88BB2EE4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ชื่อเรื่อง เนื้อหา และข้อควา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F199FC-892E-44B6-AFC2-60C7EA540356}" type="datetime1">
              <a:rPr lang="th-TH"/>
              <a:pPr>
                <a:defRPr/>
              </a:pPr>
              <a:t>17/12/61</a:t>
            </a:fld>
            <a:endParaRPr 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กรมส่งเสริมการปกครองท้องถิ่น  เทพสุริยา(เทพสุริยา)</a:t>
            </a:r>
            <a:endParaRPr 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B843A-5988-4B76-95FC-E4F07E8E8DCA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F8D5C-0457-44A1-9A0B-8CCEED1BC60C}" type="datetime1">
              <a:rPr lang="th-TH"/>
              <a:pPr>
                <a:defRPr/>
              </a:pPr>
              <a:t>17/12/61</a:t>
            </a:fld>
            <a:endParaRPr lang="th-T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กรมส่งเสริมการปกครองท้องถิ่น  เทพสุริยา(เทพสุริยา)</a:t>
            </a:r>
            <a:endParaRPr lang="th-T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C3885-3C2A-4412-A707-7CDFA79FBB15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ชื่อเรื่อง ข้อความ 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28EEB1-D308-403C-9141-1C0EE69E3452}" type="datetime1">
              <a:rPr lang="th-TH"/>
              <a:pPr>
                <a:defRPr/>
              </a:pPr>
              <a:t>17/12/61</a:t>
            </a:fld>
            <a:endParaRPr 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กรมส่งเสริมการปกครองท้องถิ่น  เทพสุริยา(เทพสุริยา)</a:t>
            </a:r>
            <a:endParaRPr 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54E17A-3765-44CD-B408-689F1D1B8127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ชื่อเรื่อง ข้อความ และ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เนื้อหา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1B5000-5035-4891-846F-8511B910CE37}" type="datetime1">
              <a:rPr lang="th-TH"/>
              <a:pPr>
                <a:defRPr/>
              </a:pPr>
              <a:t>17/12/61</a:t>
            </a:fld>
            <a:endParaRPr lang="th-TH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กรมส่งเสริมการปกครองท้องถิ่น  เทพสุริยา(เทพสุริยา)</a:t>
            </a:r>
            <a:endParaRPr lang="th-TH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4B384-1D6D-4370-BCC6-D0DB1B2A690C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ชื่อเรื่องและตารา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ตาราง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th-TH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F1EA5-211F-460D-9D5D-8D71C6FD9BDA}" type="datetime1">
              <a:rPr lang="th-TH"/>
              <a:pPr>
                <a:defRPr/>
              </a:pPr>
              <a:t>17/12/61</a:t>
            </a:fld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กรมส่งเสริมการปกครองท้องถิ่น  เทพสุริยา(เทพสุริยา)</a:t>
            </a: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8B7B7-5DA1-4A19-AE41-F201EBB8FA8A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ชื่อเรื่อง เนื้อหา 1 ส่วน และ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เนื้อหา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316D8-5D87-4330-924D-571600038D3F}" type="datetime1">
              <a:rPr lang="th-TH"/>
              <a:pPr>
                <a:defRPr/>
              </a:pPr>
              <a:t>17/12/61</a:t>
            </a:fld>
            <a:endParaRPr lang="th-TH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กรมส่งเสริมการปกครองท้องถิ่น  เทพสุริยา(เทพสุริยา)</a:t>
            </a:r>
            <a:endParaRPr lang="th-TH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639108-3C07-4351-A6F2-AF6A04A89283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2E00D-C833-4331-999A-5ABF4F387E1A}" type="datetime1">
              <a:rPr lang="th-TH"/>
              <a:pPr>
                <a:defRPr/>
              </a:pPr>
              <a:t>17/12/61</a:t>
            </a:fld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กรมส่งเสริมการปกครองท้องถิ่น  เทพสุริยา(เทพสุริยา)</a:t>
            </a: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1CAD5-665D-4289-AC65-743839298572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C5EEC-0543-4FCF-8AF0-AD2C81D08F5F}" type="datetime1">
              <a:rPr lang="th-TH"/>
              <a:pPr>
                <a:defRPr/>
              </a:pPr>
              <a:t>17/12/61</a:t>
            </a:fld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กรมส่งเสริมการปกครองท้องถิ่น  เทพสุริยา(เทพสุริยา)</a:t>
            </a: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189191-2587-40D5-B464-1ABE4E4CE997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087A1-C860-42FB-A5A9-35767E160235}" type="datetime1">
              <a:rPr lang="th-TH"/>
              <a:pPr>
                <a:defRPr/>
              </a:pPr>
              <a:t>17/12/61</a:t>
            </a:fld>
            <a:endParaRPr 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กรมส่งเสริมการปกครองท้องถิ่น  เทพสุริยา(เทพสุริยา)</a:t>
            </a:r>
            <a:endParaRPr 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BD86E-9D08-4AA1-8A0F-F15A9FD99C39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44B0D-3E92-4BDC-AB36-2B0131B88BF4}" type="datetime1">
              <a:rPr lang="th-TH"/>
              <a:pPr>
                <a:defRPr/>
              </a:pPr>
              <a:t>17/12/61</a:t>
            </a:fld>
            <a:endParaRPr lang="th-TH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กรมส่งเสริมการปกครองท้องถิ่น  เทพสุริยา(เทพสุริยา)</a:t>
            </a:r>
            <a:endParaRPr lang="th-TH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51625-8634-4A0E-B5A8-30D5D673C577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ECD38-162C-4129-862D-00CB02C07608}" type="datetime1">
              <a:rPr lang="th-TH"/>
              <a:pPr>
                <a:defRPr/>
              </a:pPr>
              <a:t>17/12/61</a:t>
            </a:fld>
            <a:endParaRPr lang="th-T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กรมส่งเสริมการปกครองท้องถิ่น  เทพสุริยา(เทพสุริยา)</a:t>
            </a:r>
            <a:endParaRPr lang="th-T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3348A-E214-4FC6-A712-E686357E7D3A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AF7886-DD7C-49EF-BCCC-150F6C8CA8F1}" type="datetime1">
              <a:rPr lang="th-TH"/>
              <a:pPr>
                <a:defRPr/>
              </a:pPr>
              <a:t>17/12/61</a:t>
            </a:fld>
            <a:endParaRPr lang="th-T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กรมส่งเสริมการปกครองท้องถิ่น  เทพสุริยา(เทพสุริยา)</a:t>
            </a:r>
            <a:endParaRPr lang="th-T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0BC0B6-9CBD-4D30-9E31-D8070C7529F6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38EDD-943F-4C3C-BAC3-F25BF3DE036E}" type="datetime1">
              <a:rPr lang="th-TH"/>
              <a:pPr>
                <a:defRPr/>
              </a:pPr>
              <a:t>17/12/61</a:t>
            </a:fld>
            <a:endParaRPr 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กรมส่งเสริมการปกครองท้องถิ่น  เทพสุริยา(เทพสุริยา)</a:t>
            </a:r>
            <a:endParaRPr 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9425D-B408-47AD-A87C-0BA318866BAB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DD48D-F5DA-45F0-8EEC-AFEEE15A6B3F}" type="datetime1">
              <a:rPr lang="th-TH"/>
              <a:pPr>
                <a:defRPr/>
              </a:pPr>
              <a:t>17/12/61</a:t>
            </a:fld>
            <a:endParaRPr 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กรมส่งเสริมการปกครองท้องถิ่น  เทพสุริยา(เทพสุริยา)</a:t>
            </a:r>
            <a:endParaRPr 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DF4C57-D4BF-4B5C-8E63-A6C93DB879C4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คลิกเพื่อแก้ไขลักษณะต้นแบบชื่อเรื่อง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  <a:endParaRPr lang="en-US"/>
          </a:p>
          <a:p>
            <a:pPr lvl="1"/>
            <a:r>
              <a:rPr lang="th-TH"/>
              <a:t>ระดับที่สอง</a:t>
            </a:r>
            <a:endParaRPr lang="en-US"/>
          </a:p>
          <a:p>
            <a:pPr lvl="2"/>
            <a:r>
              <a:rPr lang="th-TH"/>
              <a:t>ระดับที่สาม</a:t>
            </a:r>
            <a:endParaRPr lang="en-US"/>
          </a:p>
          <a:p>
            <a:pPr lvl="3"/>
            <a:r>
              <a:rPr lang="th-TH"/>
              <a:t>ระดับที่สี่</a:t>
            </a:r>
            <a:endParaRPr lang="en-US"/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chemeClr val="tx1"/>
                </a:solidFill>
                <a:cs typeface="Angsana New" pitchFamily="18" charset="-34"/>
              </a:defRPr>
            </a:lvl1pPr>
          </a:lstStyle>
          <a:p>
            <a:pPr>
              <a:defRPr/>
            </a:pPr>
            <a:fld id="{E1ED252C-940A-4F43-A4ED-246B46BC0E9F}" type="datetime1">
              <a:rPr lang="th-TH"/>
              <a:pPr>
                <a:defRPr/>
              </a:pPr>
              <a:t>17/12/61</a:t>
            </a:fld>
            <a:endParaRPr lang="th-TH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chemeClr val="tx1"/>
                </a:solidFill>
                <a:cs typeface="Angsana New" pitchFamily="18" charset="-34"/>
              </a:defRPr>
            </a:lvl1pPr>
          </a:lstStyle>
          <a:p>
            <a:pPr>
              <a:defRPr/>
            </a:pPr>
            <a:r>
              <a:rPr lang="en-US"/>
              <a:t>กรมส่งเสริมการปกครองท้องถิ่น  เทพสุริยา(เทพสุริยา)</a:t>
            </a:r>
            <a:endParaRPr lang="th-TH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chemeClr val="tx1"/>
                </a:solidFill>
                <a:cs typeface="Angsana New" pitchFamily="18" charset="-34"/>
              </a:defRPr>
            </a:lvl1pPr>
          </a:lstStyle>
          <a:p>
            <a:pPr>
              <a:defRPr/>
            </a:pPr>
            <a:fld id="{BD36AEF9-C4FB-4FC7-818E-A4531358B5A1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30.xml"/><Relationship Id="rId3" Type="http://schemas.openxmlformats.org/officeDocument/2006/relationships/slide" Target="slide118.xml"/><Relationship Id="rId7" Type="http://schemas.openxmlformats.org/officeDocument/2006/relationships/slide" Target="slide128.xml"/><Relationship Id="rId12" Type="http://schemas.openxmlformats.org/officeDocument/2006/relationships/slide" Target="slide10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29.xml"/><Relationship Id="rId11" Type="http://schemas.openxmlformats.org/officeDocument/2006/relationships/slide" Target="slide146.xml"/><Relationship Id="rId5" Type="http://schemas.openxmlformats.org/officeDocument/2006/relationships/slide" Target="slide120.xml"/><Relationship Id="rId10" Type="http://schemas.openxmlformats.org/officeDocument/2006/relationships/slide" Target="slide131.xml"/><Relationship Id="rId4" Type="http://schemas.openxmlformats.org/officeDocument/2006/relationships/slide" Target="slide119.xml"/><Relationship Id="rId9" Type="http://schemas.openxmlformats.org/officeDocument/2006/relationships/slide" Target="slide12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" Target="slide94.xml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" Target="slide94.xml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" Target="slide94.xml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8.xml"/><Relationship Id="rId4" Type="http://schemas.openxmlformats.org/officeDocument/2006/relationships/image" Target="../media/image71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slide" Target="slide38.xml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slide" Target="slide38.xml"/><Relationship Id="rId9" Type="http://schemas.openxmlformats.org/officeDocument/2006/relationships/image" Target="../media/image87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emf"/><Relationship Id="rId4" Type="http://schemas.openxmlformats.org/officeDocument/2006/relationships/image" Target="../media/image3.emf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" Target="slide91.xml"/><Relationship Id="rId7" Type="http://schemas.openxmlformats.org/officeDocument/2006/relationships/slide" Target="slide37.xml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Relationship Id="rId4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39.xml"/><Relationship Id="rId3" Type="http://schemas.openxmlformats.org/officeDocument/2006/relationships/diagramLayout" Target="../diagrams/layout1.xml"/><Relationship Id="rId7" Type="http://schemas.openxmlformats.org/officeDocument/2006/relationships/slide" Target="slide137.xml"/><Relationship Id="rId12" Type="http://schemas.microsoft.com/office/2007/relationships/diagramDrawing" Target="../diagrams/drawing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6.xml"/><Relationship Id="rId11" Type="http://schemas.openxmlformats.org/officeDocument/2006/relationships/slide" Target="slide141.xml"/><Relationship Id="rId5" Type="http://schemas.openxmlformats.org/officeDocument/2006/relationships/diagramColors" Target="../diagrams/colors1.xml"/><Relationship Id="rId10" Type="http://schemas.openxmlformats.org/officeDocument/2006/relationships/slide" Target="slide140.xml"/><Relationship Id="rId4" Type="http://schemas.openxmlformats.org/officeDocument/2006/relationships/diagramQuickStyle" Target="../diagrams/quickStyle1.xml"/><Relationship Id="rId9" Type="http://schemas.openxmlformats.org/officeDocument/2006/relationships/slide" Target="slide138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Relationship Id="rId4" Type="http://schemas.openxmlformats.org/officeDocument/2006/relationships/slide" Target="slide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Relationship Id="rId4" Type="http://schemas.openxmlformats.org/officeDocument/2006/relationships/slide" Target="slide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Relationship Id="rId4" Type="http://schemas.openxmlformats.org/officeDocument/2006/relationships/slide" Target="slide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Relationship Id="rId4" Type="http://schemas.openxmlformats.org/officeDocument/2006/relationships/slide" Target="slide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Relationship Id="rId4" Type="http://schemas.openxmlformats.org/officeDocument/2006/relationships/slide" Target="slide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33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33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3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33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34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35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7" Type="http://schemas.openxmlformats.org/officeDocument/2006/relationships/slide" Target="slide130.xml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29.xml"/><Relationship Id="rId5" Type="http://schemas.openxmlformats.org/officeDocument/2006/relationships/slide" Target="slide127.xml"/><Relationship Id="rId4" Type="http://schemas.openxmlformats.org/officeDocument/2006/relationships/slide" Target="slide126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3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3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slide" Target="slide152.xml"/><Relationship Id="rId4" Type="http://schemas.openxmlformats.org/officeDocument/2006/relationships/audio" Target="../media/audio1.wav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slide" Target="slide98.xml"/><Relationship Id="rId13" Type="http://schemas.openxmlformats.org/officeDocument/2006/relationships/slide" Target="slide110.xml"/><Relationship Id="rId3" Type="http://schemas.openxmlformats.org/officeDocument/2006/relationships/slide" Target="slide103.xml"/><Relationship Id="rId7" Type="http://schemas.openxmlformats.org/officeDocument/2006/relationships/slide" Target="slide106.xml"/><Relationship Id="rId12" Type="http://schemas.openxmlformats.org/officeDocument/2006/relationships/slide" Target="slide109.xml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4.xml"/><Relationship Id="rId11" Type="http://schemas.openxmlformats.org/officeDocument/2006/relationships/slide" Target="slide108.xml"/><Relationship Id="rId5" Type="http://schemas.openxmlformats.org/officeDocument/2006/relationships/slide" Target="slide105.xml"/><Relationship Id="rId10" Type="http://schemas.openxmlformats.org/officeDocument/2006/relationships/slide" Target="slide107.xml"/><Relationship Id="rId4" Type="http://schemas.openxmlformats.org/officeDocument/2006/relationships/slide" Target="slide99.xml"/><Relationship Id="rId9" Type="http://schemas.openxmlformats.org/officeDocument/2006/relationships/slide" Target="slide95.xml"/><Relationship Id="rId14" Type="http://schemas.openxmlformats.org/officeDocument/2006/relationships/slide" Target="slide3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slide" Target="slide9.xml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7.xml"/><Relationship Id="rId5" Type="http://schemas.openxmlformats.org/officeDocument/2006/relationships/slide" Target="slide99.xml"/><Relationship Id="rId4" Type="http://schemas.openxmlformats.org/officeDocument/2006/relationships/image" Target="../media/image111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7.xml"/><Relationship Id="rId5" Type="http://schemas.openxmlformats.org/officeDocument/2006/relationships/slide" Target="slide99.xml"/><Relationship Id="rId4" Type="http://schemas.openxmlformats.org/officeDocument/2006/relationships/image" Target="../media/image113.png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slide" Target="slide150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" Target="slide97.xml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30.xml"/><Relationship Id="rId13" Type="http://schemas.openxmlformats.org/officeDocument/2006/relationships/slide" Target="slide94.xml"/><Relationship Id="rId3" Type="http://schemas.openxmlformats.org/officeDocument/2006/relationships/slide" Target="slide118.xml"/><Relationship Id="rId7" Type="http://schemas.openxmlformats.org/officeDocument/2006/relationships/slide" Target="slide128.xml"/><Relationship Id="rId12" Type="http://schemas.openxmlformats.org/officeDocument/2006/relationships/slide" Target="slide10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29.xml"/><Relationship Id="rId11" Type="http://schemas.openxmlformats.org/officeDocument/2006/relationships/slide" Target="slide146.xml"/><Relationship Id="rId5" Type="http://schemas.openxmlformats.org/officeDocument/2006/relationships/slide" Target="slide120.xml"/><Relationship Id="rId10" Type="http://schemas.openxmlformats.org/officeDocument/2006/relationships/slide" Target="slide131.xml"/><Relationship Id="rId4" Type="http://schemas.openxmlformats.org/officeDocument/2006/relationships/slide" Target="slide119.xml"/><Relationship Id="rId9" Type="http://schemas.openxmlformats.org/officeDocument/2006/relationships/slide" Target="slide121.xml"/><Relationship Id="rId1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2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126.xml"/><Relationship Id="rId7" Type="http://schemas.openxmlformats.org/officeDocument/2006/relationships/slide" Target="slide130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31.xml"/><Relationship Id="rId5" Type="http://schemas.openxmlformats.org/officeDocument/2006/relationships/slide" Target="slide127.xml"/><Relationship Id="rId4" Type="http://schemas.openxmlformats.org/officeDocument/2006/relationships/slide" Target="slide129.xml"/><Relationship Id="rId9" Type="http://schemas.openxmlformats.org/officeDocument/2006/relationships/slide" Target="slide13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3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slide" Target="slide135.xml"/><Relationship Id="rId4" Type="http://schemas.openxmlformats.org/officeDocument/2006/relationships/slide" Target="slide13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6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30.xml"/><Relationship Id="rId13" Type="http://schemas.openxmlformats.org/officeDocument/2006/relationships/slide" Target="slide108.xml"/><Relationship Id="rId3" Type="http://schemas.openxmlformats.org/officeDocument/2006/relationships/slide" Target="slide118.xml"/><Relationship Id="rId7" Type="http://schemas.openxmlformats.org/officeDocument/2006/relationships/slide" Target="slide128.xml"/><Relationship Id="rId12" Type="http://schemas.openxmlformats.org/officeDocument/2006/relationships/slide" Target="slide14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29.xml"/><Relationship Id="rId11" Type="http://schemas.openxmlformats.org/officeDocument/2006/relationships/slide" Target="slide142.xml"/><Relationship Id="rId5" Type="http://schemas.openxmlformats.org/officeDocument/2006/relationships/slide" Target="slide120.xml"/><Relationship Id="rId10" Type="http://schemas.openxmlformats.org/officeDocument/2006/relationships/slide" Target="slide131.xml"/><Relationship Id="rId4" Type="http://schemas.openxmlformats.org/officeDocument/2006/relationships/slide" Target="slide119.xml"/><Relationship Id="rId9" Type="http://schemas.openxmlformats.org/officeDocument/2006/relationships/slide" Target="slide121.xml"/><Relationship Id="rId1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98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130.xml"/><Relationship Id="rId13" Type="http://schemas.openxmlformats.org/officeDocument/2006/relationships/slide" Target="slide124.xml"/><Relationship Id="rId3" Type="http://schemas.openxmlformats.org/officeDocument/2006/relationships/slide" Target="slide118.xml"/><Relationship Id="rId7" Type="http://schemas.openxmlformats.org/officeDocument/2006/relationships/slide" Target="slide128.xml"/><Relationship Id="rId12" Type="http://schemas.openxmlformats.org/officeDocument/2006/relationships/slide" Target="slide123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29.xml"/><Relationship Id="rId11" Type="http://schemas.openxmlformats.org/officeDocument/2006/relationships/slide" Target="slide146.xml"/><Relationship Id="rId5" Type="http://schemas.openxmlformats.org/officeDocument/2006/relationships/slide" Target="slide120.xml"/><Relationship Id="rId15" Type="http://schemas.openxmlformats.org/officeDocument/2006/relationships/slide" Target="slide108.xml"/><Relationship Id="rId10" Type="http://schemas.openxmlformats.org/officeDocument/2006/relationships/slide" Target="slide131.xml"/><Relationship Id="rId4" Type="http://schemas.openxmlformats.org/officeDocument/2006/relationships/slide" Target="slide119.xml"/><Relationship Id="rId9" Type="http://schemas.openxmlformats.org/officeDocument/2006/relationships/slide" Target="slide121.xml"/><Relationship Id="rId14" Type="http://schemas.openxmlformats.org/officeDocument/2006/relationships/slide" Target="slide1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121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slide" Target="slide114.xml"/><Relationship Id="rId4" Type="http://schemas.openxmlformats.org/officeDocument/2006/relationships/slide" Target="slide11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130.xml"/><Relationship Id="rId13" Type="http://schemas.openxmlformats.org/officeDocument/2006/relationships/slide" Target="slide106.xml"/><Relationship Id="rId3" Type="http://schemas.openxmlformats.org/officeDocument/2006/relationships/slide" Target="slide118.xml"/><Relationship Id="rId7" Type="http://schemas.openxmlformats.org/officeDocument/2006/relationships/slide" Target="slide128.xml"/><Relationship Id="rId12" Type="http://schemas.openxmlformats.org/officeDocument/2006/relationships/slide" Target="slide108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29.xml"/><Relationship Id="rId11" Type="http://schemas.openxmlformats.org/officeDocument/2006/relationships/slide" Target="slide146.xml"/><Relationship Id="rId5" Type="http://schemas.openxmlformats.org/officeDocument/2006/relationships/slide" Target="slide120.xml"/><Relationship Id="rId15" Type="http://schemas.openxmlformats.org/officeDocument/2006/relationships/slide" Target="slide4.xml"/><Relationship Id="rId10" Type="http://schemas.openxmlformats.org/officeDocument/2006/relationships/slide" Target="slide131.xml"/><Relationship Id="rId4" Type="http://schemas.openxmlformats.org/officeDocument/2006/relationships/slide" Target="slide119.xml"/><Relationship Id="rId9" Type="http://schemas.openxmlformats.org/officeDocument/2006/relationships/slide" Target="slide121.xml"/><Relationship Id="rId14" Type="http://schemas.openxmlformats.org/officeDocument/2006/relationships/slide" Target="slide11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98.xml"/><Relationship Id="rId13" Type="http://schemas.openxmlformats.org/officeDocument/2006/relationships/slide" Target="slide110.xml"/><Relationship Id="rId3" Type="http://schemas.openxmlformats.org/officeDocument/2006/relationships/slide" Target="slide103.xml"/><Relationship Id="rId7" Type="http://schemas.openxmlformats.org/officeDocument/2006/relationships/slide" Target="slide106.xml"/><Relationship Id="rId12" Type="http://schemas.openxmlformats.org/officeDocument/2006/relationships/slide" Target="slide109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4.xml"/><Relationship Id="rId11" Type="http://schemas.openxmlformats.org/officeDocument/2006/relationships/slide" Target="slide108.xml"/><Relationship Id="rId5" Type="http://schemas.openxmlformats.org/officeDocument/2006/relationships/slide" Target="slide105.xml"/><Relationship Id="rId10" Type="http://schemas.openxmlformats.org/officeDocument/2006/relationships/slide" Target="slide107.xml"/><Relationship Id="rId4" Type="http://schemas.openxmlformats.org/officeDocument/2006/relationships/slide" Target="slide99.xml"/><Relationship Id="rId9" Type="http://schemas.openxmlformats.org/officeDocument/2006/relationships/slide" Target="slide95.xml"/><Relationship Id="rId14" Type="http://schemas.openxmlformats.org/officeDocument/2006/relationships/slide" Target="slide3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30.xml"/><Relationship Id="rId13" Type="http://schemas.openxmlformats.org/officeDocument/2006/relationships/image" Target="../media/image4.jpeg"/><Relationship Id="rId3" Type="http://schemas.openxmlformats.org/officeDocument/2006/relationships/slide" Target="slide118.xml"/><Relationship Id="rId7" Type="http://schemas.openxmlformats.org/officeDocument/2006/relationships/slide" Target="slide128.xml"/><Relationship Id="rId12" Type="http://schemas.openxmlformats.org/officeDocument/2006/relationships/slide" Target="slide10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29.xml"/><Relationship Id="rId11" Type="http://schemas.openxmlformats.org/officeDocument/2006/relationships/slide" Target="slide146.xml"/><Relationship Id="rId5" Type="http://schemas.openxmlformats.org/officeDocument/2006/relationships/slide" Target="slide120.xml"/><Relationship Id="rId10" Type="http://schemas.openxmlformats.org/officeDocument/2006/relationships/slide" Target="slide131.xml"/><Relationship Id="rId4" Type="http://schemas.openxmlformats.org/officeDocument/2006/relationships/slide" Target="slide119.xml"/><Relationship Id="rId9" Type="http://schemas.openxmlformats.org/officeDocument/2006/relationships/slide" Target="slide12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89.xml"/><Relationship Id="rId3" Type="http://schemas.openxmlformats.org/officeDocument/2006/relationships/slide" Target="slide73.xml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slide" Target="slide104.xml"/><Relationship Id="rId4" Type="http://schemas.openxmlformats.org/officeDocument/2006/relationships/slide" Target="slide7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98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90.xml"/><Relationship Id="rId3" Type="http://schemas.openxmlformats.org/officeDocument/2006/relationships/slide" Target="slide73.xml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8.xml"/><Relationship Id="rId5" Type="http://schemas.openxmlformats.org/officeDocument/2006/relationships/image" Target="../media/image13.png"/><Relationship Id="rId4" Type="http://schemas.openxmlformats.org/officeDocument/2006/relationships/slide" Target="slide94.xml"/><Relationship Id="rId9" Type="http://schemas.openxmlformats.org/officeDocument/2006/relationships/slide" Target="slide1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98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slide" Target="slide7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wm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23.xml"/><Relationship Id="rId3" Type="http://schemas.openxmlformats.org/officeDocument/2006/relationships/image" Target="../media/image5.jpeg"/><Relationship Id="rId7" Type="http://schemas.openxmlformats.org/officeDocument/2006/relationships/slide" Target="slide12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21.xml"/><Relationship Id="rId5" Type="http://schemas.openxmlformats.org/officeDocument/2006/relationships/slide" Target="slide120.xml"/><Relationship Id="rId4" Type="http://schemas.openxmlformats.org/officeDocument/2006/relationships/slide" Target="slide119.xml"/><Relationship Id="rId9" Type="http://schemas.openxmlformats.org/officeDocument/2006/relationships/slide" Target="slide12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wmf"/><Relationship Id="rId4" Type="http://schemas.openxmlformats.org/officeDocument/2006/relationships/image" Target="../media/image50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30.xml"/><Relationship Id="rId13" Type="http://schemas.openxmlformats.org/officeDocument/2006/relationships/slide" Target="slide93.xml"/><Relationship Id="rId18" Type="http://schemas.openxmlformats.org/officeDocument/2006/relationships/slide" Target="slide147.xml"/><Relationship Id="rId3" Type="http://schemas.openxmlformats.org/officeDocument/2006/relationships/slide" Target="slide118.xml"/><Relationship Id="rId7" Type="http://schemas.openxmlformats.org/officeDocument/2006/relationships/slide" Target="slide128.xml"/><Relationship Id="rId12" Type="http://schemas.openxmlformats.org/officeDocument/2006/relationships/slide" Target="slide108.xml"/><Relationship Id="rId17" Type="http://schemas.openxmlformats.org/officeDocument/2006/relationships/slide" Target="slide99.xml"/><Relationship Id="rId2" Type="http://schemas.openxmlformats.org/officeDocument/2006/relationships/notesSlide" Target="../notesSlides/notesSlide9.xml"/><Relationship Id="rId16" Type="http://schemas.openxmlformats.org/officeDocument/2006/relationships/slide" Target="slide9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29.xml"/><Relationship Id="rId11" Type="http://schemas.openxmlformats.org/officeDocument/2006/relationships/slide" Target="slide146.xml"/><Relationship Id="rId5" Type="http://schemas.openxmlformats.org/officeDocument/2006/relationships/slide" Target="slide120.xml"/><Relationship Id="rId15" Type="http://schemas.openxmlformats.org/officeDocument/2006/relationships/slide" Target="slide96.xml"/><Relationship Id="rId10" Type="http://schemas.openxmlformats.org/officeDocument/2006/relationships/slide" Target="slide131.xml"/><Relationship Id="rId4" Type="http://schemas.openxmlformats.org/officeDocument/2006/relationships/slide" Target="slide119.xml"/><Relationship Id="rId9" Type="http://schemas.openxmlformats.org/officeDocument/2006/relationships/slide" Target="slide121.xml"/><Relationship Id="rId14" Type="http://schemas.openxmlformats.org/officeDocument/2006/relationships/slide" Target="slide9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slide" Target="slide128.xml"/><Relationship Id="rId13" Type="http://schemas.openxmlformats.org/officeDocument/2006/relationships/slide" Target="slide108.xml"/><Relationship Id="rId3" Type="http://schemas.openxmlformats.org/officeDocument/2006/relationships/slide" Target="slide9.xml"/><Relationship Id="rId7" Type="http://schemas.openxmlformats.org/officeDocument/2006/relationships/slide" Target="slide129.xml"/><Relationship Id="rId12" Type="http://schemas.openxmlformats.org/officeDocument/2006/relationships/slide" Target="slide146.xml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20.xml"/><Relationship Id="rId11" Type="http://schemas.openxmlformats.org/officeDocument/2006/relationships/slide" Target="slide131.xml"/><Relationship Id="rId5" Type="http://schemas.openxmlformats.org/officeDocument/2006/relationships/slide" Target="slide119.xml"/><Relationship Id="rId10" Type="http://schemas.openxmlformats.org/officeDocument/2006/relationships/slide" Target="slide121.xml"/><Relationship Id="rId4" Type="http://schemas.openxmlformats.org/officeDocument/2006/relationships/slide" Target="slide118.xml"/><Relationship Id="rId9" Type="http://schemas.openxmlformats.org/officeDocument/2006/relationships/slide" Target="slide130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5.xml"/><Relationship Id="rId5" Type="http://schemas.openxmlformats.org/officeDocument/2006/relationships/slide" Target="slide104.xml"/><Relationship Id="rId4" Type="http://schemas.openxmlformats.org/officeDocument/2006/relationships/slide" Target="slide10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slide" Target="slide156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slide" Target="slide151.xml"/><Relationship Id="rId3" Type="http://schemas.openxmlformats.org/officeDocument/2006/relationships/slide" Target="slide9.xml"/><Relationship Id="rId7" Type="http://schemas.openxmlformats.org/officeDocument/2006/relationships/slide" Target="slide153.xml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0.xml"/><Relationship Id="rId5" Type="http://schemas.openxmlformats.org/officeDocument/2006/relationships/slide" Target="slide102.xml"/><Relationship Id="rId4" Type="http://schemas.openxmlformats.org/officeDocument/2006/relationships/slide" Target="slide10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698" name="Rectangle 2"/>
          <p:cNvSpPr>
            <a:spLocks noChangeArrowheads="1"/>
          </p:cNvSpPr>
          <p:nvPr/>
        </p:nvSpPr>
        <p:spPr bwMode="auto">
          <a:xfrm>
            <a:off x="0" y="1196752"/>
            <a:ext cx="9144000" cy="3222848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 lIns="91437" tIns="45718" rIns="91437" bIns="45718" anchor="ctr"/>
          <a:lstStyle/>
          <a:p>
            <a:pPr algn="ctr">
              <a:defRPr/>
            </a:pPr>
            <a:r>
              <a:rPr lang="th-TH" sz="5400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การ</a:t>
            </a:r>
            <a:r>
              <a:rPr lang="th-TH" sz="54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ประเมินผล</a:t>
            </a:r>
            <a:r>
              <a:rPr lang="th-TH" sz="5400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งาน “ครู”</a:t>
            </a:r>
            <a:endParaRPr lang="th-TH" sz="5400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  <a:p>
            <a:pPr algn="ctr">
              <a:defRPr/>
            </a:pPr>
            <a:r>
              <a:rPr lang="th-TH" sz="54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เพื่อให้</a:t>
            </a:r>
            <a:r>
              <a:rPr lang="th-TH" sz="5400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มีวิทยฐานะหรือ</a:t>
            </a:r>
            <a:r>
              <a:rPr lang="th-TH" sz="54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เลื่อนวิทย</a:t>
            </a:r>
            <a:r>
              <a:rPr lang="th-TH" sz="5400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ฐานะสูงขึ้น</a:t>
            </a:r>
          </a:p>
          <a:p>
            <a:pPr algn="ctr">
              <a:defRPr/>
            </a:pPr>
            <a:r>
              <a:rPr lang="th-TH" sz="5400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พ.ศ. </a:t>
            </a:r>
            <a:r>
              <a:rPr lang="th-TH" sz="54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2561</a:t>
            </a:r>
          </a:p>
        </p:txBody>
      </p:sp>
      <p:pic>
        <p:nvPicPr>
          <p:cNvPr id="1565700" name="Picture 4" descr="crazy_dog_chasing_kitty_hg_clr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66" y="3667150"/>
            <a:ext cx="30289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5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65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5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1565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5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565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565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5698" grpId="0" animBg="1"/>
      <p:bldP spid="1565698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AutoShape 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059832" y="6007100"/>
            <a:ext cx="1676400" cy="685800"/>
          </a:xfrm>
          <a:prstGeom prst="flowChartPredefinedProcess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600">
                <a:latin typeface="TH SarabunIT๙" pitchFamily="34" charset="-34"/>
                <a:cs typeface="TH SarabunIT๙" pitchFamily="34" charset="-34"/>
              </a:rPr>
              <a:t>ครูผู้ช่วย</a:t>
            </a:r>
          </a:p>
        </p:txBody>
      </p:sp>
      <p:sp>
        <p:nvSpPr>
          <p:cNvPr id="92" name="AutoShape 3"/>
          <p:cNvSpPr>
            <a:spLocks noChangeArrowheads="1"/>
          </p:cNvSpPr>
          <p:nvPr/>
        </p:nvSpPr>
        <p:spPr bwMode="auto">
          <a:xfrm>
            <a:off x="4199657" y="5619750"/>
            <a:ext cx="609600" cy="2921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93" name="AutoShape 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605932" y="4816475"/>
            <a:ext cx="1752600" cy="762000"/>
          </a:xfrm>
          <a:prstGeom prst="flowChartPredefinedProcess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600">
                <a:latin typeface="TH SarabunIT๙" pitchFamily="34" charset="-34"/>
                <a:cs typeface="TH SarabunIT๙" pitchFamily="34" charset="-34"/>
              </a:rPr>
              <a:t>ครู</a:t>
            </a:r>
          </a:p>
        </p:txBody>
      </p:sp>
      <p:sp>
        <p:nvSpPr>
          <p:cNvPr id="94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713882" y="3794125"/>
            <a:ext cx="1524000" cy="609600"/>
          </a:xfrm>
          <a:prstGeom prst="flowChartPredefinedProcess">
            <a:avLst/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ครู ชน.</a:t>
            </a:r>
          </a:p>
        </p:txBody>
      </p:sp>
      <p:sp>
        <p:nvSpPr>
          <p:cNvPr id="95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736107" y="2703513"/>
            <a:ext cx="1530350" cy="609600"/>
          </a:xfrm>
          <a:prstGeom prst="flowChartPredefinedProcess">
            <a:avLst/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ครู ชนพ.</a:t>
            </a:r>
          </a:p>
        </p:txBody>
      </p:sp>
      <p:sp>
        <p:nvSpPr>
          <p:cNvPr id="96" name="AutoShape 7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786907" y="1676400"/>
            <a:ext cx="1479550" cy="609600"/>
          </a:xfrm>
          <a:prstGeom prst="flowChartPredefinedProcess">
            <a:avLst/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ครู ชช.</a:t>
            </a:r>
          </a:p>
        </p:txBody>
      </p:sp>
      <p:sp>
        <p:nvSpPr>
          <p:cNvPr id="97" name="AutoShape 8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4164732" y="3397250"/>
            <a:ext cx="6604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98" name="AutoShape 9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4247282" y="4464050"/>
            <a:ext cx="6096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99" name="AutoShape 10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4190132" y="2343150"/>
            <a:ext cx="609600" cy="276225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00" name="AutoShape 11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3745632" y="609600"/>
            <a:ext cx="1552575" cy="609600"/>
          </a:xfrm>
          <a:prstGeom prst="flowChartPredefinedProcess">
            <a:avLst/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ครู ชชพ.</a:t>
            </a:r>
          </a:p>
        </p:txBody>
      </p:sp>
      <p:sp>
        <p:nvSpPr>
          <p:cNvPr id="101" name="AutoShape 12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4171082" y="1304925"/>
            <a:ext cx="609600" cy="2794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02" name="AutoShape 1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894857" y="5578475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40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2</a:t>
            </a:r>
            <a:endParaRPr lang="th-TH" sz="240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03" name="AutoShape 14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3974232" y="4432300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4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5</a:t>
            </a:r>
            <a:endParaRPr lang="th-TH" sz="2400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04" name="AutoShape 15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3920257" y="3368675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4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5</a:t>
            </a:r>
            <a:endParaRPr lang="th-TH" sz="2400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05" name="AutoShape 16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894857" y="2314575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4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5</a:t>
            </a:r>
            <a:endParaRPr lang="th-TH" sz="2400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06" name="AutoShape 17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894857" y="1279525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4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5</a:t>
            </a:r>
            <a:endParaRPr lang="th-TH" sz="2400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15" name="AutoShape 2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4736232" y="5998800"/>
            <a:ext cx="1676400" cy="685800"/>
          </a:xfrm>
          <a:prstGeom prst="flowChartPredefinedProcess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60000"/>
              </a:lnSpc>
              <a:defRPr/>
            </a:pPr>
            <a:r>
              <a:rPr lang="th-TH" sz="3200" dirty="0">
                <a:latin typeface="TH SarabunIT๙" pitchFamily="34" charset="-34"/>
                <a:cs typeface="TH SarabunIT๙" pitchFamily="34" charset="-34"/>
              </a:rPr>
              <a:t>ครู </a:t>
            </a:r>
            <a:r>
              <a:rPr lang="th-TH" sz="3200" dirty="0" err="1">
                <a:latin typeface="TH SarabunIT๙" pitchFamily="34" charset="-34"/>
                <a:cs typeface="TH SarabunIT๙" pitchFamily="34" charset="-34"/>
              </a:rPr>
              <a:t>ผดด.</a:t>
            </a:r>
            <a:endParaRPr lang="th-TH" sz="3200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026" name="กล่องข้อความ 2"/>
          <p:cNvSpPr txBox="1">
            <a:spLocks noChangeArrowheads="1"/>
          </p:cNvSpPr>
          <p:nvPr/>
        </p:nvSpPr>
        <p:spPr bwMode="auto">
          <a:xfrm>
            <a:off x="97107" y="214290"/>
            <a:ext cx="3903389" cy="1856831"/>
          </a:xfrm>
          <a:prstGeom prst="rect">
            <a:avLst/>
          </a:prstGeom>
          <a:solidFill>
            <a:srgbClr val="FFFF66"/>
          </a:solidFill>
          <a:ln w="76200">
            <a:solidFill>
              <a:srgbClr val="FF006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th-TH" sz="3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1. </a:t>
            </a:r>
            <a:r>
              <a:rPr kumimoji="0" lang="th-TH" sz="3600" i="0" u="none" strike="noStrike" cap="none" spc="-100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ระยะเวลา</a:t>
            </a:r>
            <a:r>
              <a:rPr kumimoji="0" lang="th-TH" sz="3600" i="0" u="none" strike="noStrike" cap="none" spc="-100" normalizeH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การดำรงตำแหน่ง/</a:t>
            </a:r>
            <a:r>
              <a:rPr kumimoji="0" lang="th-TH" sz="36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วิทย</a:t>
            </a:r>
            <a:r>
              <a:rPr kumimoji="0" lang="th-TH" sz="3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ฐานะ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th-TH" sz="3600" dirty="0" smtClean="0">
                <a:solidFill>
                  <a:schemeClr val="tx1"/>
                </a:solidFill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   “</a:t>
            </a:r>
            <a:r>
              <a:rPr kumimoji="0" lang="th-TH" sz="3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5 </a:t>
            </a:r>
            <a:r>
              <a:rPr kumimoji="0" lang="th-TH" sz="3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ปี ทุก</a:t>
            </a:r>
            <a:r>
              <a:rPr kumimoji="0" lang="th-TH" sz="36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วิทย</a:t>
            </a:r>
            <a:r>
              <a:rPr kumimoji="0" lang="th-TH" sz="3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ฐานะ”</a:t>
            </a:r>
            <a:endParaRPr kumimoji="0" lang="th-TH" sz="3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51" name="กล่องข้อความ 2">
            <a:extLst>
              <a:ext uri="{FF2B5EF4-FFF2-40B4-BE49-F238E27FC236}">
                <a16:creationId xmlns="" xmlns:a16="http://schemas.microsoft.com/office/drawing/2014/main" id="{430FF6B5-E4E6-43BD-B057-A7045506A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4957" y="4500570"/>
            <a:ext cx="4891539" cy="1928826"/>
          </a:xfrm>
          <a:prstGeom prst="rect">
            <a:avLst/>
          </a:prstGeom>
          <a:solidFill>
            <a:srgbClr val="FFFF66"/>
          </a:solidFill>
          <a:ln w="76200">
            <a:solidFill>
              <a:srgbClr val="FF006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5. </a:t>
            </a:r>
            <a:r>
              <a:rPr kumimoji="0" lang="th-TH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มีผลงานที่เกิดจากการปฏิบัติหน้าที่ย้อนหลัง 5 ปีการศึกษาติดต่อกันนับถึงวันที่ยื่นคำขอ (3 ด้าน 13 ตัวชี้วัด)</a:t>
            </a:r>
            <a:endParaRPr kumimoji="0" lang="th-TH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52" name="กล่องข้อความ 2">
            <a:extLst>
              <a:ext uri="{FF2B5EF4-FFF2-40B4-BE49-F238E27FC236}">
                <a16:creationId xmlns="" xmlns:a16="http://schemas.microsoft.com/office/drawing/2014/main" id="{DE7D4470-9C85-4D1A-896D-918C9A67D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00" y="4357694"/>
            <a:ext cx="3823896" cy="2022610"/>
          </a:xfrm>
          <a:prstGeom prst="rect">
            <a:avLst/>
          </a:prstGeom>
          <a:solidFill>
            <a:srgbClr val="FFFF66"/>
          </a:solidFill>
          <a:ln w="76200">
            <a:solidFill>
              <a:srgbClr val="FF006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4. </a:t>
            </a:r>
            <a:r>
              <a:rPr kumimoji="0" lang="th-TH" sz="4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ผ่านการพัฒนาอย่างเป็นระบบและต่อเนื่องตามที่ ก.กลาง กำหนด</a:t>
            </a:r>
            <a:endParaRPr kumimoji="0" lang="th-TH" sz="4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53" name="กล่องข้อความ 2">
            <a:extLst>
              <a:ext uri="{FF2B5EF4-FFF2-40B4-BE49-F238E27FC236}">
                <a16:creationId xmlns="" xmlns:a16="http://schemas.microsoft.com/office/drawing/2014/main" id="{78E32457-DFB7-49D0-8502-A5CB28BFE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79" y="2500306"/>
            <a:ext cx="4034893" cy="1507763"/>
          </a:xfrm>
          <a:prstGeom prst="rect">
            <a:avLst/>
          </a:prstGeom>
          <a:solidFill>
            <a:srgbClr val="FFFF66"/>
          </a:solidFill>
          <a:ln w="76200">
            <a:solidFill>
              <a:srgbClr val="FF006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4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3. </a:t>
            </a:r>
            <a:r>
              <a:rPr kumimoji="0" lang="th-TH" sz="4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วินัย คุณธรรม จริยธรรม</a:t>
            </a:r>
            <a:endParaRPr kumimoji="0" lang="en-US" sz="4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H SarabunIT๙" pitchFamily="34" charset="-34"/>
              <a:ea typeface="Angsana New" pitchFamily="18" charset="-34"/>
              <a:cs typeface="TH SarabunIT๙" pitchFamily="34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th-TH" sz="4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และ</a:t>
            </a:r>
            <a:r>
              <a:rPr kumimoji="0" lang="th-TH" sz="4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จรรยาบรรณวิชาชีพ</a:t>
            </a:r>
            <a:endParaRPr kumimoji="0" lang="th-TH" sz="4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54" name="กล่องข้อความ 2">
            <a:extLst>
              <a:ext uri="{FF2B5EF4-FFF2-40B4-BE49-F238E27FC236}">
                <a16:creationId xmlns="" xmlns:a16="http://schemas.microsoft.com/office/drawing/2014/main" id="{0EE19F95-76C1-485C-AD79-9B7E31DEFE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48" y="384180"/>
            <a:ext cx="4785476" cy="3759200"/>
          </a:xfrm>
          <a:prstGeom prst="rect">
            <a:avLst/>
          </a:prstGeom>
          <a:solidFill>
            <a:srgbClr val="FFFF66"/>
          </a:solidFill>
          <a:ln w="76200">
            <a:solidFill>
              <a:srgbClr val="FF006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2. </a:t>
            </a:r>
            <a:r>
              <a:rPr kumimoji="0" lang="th-TH" sz="3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ชั่วโมงการปฏิบัติงาน</a:t>
            </a:r>
            <a:endParaRPr kumimoji="0" lang="en-US" sz="3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H SarabunIT๙" pitchFamily="34" charset="-34"/>
              <a:ea typeface="Angsana New" pitchFamily="18" charset="-34"/>
              <a:cs typeface="TH SarabunIT๙" pitchFamily="34" charset="-34"/>
            </a:endParaRPr>
          </a:p>
          <a:p>
            <a:pPr lvl="0" eaLnBrk="1" hangingPunct="1">
              <a:spcAft>
                <a:spcPts val="0"/>
              </a:spcAft>
            </a:pPr>
            <a:r>
              <a:rPr kumimoji="0" lang="th-TH" sz="3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 </a:t>
            </a:r>
            <a:r>
              <a:rPr kumimoji="0" lang="en-US" sz="3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  </a:t>
            </a:r>
            <a:r>
              <a:rPr lang="en-US" sz="3400" spc="-100" dirty="0">
                <a:solidFill>
                  <a:schemeClr val="tx1"/>
                </a:solidFill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2</a:t>
            </a:r>
            <a:r>
              <a:rPr lang="th-TH" sz="3400" spc="-100" dirty="0">
                <a:solidFill>
                  <a:schemeClr val="tx1"/>
                </a:solidFill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.</a:t>
            </a:r>
            <a:r>
              <a:rPr lang="en-US" sz="3400" spc="-100" dirty="0">
                <a:solidFill>
                  <a:schemeClr val="tx1"/>
                </a:solidFill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1</a:t>
            </a:r>
            <a:r>
              <a:rPr kumimoji="0" lang="th-TH" sz="3400" i="0" u="none" strike="noStrike" cap="none" spc="-100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 ครู ชนก./ครู </a:t>
            </a:r>
            <a:r>
              <a:rPr kumimoji="0" lang="th-TH" sz="3400" i="0" u="none" strike="noStrike" cap="none" spc="-10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ชนพ.</a:t>
            </a:r>
            <a:r>
              <a:rPr kumimoji="0" lang="th-TH" sz="3400" i="0" u="none" strike="noStrike" cap="none" spc="-100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 รวมไม่น้อยกว่า </a:t>
            </a:r>
            <a:r>
              <a:rPr kumimoji="0" lang="th-TH" sz="3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800 ชม./ปี </a:t>
            </a:r>
            <a:r>
              <a:rPr lang="th-TH" sz="3400" dirty="0">
                <a:solidFill>
                  <a:schemeClr val="tx1"/>
                </a:solidFill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และ </a:t>
            </a:r>
            <a:r>
              <a:rPr lang="en-US" sz="3400" dirty="0">
                <a:solidFill>
                  <a:schemeClr val="tx1"/>
                </a:solidFill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PLC</a:t>
            </a:r>
            <a:r>
              <a:rPr lang="th-TH" sz="3400" dirty="0">
                <a:solidFill>
                  <a:schemeClr val="tx1"/>
                </a:solidFill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 ไม่น้อยกว่า </a:t>
            </a:r>
            <a:r>
              <a:rPr lang="en-US" sz="3400" dirty="0">
                <a:solidFill>
                  <a:schemeClr val="tx1"/>
                </a:solidFill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5</a:t>
            </a:r>
            <a:r>
              <a:rPr lang="th-TH" sz="3400" dirty="0">
                <a:solidFill>
                  <a:schemeClr val="tx1"/>
                </a:solidFill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0 ชม./ปี</a:t>
            </a:r>
            <a:endParaRPr kumimoji="0" lang="en-US" sz="3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H SarabunIT๙" pitchFamily="34" charset="-34"/>
              <a:ea typeface="Angsana New" pitchFamily="18" charset="-34"/>
              <a:cs typeface="TH SarabunIT๙" pitchFamily="34" charset="-34"/>
            </a:endParaRPr>
          </a:p>
          <a:p>
            <a:pPr lvl="0" eaLnBrk="1" hangingPunct="1">
              <a:spcAft>
                <a:spcPts val="0"/>
              </a:spcAft>
            </a:pPr>
            <a:r>
              <a:rPr kumimoji="0" lang="en-US" sz="3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  </a:t>
            </a:r>
            <a:r>
              <a:rPr lang="en-US" sz="3400" spc="-100" dirty="0">
                <a:solidFill>
                  <a:schemeClr val="tx1"/>
                </a:solidFill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2</a:t>
            </a:r>
            <a:r>
              <a:rPr lang="th-TH" sz="3400" spc="-100" dirty="0">
                <a:solidFill>
                  <a:schemeClr val="tx1"/>
                </a:solidFill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.</a:t>
            </a:r>
            <a:r>
              <a:rPr lang="en-US" sz="3400" spc="-100" dirty="0">
                <a:solidFill>
                  <a:schemeClr val="tx1"/>
                </a:solidFill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2 </a:t>
            </a:r>
            <a:r>
              <a:rPr kumimoji="0" lang="th-TH" sz="3400" i="0" u="none" strike="noStrike" cap="none" spc="-100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ครู </a:t>
            </a:r>
            <a:r>
              <a:rPr kumimoji="0" lang="th-TH" sz="3400" i="0" u="none" strike="noStrike" cap="none" spc="-10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ชช.</a:t>
            </a:r>
            <a:r>
              <a:rPr kumimoji="0" lang="th-TH" sz="3400" i="0" u="none" strike="noStrike" cap="none" spc="-100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/ครู </a:t>
            </a:r>
            <a:r>
              <a:rPr kumimoji="0" lang="th-TH" sz="3400" i="0" u="none" strike="noStrike" cap="none" spc="-10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ชชพ.</a:t>
            </a:r>
            <a:r>
              <a:rPr lang="th-TH" sz="3400" spc="-100" dirty="0">
                <a:solidFill>
                  <a:schemeClr val="tx1"/>
                </a:solidFill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 </a:t>
            </a:r>
            <a:r>
              <a:rPr kumimoji="0" lang="th-TH" sz="3400" i="0" u="none" strike="noStrike" cap="none" spc="-100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รวมไม่น้อยกว่า</a:t>
            </a:r>
            <a:r>
              <a:rPr kumimoji="0" lang="en-US" sz="3400" i="0" u="none" strike="noStrike" cap="none" spc="-100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 </a:t>
            </a:r>
            <a:r>
              <a:rPr kumimoji="0" lang="th-TH" sz="3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900 ชม./ปี </a:t>
            </a:r>
            <a:r>
              <a:rPr lang="th-TH" sz="3400" dirty="0">
                <a:solidFill>
                  <a:schemeClr val="tx1"/>
                </a:solidFill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และ </a:t>
            </a:r>
            <a:r>
              <a:rPr lang="en-US" sz="3400" dirty="0">
                <a:solidFill>
                  <a:schemeClr val="tx1"/>
                </a:solidFill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PLC</a:t>
            </a:r>
            <a:r>
              <a:rPr lang="th-TH" sz="3400" dirty="0">
                <a:solidFill>
                  <a:schemeClr val="tx1"/>
                </a:solidFill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 ไม่น้อยกว่า </a:t>
            </a:r>
            <a:r>
              <a:rPr lang="en-US" sz="3400" dirty="0">
                <a:solidFill>
                  <a:schemeClr val="tx1"/>
                </a:solidFill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5</a:t>
            </a:r>
            <a:r>
              <a:rPr lang="th-TH" sz="3400" dirty="0">
                <a:solidFill>
                  <a:schemeClr val="tx1"/>
                </a:solidFill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0 ชม./ปี</a:t>
            </a:r>
            <a:endParaRPr kumimoji="0" lang="th-TH" sz="3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H SarabunIT๙" pitchFamily="34" charset="-34"/>
              <a:ea typeface="Angsana New" pitchFamily="18" charset="-34"/>
              <a:cs typeface="TH SarabunIT๙" pitchFamily="34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3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052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15" grpId="0" animBg="1"/>
      <p:bldP spid="1026" grpId="0" animBg="1"/>
      <p:bldP spid="1026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6477000"/>
            <a:ext cx="609600" cy="381000"/>
          </a:xfrm>
          <a:prstGeom prst="actionButtonForwardNext">
            <a:avLst/>
          </a:prstGeom>
          <a:solidFill>
            <a:srgbClr val="00FFFF"/>
          </a:solidFill>
          <a:ln w="6350">
            <a:solidFill>
              <a:srgbClr val="66FF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180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357166"/>
            <a:ext cx="8786874" cy="6000792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6477000"/>
            <a:ext cx="609600" cy="381000"/>
          </a:xfrm>
          <a:prstGeom prst="actionButtonForwardNext">
            <a:avLst/>
          </a:prstGeom>
          <a:solidFill>
            <a:srgbClr val="00FFFF"/>
          </a:solidFill>
          <a:ln w="6350">
            <a:solidFill>
              <a:srgbClr val="66FF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180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030" y="980728"/>
            <a:ext cx="8659688" cy="4877164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6477000"/>
            <a:ext cx="609600" cy="381000"/>
          </a:xfrm>
          <a:prstGeom prst="actionButtonForwardNext">
            <a:avLst/>
          </a:prstGeom>
          <a:solidFill>
            <a:srgbClr val="00FFFF"/>
          </a:solidFill>
          <a:ln w="6350">
            <a:solidFill>
              <a:srgbClr val="66FF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180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600" y="1196752"/>
            <a:ext cx="8587680" cy="4232512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6477000"/>
            <a:ext cx="609600" cy="381000"/>
          </a:xfrm>
          <a:prstGeom prst="actionButtonForwardNext">
            <a:avLst/>
          </a:prstGeom>
          <a:solidFill>
            <a:srgbClr val="00FFFF"/>
          </a:solidFill>
          <a:ln w="6350">
            <a:solidFill>
              <a:srgbClr val="66FF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1800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42876" y="890268"/>
            <a:ext cx="8929718" cy="5139869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</a:tabLst>
            </a:pPr>
            <a:r>
              <a:rPr kumimoji="0" lang="th-TH" i="0" u="none" strike="noStrike" cap="none" normalizeH="0" baseline="0" dirty="0" smtClean="0">
                <a:ln>
                  <a:noFill/>
                </a:ln>
                <a:effectLst/>
                <a:latin typeface="TH SarabunIT๙" pitchFamily="34" charset="-34"/>
                <a:ea typeface="Times New Roman" pitchFamily="18" charset="0"/>
                <a:cs typeface="TH SarabunIT๙" pitchFamily="34" charset="-34"/>
              </a:rPr>
              <a:t>1. ชั่วโมง</a:t>
            </a:r>
            <a:r>
              <a:rPr kumimoji="0" lang="th-TH" i="0" u="none" strike="noStrike" cap="none" normalizeH="0" baseline="0" dirty="0">
                <a:ln>
                  <a:noFill/>
                </a:ln>
                <a:effectLst/>
                <a:latin typeface="TH SarabunIT๙" pitchFamily="34" charset="-34"/>
                <a:ea typeface="Times New Roman" pitchFamily="18" charset="0"/>
                <a:cs typeface="TH SarabunIT๙" pitchFamily="34" charset="-34"/>
              </a:rPr>
              <a:t>สอนตาม</a:t>
            </a:r>
            <a:r>
              <a:rPr kumimoji="0" lang="th-TH" i="0" u="none" strike="noStrike" cap="none" normalizeH="0" baseline="0" dirty="0" smtClean="0">
                <a:ln>
                  <a:noFill/>
                </a:ln>
                <a:effectLst/>
                <a:latin typeface="TH SarabunIT๙" pitchFamily="34" charset="-34"/>
                <a:ea typeface="Times New Roman" pitchFamily="18" charset="0"/>
                <a:cs typeface="TH SarabunIT๙" pitchFamily="34" charset="-34"/>
              </a:rPr>
              <a:t>ตารางสอน</a:t>
            </a:r>
          </a:p>
          <a:p>
            <a:pPr marR="0" lvl="0" indent="45085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</a:tabLst>
            </a:pPr>
            <a:r>
              <a:rPr kumimoji="0" lang="th-TH" sz="4000" i="0" u="none" strike="noStrike" cap="none" spc="-100" normalizeH="0" dirty="0" smtClean="0">
                <a:ln>
                  <a:noFill/>
                </a:ln>
                <a:effectLst/>
                <a:latin typeface="TH SarabunIT๙" pitchFamily="34" charset="-34"/>
                <a:ea typeface="Times New Roman" pitchFamily="18" charset="0"/>
                <a:cs typeface="TH SarabunIT๙" pitchFamily="34" charset="-34"/>
              </a:rPr>
              <a:t>(1) </a:t>
            </a:r>
            <a:r>
              <a:rPr kumimoji="0" lang="th-TH" sz="4000" i="0" u="none" strike="noStrike" cap="none" spc="-100" normalizeH="0" dirty="0">
                <a:ln>
                  <a:noFill/>
                </a:ln>
                <a:effectLst/>
                <a:latin typeface="TH SarabunIT๙" pitchFamily="34" charset="-34"/>
                <a:ea typeface="Times New Roman" pitchFamily="18" charset="0"/>
                <a:cs typeface="TH SarabunIT๙" pitchFamily="34" charset="-34"/>
              </a:rPr>
              <a:t>ระดับการศึกษาขั้นพื้นฐาน และการศึกษาพิเศษ </a:t>
            </a:r>
            <a:r>
              <a:rPr kumimoji="0" lang="th-TH" sz="4000" i="0" u="none" strike="noStrike" cap="none" spc="-100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H SarabunIT๙" pitchFamily="34" charset="-34"/>
                <a:ea typeface="Times New Roman" pitchFamily="18" charset="0"/>
                <a:cs typeface="TH SarabunIT๙" pitchFamily="34" charset="-34"/>
              </a:rPr>
              <a:t>หมายถึง </a:t>
            </a:r>
          </a:p>
          <a:p>
            <a:pPr marL="0" marR="0" lvl="0" indent="900113" algn="thaiDi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</a:tabLst>
            </a:pPr>
            <a:r>
              <a:rPr lang="th-TH" sz="4000" dirty="0">
                <a:solidFill>
                  <a:schemeClr val="bg1"/>
                </a:solidFill>
                <a:latin typeface="TH SarabunIT๙" pitchFamily="34" charset="-34"/>
                <a:ea typeface="Times New Roman" pitchFamily="18" charset="0"/>
                <a:cs typeface="TH SarabunIT๙" pitchFamily="34" charset="-34"/>
              </a:rPr>
              <a:t> </a:t>
            </a:r>
            <a:r>
              <a:rPr kumimoji="0" lang="th-TH" sz="40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H SarabunIT๙" pitchFamily="34" charset="-34"/>
                <a:ea typeface="Times New Roman" pitchFamily="18" charset="0"/>
                <a:cs typeface="TH SarabunIT๙" pitchFamily="34" charset="-34"/>
              </a:rPr>
              <a:t>จำนวน</a:t>
            </a:r>
            <a:r>
              <a:rPr kumimoji="0" lang="th-TH" sz="4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IT๙" pitchFamily="34" charset="-34"/>
                <a:ea typeface="Times New Roman" pitchFamily="18" charset="0"/>
                <a:cs typeface="TH SarabunIT๙" pitchFamily="34" charset="-34"/>
              </a:rPr>
              <a:t>ชั่วโมงสอนในวิชา/สาขา/กลุ่มสาระการ</a:t>
            </a:r>
            <a:r>
              <a:rPr kumimoji="0" lang="th-TH" sz="40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H SarabunIT๙" pitchFamily="34" charset="-34"/>
                <a:ea typeface="Times New Roman" pitchFamily="18" charset="0"/>
                <a:cs typeface="TH SarabunIT๙" pitchFamily="34" charset="-34"/>
              </a:rPr>
              <a:t>เรียนรู้   ที่กำหนด</a:t>
            </a:r>
            <a:r>
              <a:rPr kumimoji="0" lang="th-TH" sz="4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IT๙" pitchFamily="34" charset="-34"/>
                <a:ea typeface="Times New Roman" pitchFamily="18" charset="0"/>
                <a:cs typeface="TH SarabunIT๙" pitchFamily="34" charset="-34"/>
              </a:rPr>
              <a:t>ไว้ตามหลักสูตร การจัดประสบการณ์การเรียนรู้ กิจกรรมฟื้นฟูสมรรถภาพ</a:t>
            </a:r>
            <a:r>
              <a:rPr kumimoji="0" lang="th-TH" sz="40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H SarabunIT๙" pitchFamily="34" charset="-34"/>
                <a:ea typeface="Times New Roman" pitchFamily="18" charset="0"/>
                <a:cs typeface="TH SarabunIT๙" pitchFamily="34" charset="-34"/>
              </a:rPr>
              <a:t>ผู้เรียน</a:t>
            </a:r>
          </a:p>
          <a:p>
            <a:pPr marR="0" lvl="0" indent="450850" algn="thaiDi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</a:tabLst>
            </a:pPr>
            <a:r>
              <a:rPr kumimoji="0" lang="th-TH" sz="4000" i="0" u="none" strike="noStrike" cap="none" normalizeH="0" baseline="0" dirty="0" smtClean="0">
                <a:ln>
                  <a:noFill/>
                </a:ln>
                <a:effectLst/>
                <a:latin typeface="TH SarabunIT๙" pitchFamily="34" charset="-34"/>
                <a:ea typeface="Times New Roman" pitchFamily="18" charset="0"/>
                <a:cs typeface="TH SarabunIT๙" pitchFamily="34" charset="-34"/>
              </a:rPr>
              <a:t>(2) </a:t>
            </a:r>
            <a:r>
              <a:rPr kumimoji="0" lang="th-TH" sz="4000" i="0" u="none" strike="noStrike" cap="none" normalizeH="0" baseline="0" dirty="0">
                <a:ln>
                  <a:noFill/>
                </a:ln>
                <a:effectLst/>
                <a:latin typeface="TH SarabunIT๙" pitchFamily="34" charset="-34"/>
                <a:ea typeface="Times New Roman" pitchFamily="18" charset="0"/>
                <a:cs typeface="TH SarabunIT๙" pitchFamily="34" charset="-34"/>
              </a:rPr>
              <a:t>ระดับอาชีวศึกษา </a:t>
            </a:r>
            <a:r>
              <a:rPr kumimoji="0" lang="th-TH" sz="4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IT๙" pitchFamily="34" charset="-34"/>
                <a:ea typeface="Times New Roman" pitchFamily="18" charset="0"/>
                <a:cs typeface="TH SarabunIT๙" pitchFamily="34" charset="-34"/>
              </a:rPr>
              <a:t>หมายถึง </a:t>
            </a:r>
          </a:p>
          <a:p>
            <a:pPr marL="0" marR="0" lvl="0" indent="900113" algn="thaiDi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</a:tabLst>
            </a:pPr>
            <a:r>
              <a:rPr kumimoji="0" lang="th-TH" sz="40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H SarabunIT๙" pitchFamily="34" charset="-34"/>
                <a:ea typeface="Times New Roman" pitchFamily="18" charset="0"/>
                <a:cs typeface="TH SarabunIT๙" pitchFamily="34" charset="-34"/>
              </a:rPr>
              <a:t> จำนวน</a:t>
            </a:r>
            <a:r>
              <a:rPr kumimoji="0" lang="th-TH" sz="4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IT๙" pitchFamily="34" charset="-34"/>
                <a:ea typeface="Times New Roman" pitchFamily="18" charset="0"/>
                <a:cs typeface="TH SarabunIT๙" pitchFamily="34" charset="-34"/>
              </a:rPr>
              <a:t>ชั่วโมงสอนที่กำหนดไว้ตามหลักสูตร ในระดับ ปวช. </a:t>
            </a:r>
            <a:r>
              <a:rPr kumimoji="0" lang="th-TH" sz="40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H SarabunIT๙" pitchFamily="34" charset="-34"/>
                <a:ea typeface="Times New Roman" pitchFamily="18" charset="0"/>
                <a:cs typeface="TH SarabunIT๙" pitchFamily="34" charset="-34"/>
              </a:rPr>
              <a:t>ปวส.</a:t>
            </a:r>
            <a:r>
              <a:rPr kumimoji="0" lang="th-TH" sz="4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IT๙" pitchFamily="34" charset="-34"/>
                <a:ea typeface="Times New Roman" pitchFamily="18" charset="0"/>
                <a:cs typeface="TH SarabunIT๙" pitchFamily="34" charset="-34"/>
              </a:rPr>
              <a:t> และ</a:t>
            </a:r>
            <a:r>
              <a:rPr kumimoji="0" lang="th-TH" sz="40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H SarabunIT๙" pitchFamily="34" charset="-34"/>
                <a:ea typeface="Times New Roman" pitchFamily="18" charset="0"/>
                <a:cs typeface="TH SarabunIT๙" pitchFamily="34" charset="-34"/>
              </a:rPr>
              <a:t>หรือ หลักสูตร</a:t>
            </a:r>
            <a:r>
              <a:rPr kumimoji="0" lang="th-TH" sz="4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IT๙" pitchFamily="34" charset="-34"/>
                <a:ea typeface="Times New Roman" pitchFamily="18" charset="0"/>
                <a:cs typeface="TH SarabunIT๙" pitchFamily="34" charset="-34"/>
              </a:rPr>
              <a:t>ระยะสั้น</a:t>
            </a:r>
            <a:r>
              <a:rPr kumimoji="0" lang="en-US" sz="4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IT๙" pitchFamily="34" charset="-34"/>
                <a:cs typeface="TH SarabunIT๙" pitchFamily="34" charset="-34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214282" y="378340"/>
            <a:ext cx="8715436" cy="5693866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endParaRPr lang="th-TH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  <a:p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2</a:t>
            </a:r>
            <a:r>
              <a:rPr lang="th-TH" dirty="0">
                <a:latin typeface="TH SarabunIT๙" pitchFamily="34" charset="-34"/>
                <a:cs typeface="TH SarabunIT๙" pitchFamily="34" charset="-34"/>
              </a:rPr>
              <a:t>. งานสนับสนุนการจัดการเรียนรู้ </a:t>
            </a:r>
            <a:r>
              <a:rPr lang="th-TH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หมายถึง </a:t>
            </a:r>
          </a:p>
          <a:p>
            <a:pPr algn="thaiDist"/>
            <a:r>
              <a:rPr lang="th-TH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    </a:t>
            </a:r>
            <a:r>
              <a:rPr lang="th-TH" sz="4400" spc="-100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การ</a:t>
            </a:r>
            <a:r>
              <a:rPr lang="th-TH" sz="4400" spc="-1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ปฏิบัติงานที่เป็นประโยชน์ต่อการส่งเสริมและพัฒนา</a:t>
            </a:r>
            <a:r>
              <a:rPr lang="th-TH" sz="44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การจัดการเรียนรู้ของสถานศึกษา และการมีส่วนร่วมในชุมชนการเรียนรู้ทางวิชาชีพ รวมทั้งงาน</a:t>
            </a:r>
            <a:r>
              <a:rPr lang="th-TH" sz="4400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สนับสนุน  การ</a:t>
            </a:r>
            <a:r>
              <a:rPr lang="th-TH" sz="44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บริหารสถานศึกษา เช่น งานวิชาการ งานบุคคล </a:t>
            </a:r>
            <a:r>
              <a:rPr lang="th-TH" sz="4400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 งาน</a:t>
            </a:r>
            <a:r>
              <a:rPr lang="th-TH" sz="44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งบประมาณ และ งานบริหารทั่วไป เป็นต้น</a:t>
            </a:r>
          </a:p>
          <a:p>
            <a:pPr algn="thaiDist"/>
            <a:endParaRPr lang="th-TH" sz="4400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1" name="AutoShape 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6477000"/>
            <a:ext cx="609600" cy="381000"/>
          </a:xfrm>
          <a:prstGeom prst="actionButtonForwardNext">
            <a:avLst/>
          </a:prstGeom>
          <a:solidFill>
            <a:srgbClr val="00FFFF"/>
          </a:solidFill>
          <a:ln w="6350">
            <a:solidFill>
              <a:srgbClr val="66FF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285720" y="928670"/>
            <a:ext cx="8572560" cy="4278094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endParaRPr lang="th-TH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  <a:p>
            <a:r>
              <a:rPr lang="th-TH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3</a:t>
            </a:r>
            <a:r>
              <a:rPr lang="th-TH" dirty="0">
                <a:latin typeface="TH SarabunIT๙" pitchFamily="34" charset="-34"/>
                <a:cs typeface="TH SarabunIT๙" pitchFamily="34" charset="-34"/>
              </a:rPr>
              <a:t>. งานตอบสนองนโยบายและจุดเน้น</a:t>
            </a:r>
            <a:r>
              <a:rPr lang="th-TH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44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หมายถึง </a:t>
            </a:r>
          </a:p>
          <a:p>
            <a:r>
              <a:rPr lang="th-TH" sz="44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     </a:t>
            </a:r>
            <a:r>
              <a:rPr lang="th-TH" sz="4400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การ</a:t>
            </a:r>
            <a:r>
              <a:rPr lang="th-TH" sz="44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ปฏิบัติงานที่ตอบสนองนโยบายและจุดเน้นของรัฐบาล กระทรวงมหาดไทย กระทรวงศึกษาธิการ และ อปท. </a:t>
            </a:r>
          </a:p>
          <a:p>
            <a:endParaRPr lang="th-TH" sz="4400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1" name="AutoShape 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6477000"/>
            <a:ext cx="609600" cy="381000"/>
          </a:xfrm>
          <a:prstGeom prst="actionButtonForwardNext">
            <a:avLst/>
          </a:prstGeom>
          <a:solidFill>
            <a:srgbClr val="00FFFF"/>
          </a:solidFill>
          <a:ln w="6350">
            <a:solidFill>
              <a:srgbClr val="66FF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8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3669" name="Rectangle 6"/>
          <p:cNvSpPr>
            <a:spLocks noGrp="1" noChangeArrowheads="1"/>
          </p:cNvSpPr>
          <p:nvPr>
            <p:ph sz="half" idx="4294967295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eaLnBrk="1" hangingPunct="1"/>
            <a:endParaRPr lang="en-US" sz="28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050"/>
            <a:ext cx="91440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33350" y="3733800"/>
            <a:ext cx="965835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AutoShape 3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6477000"/>
            <a:ext cx="609600" cy="381000"/>
          </a:xfrm>
          <a:prstGeom prst="actionButtonForwardNext">
            <a:avLst/>
          </a:prstGeom>
          <a:solidFill>
            <a:srgbClr val="CC3399"/>
          </a:solidFill>
          <a:ln w="6350">
            <a:solidFill>
              <a:srgbClr val="66FF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180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8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3669" name="Rectangle 6"/>
          <p:cNvSpPr>
            <a:spLocks noGrp="1" noChangeArrowheads="1"/>
          </p:cNvSpPr>
          <p:nvPr>
            <p:ph sz="half" idx="4294967295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eaLnBrk="1" hangingPunct="1"/>
            <a:endParaRPr lang="en-US" sz="280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230" y="116632"/>
            <a:ext cx="8910773" cy="6741368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595847" cy="6336703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9141095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AutoShape 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6477000"/>
            <a:ext cx="609600" cy="381000"/>
          </a:xfrm>
          <a:prstGeom prst="actionButtonForwardNext">
            <a:avLst/>
          </a:prstGeom>
          <a:solidFill>
            <a:srgbClr val="66FFCC"/>
          </a:solidFill>
          <a:ln w="6350">
            <a:solidFill>
              <a:srgbClr val="66FF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1800"/>
          </a:p>
        </p:txBody>
      </p:sp>
      <p:pic>
        <p:nvPicPr>
          <p:cNvPr id="2222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28600"/>
            <a:ext cx="8153400" cy="6400800"/>
          </a:xfrm>
          <a:prstGeom prst="rect">
            <a:avLst/>
          </a:prstGeom>
          <a:noFill/>
          <a:ln w="3175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50000"/>
              </a:schemeClr>
            </a:prst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7850832" cy="5616624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2882"/>
            <a:ext cx="8381999" cy="624840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12768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4052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8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3669" name="Rectangle 6"/>
          <p:cNvSpPr>
            <a:spLocks noGrp="1" noChangeArrowheads="1"/>
          </p:cNvSpPr>
          <p:nvPr>
            <p:ph sz="half" idx="4294967295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eaLnBrk="1" hangingPunct="1"/>
            <a:endParaRPr lang="en-US" sz="2800"/>
          </a:p>
        </p:txBody>
      </p:sp>
      <p:sp>
        <p:nvSpPr>
          <p:cNvPr id="7" name="AutoShape 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6477000"/>
            <a:ext cx="609600" cy="381000"/>
          </a:xfrm>
          <a:prstGeom prst="actionButtonForwardNext">
            <a:avLst/>
          </a:prstGeom>
          <a:solidFill>
            <a:srgbClr val="CC3399"/>
          </a:solidFill>
          <a:ln w="6350">
            <a:solidFill>
              <a:srgbClr val="66FF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180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9471"/>
            <a:ext cx="9144000" cy="1815353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30660"/>
            <a:ext cx="9144000" cy="4822676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2276872"/>
            <a:ext cx="8610600" cy="2808312"/>
          </a:xfrm>
          <a:prstGeom prst="rect">
            <a:avLst/>
          </a:prstGeom>
          <a:noFill/>
          <a:ln w="76200">
            <a:solidFill>
              <a:srgbClr val="FF0066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1" name="กล่องข้อความ 2"/>
          <p:cNvSpPr txBox="1">
            <a:spLocks noChangeArrowheads="1"/>
          </p:cNvSpPr>
          <p:nvPr/>
        </p:nvSpPr>
        <p:spPr bwMode="auto">
          <a:xfrm>
            <a:off x="0" y="2143116"/>
            <a:ext cx="9144000" cy="1928826"/>
          </a:xfrm>
          <a:prstGeom prst="rect">
            <a:avLst/>
          </a:prstGeom>
          <a:solidFill>
            <a:srgbClr val="FFFF0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wrap="none" anchor="ctr" anchorCtr="0"/>
          <a:lstStyle/>
          <a:p>
            <a:pPr lvl="0" algn="ctr"/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</a:rPr>
              <a:t>Logbook</a:t>
            </a: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76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1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8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3669" name="Rectangle 6"/>
          <p:cNvSpPr>
            <a:spLocks noGrp="1" noChangeArrowheads="1"/>
          </p:cNvSpPr>
          <p:nvPr>
            <p:ph sz="half" idx="4294967295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eaLnBrk="1" hangingPunct="1"/>
            <a:endParaRPr lang="en-US" sz="2800"/>
          </a:p>
        </p:txBody>
      </p:sp>
      <p:sp>
        <p:nvSpPr>
          <p:cNvPr id="8" name="AutoShape 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6477000"/>
            <a:ext cx="609600" cy="381000"/>
          </a:xfrm>
          <a:prstGeom prst="actionButtonForwardNext">
            <a:avLst/>
          </a:prstGeom>
          <a:solidFill>
            <a:srgbClr val="CC3399"/>
          </a:solidFill>
          <a:ln w="6350">
            <a:solidFill>
              <a:srgbClr val="66FF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18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97042"/>
            <a:ext cx="8856984" cy="6570458"/>
          </a:xfrm>
          <a:prstGeom prst="rect">
            <a:avLst/>
          </a:prstGeom>
          <a:noFill/>
          <a:ln w="76200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6877316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8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3669" name="Rectangle 6"/>
          <p:cNvSpPr>
            <a:spLocks noGrp="1" noChangeArrowheads="1"/>
          </p:cNvSpPr>
          <p:nvPr>
            <p:ph sz="half" idx="4294967295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eaLnBrk="1" hangingPunct="1"/>
            <a:endParaRPr lang="en-US" sz="280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57600"/>
            <a:ext cx="9144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62000"/>
            <a:ext cx="9143999" cy="5257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0"/>
            <a:ext cx="90630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AutoShape 3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6477000"/>
            <a:ext cx="609600" cy="381000"/>
          </a:xfrm>
          <a:prstGeom prst="actionButtonForwardNext">
            <a:avLst/>
          </a:prstGeom>
          <a:solidFill>
            <a:srgbClr val="CC3399"/>
          </a:solidFill>
          <a:ln w="6350">
            <a:solidFill>
              <a:srgbClr val="66FF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180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8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3669" name="Rectangle 6"/>
          <p:cNvSpPr>
            <a:spLocks noGrp="1" noChangeArrowheads="1"/>
          </p:cNvSpPr>
          <p:nvPr>
            <p:ph sz="half" idx="4294967295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eaLnBrk="1" hangingPunct="1"/>
            <a:endParaRPr lang="en-US" sz="28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3"/>
            <a:ext cx="9144000" cy="6781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AutoShape 3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6477000"/>
            <a:ext cx="609600" cy="381000"/>
          </a:xfrm>
          <a:prstGeom prst="actionButtonForwardNext">
            <a:avLst/>
          </a:prstGeom>
          <a:solidFill>
            <a:srgbClr val="00FFFF"/>
          </a:solidFill>
          <a:ln w="6350">
            <a:solidFill>
              <a:srgbClr val="66FF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180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357166"/>
            <a:ext cx="8353425" cy="6286544"/>
          </a:xfrm>
          <a:prstGeom prst="rect">
            <a:avLst/>
          </a:prstGeom>
          <a:noFill/>
          <a:ln w="76200">
            <a:solidFill>
              <a:srgbClr val="00FFFF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8138" y="857233"/>
            <a:ext cx="8467725" cy="4857784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9563" y="142852"/>
            <a:ext cx="8524875" cy="6572296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1538" y="1571612"/>
            <a:ext cx="7286676" cy="392909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0525" y="2428868"/>
            <a:ext cx="8362950" cy="2014548"/>
          </a:xfrm>
          <a:prstGeom prst="rect">
            <a:avLst/>
          </a:prstGeom>
          <a:noFill/>
          <a:ln w="76200">
            <a:solidFill>
              <a:srgbClr val="CC3399"/>
            </a:solidFill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3375" y="857232"/>
            <a:ext cx="8477250" cy="500066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0034" y="285728"/>
            <a:ext cx="8143932" cy="6143668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67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1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ext Box 1"/>
          <p:cNvSpPr txBox="1"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FFFF00"/>
          </a:solidFill>
          <a:ln w="7632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4500">
                <a:solidFill>
                  <a:srgbClr val="FF0000"/>
                </a:solidFill>
                <a:latin typeface="TH Charm of AU" pitchFamily="34" charset="-34"/>
                <a:cs typeface="TH Charm of AU" pitchFamily="34" charset="-34"/>
              </a:rPr>
              <a:t>ประเภทข้าราชการ/พนักงานครู อปท.</a:t>
            </a:r>
          </a:p>
        </p:txBody>
      </p:sp>
      <p:sp>
        <p:nvSpPr>
          <p:cNvPr id="107522" name="Text Box 2"/>
          <p:cNvSpPr txBox="1">
            <a:spLocks noChangeArrowheads="1"/>
          </p:cNvSpPr>
          <p:nvPr/>
        </p:nvSpPr>
        <p:spPr bwMode="auto">
          <a:xfrm>
            <a:off x="0" y="1066800"/>
            <a:ext cx="4267200" cy="5791200"/>
          </a:xfrm>
          <a:prstGeom prst="rect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2900" indent="-322263">
              <a:spcBef>
                <a:spcPts val="800"/>
              </a:spcBef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en-US" sz="3200" u="sng" dirty="0">
                <a:solidFill>
                  <a:srgbClr val="FFFF00"/>
                </a:solidFill>
                <a:latin typeface="TH Charm of AU" pitchFamily="34" charset="-34"/>
                <a:cs typeface="TH Charm of AU" pitchFamily="34" charset="-34"/>
              </a:rPr>
              <a:t>1</a:t>
            </a:r>
            <a:r>
              <a:rPr lang="th-TH" sz="3200" u="sng" dirty="0">
                <a:solidFill>
                  <a:srgbClr val="FFFF00"/>
                </a:solidFill>
                <a:latin typeface="TH Charm of AU" pitchFamily="34" charset="-34"/>
                <a:cs typeface="TH Charm of AU" pitchFamily="34" charset="-34"/>
              </a:rPr>
              <a:t>. สายงานการสอน</a:t>
            </a:r>
          </a:p>
          <a:p>
            <a:pPr marL="722313" lvl="1" indent="-265113">
              <a:spcBef>
                <a:spcPts val="800"/>
              </a:spcBef>
              <a:buClr>
                <a:srgbClr val="FFFFFF"/>
              </a:buClr>
              <a:buSzPct val="100000"/>
              <a:buFont typeface="TH SarabunIT๙" pitchFamily="34" charset="-34"/>
              <a:buChar char="–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th-TH" sz="3200" dirty="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ครูผู้ดูแลเด็ก</a:t>
            </a:r>
          </a:p>
          <a:p>
            <a:pPr marL="722313" lvl="1" indent="-265113">
              <a:spcBef>
                <a:spcPts val="800"/>
              </a:spcBef>
              <a:buClr>
                <a:srgbClr val="FFFFFF"/>
              </a:buClr>
              <a:buSzPct val="100000"/>
              <a:buFontTx/>
              <a:buChar char="-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th-TH" sz="3200" dirty="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หัวหน้าศูนย์พัฒนาเด็กเล็ก</a:t>
            </a:r>
          </a:p>
          <a:p>
            <a:pPr marL="722313" lvl="1" indent="-265113">
              <a:spcBef>
                <a:spcPts val="800"/>
              </a:spcBef>
              <a:buClr>
                <a:srgbClr val="FFFFFF"/>
              </a:buClr>
              <a:buSzPct val="100000"/>
              <a:buFontTx/>
              <a:buChar char="-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th-TH" sz="3200" dirty="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ครูผู้ช่วย</a:t>
            </a:r>
          </a:p>
          <a:p>
            <a:pPr marL="722313" lvl="1" indent="-265113">
              <a:spcBef>
                <a:spcPts val="800"/>
              </a:spcBef>
              <a:buClr>
                <a:srgbClr val="FFFFFF"/>
              </a:buClr>
              <a:buSzPct val="100000"/>
              <a:buFontTx/>
              <a:buChar char="-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th-TH" sz="3200" dirty="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ครู	</a:t>
            </a:r>
          </a:p>
          <a:p>
            <a:pPr marL="342900" indent="-322263">
              <a:spcBef>
                <a:spcPts val="800"/>
              </a:spcBef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th-TH" sz="3200" u="sng" dirty="0">
                <a:solidFill>
                  <a:srgbClr val="FFFF00"/>
                </a:solidFill>
                <a:latin typeface="TH Charm of AU" pitchFamily="34" charset="-34"/>
                <a:cs typeface="TH Charm of AU" pitchFamily="34" charset="-34"/>
              </a:rPr>
              <a:t>๒. สายงานบริหารสถานศึกษา</a:t>
            </a:r>
          </a:p>
          <a:p>
            <a:pPr marL="722313" lvl="1" indent="-265113">
              <a:spcBef>
                <a:spcPts val="775"/>
              </a:spcBef>
              <a:buClr>
                <a:srgbClr val="FFFFFF"/>
              </a:buClr>
              <a:buSzPct val="100000"/>
              <a:buFont typeface="TH SarabunIT๙" pitchFamily="34" charset="-34"/>
              <a:buChar char="–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th-TH" sz="3100" dirty="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รองผู้อำนวยการสถานศึกษา</a:t>
            </a:r>
          </a:p>
          <a:p>
            <a:pPr marL="722313" lvl="1" indent="-265113">
              <a:spcBef>
                <a:spcPts val="800"/>
              </a:spcBef>
              <a:buClr>
                <a:srgbClr val="FFFFFF"/>
              </a:buClr>
              <a:buSzPct val="100000"/>
              <a:buFont typeface="TH SarabunIT๙" pitchFamily="34" charset="-34"/>
              <a:buChar char="–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th-TH" sz="3200" dirty="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ผู้อำนวยการสถานศึกษา</a:t>
            </a:r>
          </a:p>
        </p:txBody>
      </p:sp>
      <p:sp>
        <p:nvSpPr>
          <p:cNvPr id="107523" name="Text Box 3"/>
          <p:cNvSpPr txBox="1">
            <a:spLocks noChangeArrowheads="1"/>
          </p:cNvSpPr>
          <p:nvPr/>
        </p:nvSpPr>
        <p:spPr bwMode="auto">
          <a:xfrm>
            <a:off x="4267200" y="1052513"/>
            <a:ext cx="4872038" cy="5846762"/>
          </a:xfrm>
          <a:prstGeom prst="rect">
            <a:avLst/>
          </a:prstGeom>
          <a:solidFill>
            <a:srgbClr val="0000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22263">
              <a:lnSpc>
                <a:spcPct val="65000"/>
              </a:lnSpc>
              <a:spcBef>
                <a:spcPts val="800"/>
              </a:spcBef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th-TH" sz="3200" u="sng" dirty="0">
                <a:solidFill>
                  <a:srgbClr val="FFFF00"/>
                </a:solidFill>
                <a:latin typeface="TH Charm of AU" pitchFamily="34" charset="-34"/>
                <a:cs typeface="TH Charm of AU" pitchFamily="34" charset="-34"/>
              </a:rPr>
              <a:t>๑. </a:t>
            </a:r>
            <a:r>
              <a:rPr lang="th-TH" sz="3200" u="sng" dirty="0" err="1">
                <a:solidFill>
                  <a:srgbClr val="FFFF00"/>
                </a:solidFill>
                <a:latin typeface="TH Charm of AU" pitchFamily="34" charset="-34"/>
                <a:cs typeface="TH Charm of AU" pitchFamily="34" charset="-34"/>
              </a:rPr>
              <a:t>วิทย</a:t>
            </a:r>
            <a:r>
              <a:rPr lang="th-TH" sz="3200" u="sng" dirty="0">
                <a:solidFill>
                  <a:srgbClr val="FFFF00"/>
                </a:solidFill>
                <a:latin typeface="TH Charm of AU" pitchFamily="34" charset="-34"/>
                <a:cs typeface="TH Charm of AU" pitchFamily="34" charset="-34"/>
              </a:rPr>
              <a:t>ฐานะครู</a:t>
            </a:r>
          </a:p>
          <a:p>
            <a:pPr marL="722313" lvl="1" indent="-265113">
              <a:lnSpc>
                <a:spcPct val="650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TH SarabunIT๙" pitchFamily="34" charset="-34"/>
              <a:buChar char="–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th-TH" sz="3200" dirty="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ครูชำนาญการ</a:t>
            </a:r>
          </a:p>
          <a:p>
            <a:pPr marL="722313" lvl="1" indent="-265113">
              <a:lnSpc>
                <a:spcPct val="650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TH SarabunIT๙" pitchFamily="34" charset="-34"/>
              <a:buChar char="–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th-TH" sz="3200" dirty="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ครูชำนาญการพิเศษ</a:t>
            </a:r>
          </a:p>
          <a:p>
            <a:pPr marL="722313" lvl="1" indent="-265113">
              <a:lnSpc>
                <a:spcPct val="650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TH SarabunIT๙" pitchFamily="34" charset="-34"/>
              <a:buChar char="–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th-TH" sz="3200" dirty="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ครูเชี่ยวชาญ</a:t>
            </a:r>
          </a:p>
          <a:p>
            <a:pPr marL="722313" lvl="1" indent="-265113">
              <a:lnSpc>
                <a:spcPct val="650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TH SarabunIT๙" pitchFamily="34" charset="-34"/>
              <a:buChar char="–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th-TH" sz="3200" dirty="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ครูเชี่ยวชาญพิเศษ</a:t>
            </a:r>
          </a:p>
          <a:p>
            <a:pPr marL="342900" indent="-322263">
              <a:lnSpc>
                <a:spcPct val="65000"/>
              </a:lnSpc>
              <a:spcBef>
                <a:spcPts val="800"/>
              </a:spcBef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th-TH" sz="3200" u="sng" dirty="0">
                <a:solidFill>
                  <a:srgbClr val="FFFF00"/>
                </a:solidFill>
                <a:latin typeface="TH Charm of AU" pitchFamily="34" charset="-34"/>
                <a:cs typeface="TH Charm of AU" pitchFamily="34" charset="-34"/>
              </a:rPr>
              <a:t>๒. </a:t>
            </a:r>
            <a:r>
              <a:rPr lang="th-TH" sz="3200" u="sng" dirty="0" err="1">
                <a:solidFill>
                  <a:srgbClr val="FFFF00"/>
                </a:solidFill>
                <a:latin typeface="TH Charm of AU" pitchFamily="34" charset="-34"/>
                <a:cs typeface="TH Charm of AU" pitchFamily="34" charset="-34"/>
              </a:rPr>
              <a:t>วิทย</a:t>
            </a:r>
            <a:r>
              <a:rPr lang="th-TH" sz="3200" u="sng" dirty="0">
                <a:solidFill>
                  <a:srgbClr val="FFFF00"/>
                </a:solidFill>
                <a:latin typeface="TH Charm of AU" pitchFamily="34" charset="-34"/>
                <a:cs typeface="TH Charm of AU" pitchFamily="34" charset="-34"/>
              </a:rPr>
              <a:t>ฐานะรองผู้อำนวยการสถานศึกษา</a:t>
            </a:r>
          </a:p>
          <a:p>
            <a:pPr marL="722313" lvl="1" indent="-265113">
              <a:lnSpc>
                <a:spcPct val="650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TH SarabunIT๙" pitchFamily="34" charset="-34"/>
              <a:buChar char="–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th-TH" sz="3200" dirty="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รองผู้อำนวยการชำนาญการ</a:t>
            </a:r>
          </a:p>
          <a:p>
            <a:pPr marL="722313" lvl="1" indent="-265113">
              <a:lnSpc>
                <a:spcPct val="650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TH SarabunIT๙" pitchFamily="34" charset="-34"/>
              <a:buChar char="–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th-TH" sz="3200" dirty="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รองผู้อำนวยการชำนาญการพิเศษ</a:t>
            </a:r>
          </a:p>
          <a:p>
            <a:pPr marL="722313" lvl="1" indent="-265113">
              <a:lnSpc>
                <a:spcPct val="650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TH SarabunIT๙" pitchFamily="34" charset="-34"/>
              <a:buChar char="–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th-TH" sz="3200" dirty="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รองผู้อำนวยการเชี่ยวชาญ</a:t>
            </a:r>
          </a:p>
          <a:p>
            <a:pPr marL="342900" indent="-322263">
              <a:lnSpc>
                <a:spcPct val="65000"/>
              </a:lnSpc>
              <a:spcBef>
                <a:spcPts val="800"/>
              </a:spcBef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th-TH" sz="3200" u="sng" dirty="0">
                <a:solidFill>
                  <a:srgbClr val="FFFF00"/>
                </a:solidFill>
                <a:latin typeface="TH Charm of AU" pitchFamily="34" charset="-34"/>
                <a:cs typeface="TH Charm of AU" pitchFamily="34" charset="-34"/>
              </a:rPr>
              <a:t>๓. </a:t>
            </a:r>
            <a:r>
              <a:rPr lang="th-TH" sz="3200" u="sng" dirty="0" err="1">
                <a:solidFill>
                  <a:srgbClr val="FFFF00"/>
                </a:solidFill>
                <a:latin typeface="TH Charm of AU" pitchFamily="34" charset="-34"/>
                <a:cs typeface="TH Charm of AU" pitchFamily="34" charset="-34"/>
              </a:rPr>
              <a:t>วิทย</a:t>
            </a:r>
            <a:r>
              <a:rPr lang="th-TH" sz="3200" u="sng" dirty="0">
                <a:solidFill>
                  <a:srgbClr val="FFFF00"/>
                </a:solidFill>
                <a:latin typeface="TH Charm of AU" pitchFamily="34" charset="-34"/>
                <a:cs typeface="TH Charm of AU" pitchFamily="34" charset="-34"/>
              </a:rPr>
              <a:t>ฐานะผู้อำนวยการสถานศึกษา</a:t>
            </a:r>
          </a:p>
          <a:p>
            <a:pPr marL="722313" lvl="1" indent="-265113">
              <a:lnSpc>
                <a:spcPct val="650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TH SarabunIT๙" pitchFamily="34" charset="-34"/>
              <a:buChar char="–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th-TH" sz="3200" dirty="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ผู้อำนวยการชำนาญการ</a:t>
            </a:r>
          </a:p>
          <a:p>
            <a:pPr marL="722313" lvl="1" indent="-265113">
              <a:lnSpc>
                <a:spcPct val="650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TH SarabunIT๙" pitchFamily="34" charset="-34"/>
              <a:buChar char="–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th-TH" sz="3200" dirty="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ผู้อำนวยการชำนาญการพิเศษ</a:t>
            </a:r>
          </a:p>
          <a:p>
            <a:pPr marL="722313" lvl="1" indent="-265113">
              <a:lnSpc>
                <a:spcPct val="650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TH SarabunIT๙" pitchFamily="34" charset="-34"/>
              <a:buChar char="–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th-TH" sz="3200" dirty="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ผู้อำนวยการเชี่ยวชาญ</a:t>
            </a:r>
          </a:p>
          <a:p>
            <a:pPr marL="722313" lvl="1" indent="-265113">
              <a:lnSpc>
                <a:spcPct val="650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TH SarabunIT๙" pitchFamily="34" charset="-34"/>
              <a:buChar char="–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th-TH" sz="3200" dirty="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ผู้อำนวยการเชี่ยวชาญพิเศษ </a:t>
            </a:r>
          </a:p>
        </p:txBody>
      </p:sp>
      <p:sp>
        <p:nvSpPr>
          <p:cNvPr id="141317" name="AutoShape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572528" y="6429396"/>
            <a:ext cx="571472" cy="428604"/>
          </a:xfrm>
          <a:prstGeom prst="actionButtonForwardNext">
            <a:avLst/>
          </a:prstGeom>
          <a:solidFill>
            <a:srgbClr val="0099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th-TH"/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50" y="0"/>
            <a:ext cx="5786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142844" y="1071546"/>
            <a:ext cx="8839200" cy="5362556"/>
          </a:xfrm>
          <a:prstGeom prst="rect">
            <a:avLst/>
          </a:prstGeom>
          <a:solidFill>
            <a:srgbClr val="FF3399"/>
          </a:solidFill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533400" lvl="1" indent="-55563">
              <a:spcBef>
                <a:spcPts val="1000"/>
              </a:spcBef>
              <a:buSzPct val="100000"/>
              <a:tabLst>
                <a:tab pos="533400" algn="l"/>
                <a:tab pos="893763" algn="l"/>
                <a:tab pos="1808163" algn="l"/>
                <a:tab pos="2722563" algn="l"/>
                <a:tab pos="3636963" algn="l"/>
                <a:tab pos="4551363" algn="l"/>
                <a:tab pos="5465763" algn="l"/>
                <a:tab pos="6380163" algn="l"/>
                <a:tab pos="7294563" algn="l"/>
                <a:tab pos="8208963" algn="l"/>
                <a:tab pos="9123363" algn="l"/>
                <a:tab pos="10037763" algn="l"/>
                <a:tab pos="10313988" algn="l"/>
                <a:tab pos="1076325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r>
              <a:rPr lang="th-TH" sz="2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						</a:t>
            </a:r>
          </a:p>
          <a:p>
            <a:pPr marL="533400" lvl="1" indent="-55563">
              <a:spcBef>
                <a:spcPts val="1000"/>
              </a:spcBef>
              <a:buSzPct val="100000"/>
              <a:tabLst>
                <a:tab pos="533400" algn="l"/>
                <a:tab pos="893763" algn="l"/>
                <a:tab pos="1808163" algn="l"/>
                <a:tab pos="2722563" algn="l"/>
                <a:tab pos="3636963" algn="l"/>
                <a:tab pos="4551363" algn="l"/>
                <a:tab pos="5465763" algn="l"/>
                <a:tab pos="6380163" algn="l"/>
                <a:tab pos="7294563" algn="l"/>
                <a:tab pos="8208963" algn="l"/>
                <a:tab pos="9123363" algn="l"/>
                <a:tab pos="10037763" algn="l"/>
                <a:tab pos="10313988" algn="l"/>
                <a:tab pos="1076325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                                 อัตรา </a:t>
            </a: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15</a:t>
            </a:r>
            <a:r>
              <a:rPr lang="th-TH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,</a:t>
            </a: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600 </a:t>
            </a:r>
            <a:r>
              <a:rPr lang="th-TH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บาท/เดือน</a:t>
            </a:r>
          </a:p>
          <a:p>
            <a:pPr marL="533400" lvl="1" indent="-55563">
              <a:spcBef>
                <a:spcPts val="1000"/>
              </a:spcBef>
              <a:buSzPct val="100000"/>
              <a:tabLst>
                <a:tab pos="533400" algn="l"/>
                <a:tab pos="893763" algn="l"/>
                <a:tab pos="1808163" algn="l"/>
                <a:tab pos="2722563" algn="l"/>
                <a:tab pos="3636963" algn="l"/>
                <a:tab pos="4551363" algn="l"/>
                <a:tab pos="5465763" algn="l"/>
                <a:tab pos="6380163" algn="l"/>
                <a:tab pos="7294563" algn="l"/>
                <a:tab pos="8208963" algn="l"/>
                <a:tab pos="9123363" algn="l"/>
                <a:tab pos="10037763" algn="l"/>
                <a:tab pos="10313988" algn="l"/>
                <a:tab pos="1076325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4</a:t>
            </a:r>
            <a:r>
              <a:rPr lang="th-TH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. วิทยฐานะเชี่ยวชาญพิเศษ	อัตรา </a:t>
            </a: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13</a:t>
            </a:r>
            <a:r>
              <a:rPr lang="th-TH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,</a:t>
            </a: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000 </a:t>
            </a:r>
            <a:r>
              <a:rPr lang="th-TH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บาท/เดือน</a:t>
            </a:r>
          </a:p>
          <a:p>
            <a:pPr marL="533400" lvl="1" indent="-55563">
              <a:spcBef>
                <a:spcPts val="1000"/>
              </a:spcBef>
              <a:buSzPct val="100000"/>
              <a:tabLst>
                <a:tab pos="533400" algn="l"/>
                <a:tab pos="893763" algn="l"/>
                <a:tab pos="1808163" algn="l"/>
                <a:tab pos="2722563" algn="l"/>
                <a:tab pos="3636963" algn="l"/>
                <a:tab pos="4551363" algn="l"/>
                <a:tab pos="5465763" algn="l"/>
                <a:tab pos="6380163" algn="l"/>
                <a:tab pos="7294563" algn="l"/>
                <a:tab pos="8208963" algn="l"/>
                <a:tab pos="9123363" algn="l"/>
                <a:tab pos="10037763" algn="l"/>
                <a:tab pos="10313988" algn="l"/>
                <a:tab pos="1076325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3</a:t>
            </a:r>
            <a:r>
              <a:rPr lang="th-TH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. วิทยฐานะเชี่ยวชาญ           อัตรา </a:t>
            </a: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9</a:t>
            </a:r>
            <a:r>
              <a:rPr lang="th-TH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,</a:t>
            </a: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900 </a:t>
            </a:r>
            <a:r>
              <a:rPr lang="th-TH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บาท/เดือน</a:t>
            </a: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 </a:t>
            </a:r>
          </a:p>
          <a:p>
            <a:pPr marL="533400" lvl="1" indent="-55563">
              <a:spcBef>
                <a:spcPts val="1000"/>
              </a:spcBef>
              <a:buSzPct val="100000"/>
              <a:tabLst>
                <a:tab pos="533400" algn="l"/>
                <a:tab pos="893763" algn="l"/>
                <a:tab pos="1808163" algn="l"/>
                <a:tab pos="2722563" algn="l"/>
                <a:tab pos="3636963" algn="l"/>
                <a:tab pos="4551363" algn="l"/>
                <a:tab pos="5465763" algn="l"/>
                <a:tab pos="6380163" algn="l"/>
                <a:tab pos="7294563" algn="l"/>
                <a:tab pos="8208963" algn="l"/>
                <a:tab pos="9123363" algn="l"/>
                <a:tab pos="10037763" algn="l"/>
                <a:tab pos="10313988" algn="l"/>
                <a:tab pos="1076325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2</a:t>
            </a:r>
            <a:r>
              <a:rPr lang="th-TH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. วิทยฐานะชำนาญการพิเศษ    อัตรา </a:t>
            </a: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5</a:t>
            </a:r>
            <a:r>
              <a:rPr lang="th-TH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,</a:t>
            </a: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600 </a:t>
            </a:r>
            <a:r>
              <a:rPr lang="th-TH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บาท/เดือน</a:t>
            </a: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 </a:t>
            </a:r>
          </a:p>
          <a:p>
            <a:pPr marL="533400" lvl="1" indent="-55563">
              <a:spcBef>
                <a:spcPts val="1000"/>
              </a:spcBef>
              <a:buSzPct val="100000"/>
              <a:tabLst>
                <a:tab pos="533400" algn="l"/>
                <a:tab pos="893763" algn="l"/>
                <a:tab pos="1808163" algn="l"/>
                <a:tab pos="2722563" algn="l"/>
                <a:tab pos="3636963" algn="l"/>
                <a:tab pos="4551363" algn="l"/>
                <a:tab pos="5465763" algn="l"/>
                <a:tab pos="6380163" algn="l"/>
                <a:tab pos="7294563" algn="l"/>
                <a:tab pos="8208963" algn="l"/>
                <a:tab pos="9123363" algn="l"/>
                <a:tab pos="10037763" algn="l"/>
                <a:tab pos="10313988" algn="l"/>
                <a:tab pos="1076325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1</a:t>
            </a:r>
            <a:r>
              <a:rPr lang="th-TH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. วิทยฐานะชำนาญการ         อัตรา </a:t>
            </a: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3</a:t>
            </a:r>
            <a:r>
              <a:rPr lang="th-TH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,</a:t>
            </a: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500 </a:t>
            </a:r>
            <a:r>
              <a:rPr lang="th-TH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บาท/เดือน</a:t>
            </a:r>
          </a:p>
          <a:p>
            <a:pPr marL="533400" lvl="1" indent="-55563" algn="ctr">
              <a:spcBef>
                <a:spcPts val="700"/>
              </a:spcBef>
              <a:buSzPct val="100000"/>
              <a:tabLst>
                <a:tab pos="533400" algn="l"/>
                <a:tab pos="893763" algn="l"/>
                <a:tab pos="1808163" algn="l"/>
                <a:tab pos="2722563" algn="l"/>
                <a:tab pos="3636963" algn="l"/>
                <a:tab pos="4551363" algn="l"/>
                <a:tab pos="5465763" algn="l"/>
                <a:tab pos="6380163" algn="l"/>
                <a:tab pos="7294563" algn="l"/>
                <a:tab pos="8208963" algn="l"/>
                <a:tab pos="9123363" algn="l"/>
                <a:tab pos="10037763" algn="l"/>
                <a:tab pos="10313988" algn="l"/>
                <a:tab pos="1076325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r>
              <a:rPr lang="th-TH" sz="28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“ข้าราชการ พนักงานครูและบุคลากรทางการศึกษาผู้ใดได้รับวิทยฐานะใด เมื่อเปลี่ยนตำแหน่งจะได้รับวิทยฐานะติดตัวมา”</a:t>
            </a:r>
          </a:p>
          <a:p>
            <a:pPr marL="533400" lvl="1" indent="-55563" algn="ctr">
              <a:spcBef>
                <a:spcPts val="700"/>
              </a:spcBef>
              <a:buSzPct val="100000"/>
              <a:tabLst>
                <a:tab pos="533400" algn="l"/>
                <a:tab pos="893763" algn="l"/>
                <a:tab pos="1808163" algn="l"/>
                <a:tab pos="2722563" algn="l"/>
                <a:tab pos="3636963" algn="l"/>
                <a:tab pos="4551363" algn="l"/>
                <a:tab pos="5465763" algn="l"/>
                <a:tab pos="6380163" algn="l"/>
                <a:tab pos="7294563" algn="l"/>
                <a:tab pos="8208963" algn="l"/>
                <a:tab pos="9123363" algn="l"/>
                <a:tab pos="10037763" algn="l"/>
                <a:tab pos="10313988" algn="l"/>
                <a:tab pos="1076325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endParaRPr lang="th-TH" sz="2800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Charm of AU" pitchFamily="34" charset="-34"/>
              <a:cs typeface="TH Charm of AU" pitchFamily="34" charset="-34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250825" y="1643063"/>
            <a:ext cx="7561263" cy="4857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dist="17819" dir="2700000" algn="ctr" rotWithShape="0">
              <a:srgbClr val="5B9879">
                <a:alpha val="50027"/>
              </a:srgbClr>
            </a:outerShdw>
          </a:effectLst>
        </p:spPr>
        <p:txBody>
          <a:bodyPr wrap="none" lIns="90000" tIns="46800" rIns="90000" bIns="46800" anchor="ctr"/>
          <a:lstStyle/>
          <a:p>
            <a:pPr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79125" algn="l"/>
                <a:tab pos="10780713" algn="l"/>
              </a:tabLst>
              <a:defRPr/>
            </a:pPr>
            <a:r>
              <a:rPr lang="en-US" sz="4000" dirty="0">
                <a:solidFill>
                  <a:srgbClr val="FF0000"/>
                </a:solidFill>
                <a:latin typeface="TH Charm of AU" pitchFamily="34" charset="-34"/>
                <a:cs typeface="TH Charm of AU" pitchFamily="34" charset="-34"/>
              </a:rPr>
              <a:t>	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1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. ปริญญาตรี (๔ ปี)   	๑๑,๙๒0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บาท (๘,๓๔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0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)</a:t>
            </a:r>
          </a:p>
          <a:p>
            <a:pPr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	๒. ปริญญาตรี (๕ ปี)   	๑๒,๕๓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0 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บาท (๙,๑๔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0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)</a:t>
            </a:r>
          </a:p>
          <a:p>
            <a:pPr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	๓. ปริญญาตรี (๖ ปี)   	๑๕,๔๓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0 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บาท (๑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0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,๑๙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0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)</a:t>
            </a:r>
          </a:p>
          <a:p>
            <a:pPr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	๔. ประกาศนียบัตรบัณฑิต..๑๒,๕๓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0 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บาท (๙,๑๔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0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)</a:t>
            </a:r>
          </a:p>
          <a:p>
            <a:pPr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	๕. ปริญญาโท (ทั่วไป) 	๑๕,๔๓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0 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บาท (๑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0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,๑๙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0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)</a:t>
            </a:r>
          </a:p>
          <a:p>
            <a:pPr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	๖. ปริญญาโท(๒ปี ต่อจาก ป.ตรี๕ ปี)</a:t>
            </a:r>
          </a:p>
          <a:p>
            <a:pPr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                         		๑๖,๕๗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0 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บาท (๑๑,๒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00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)</a:t>
            </a:r>
          </a:p>
          <a:p>
            <a:pPr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	๗. ปริญญาเอก             ๑๙,๑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00 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บาท (๑๓,๗๗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0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)</a:t>
            </a:r>
          </a:p>
        </p:txBody>
      </p:sp>
      <p:sp>
        <p:nvSpPr>
          <p:cNvPr id="16" name="สี่เหลี่ยมผืนผ้า 23"/>
          <p:cNvSpPr/>
          <p:nvPr/>
        </p:nvSpPr>
        <p:spPr bwMode="auto">
          <a:xfrm>
            <a:off x="214313" y="928688"/>
            <a:ext cx="7572375" cy="7143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th-TH" dirty="0">
                <a:solidFill>
                  <a:srgbClr val="FF0000"/>
                </a:solidFill>
                <a:latin typeface="TH Charm of AU" pitchFamily="34" charset="-34"/>
                <a:cs typeface="TH Charm of AU" pitchFamily="34" charset="-34"/>
              </a:rPr>
              <a:t>                    </a:t>
            </a:r>
            <a:r>
              <a:rPr lang="th-TH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๑ ม.ค. ๕๕</a:t>
            </a:r>
          </a:p>
        </p:txBody>
      </p:sp>
      <p:graphicFrame>
        <p:nvGraphicFramePr>
          <p:cNvPr id="17" name="Group 6"/>
          <p:cNvGraphicFramePr>
            <a:graphicFrameLocks noGrp="1"/>
          </p:cNvGraphicFramePr>
          <p:nvPr/>
        </p:nvGraphicFramePr>
        <p:xfrm>
          <a:off x="5329238" y="857250"/>
          <a:ext cx="3600450" cy="5407064"/>
        </p:xfrm>
        <a:graphic>
          <a:graphicData uri="http://schemas.openxmlformats.org/drawingml/2006/table">
            <a:tbl>
              <a:tblPr/>
              <a:tblGrid>
                <a:gridCol w="18018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9863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83287"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th-TH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๑ ม.ค. ๕๖</a:t>
                      </a:r>
                    </a:p>
                  </a:txBody>
                  <a:tcPr marL="90000" marR="90000" marT="187865" marB="46787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th-TH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๑ ม.ค. ๕๗</a:t>
                      </a:r>
                    </a:p>
                  </a:txBody>
                  <a:tcPr marL="90000" marR="90000" marT="187865" marB="46787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623738"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th-TH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๑๓,๔๗0</a:t>
                      </a:r>
                    </a:p>
                    <a:p>
                      <a:pPr marL="0" marR="0" lvl="0" indent="0" algn="ctr" defTabSz="449263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th-TH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๑๔,๓</a:t>
                      </a: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00</a:t>
                      </a:r>
                    </a:p>
                    <a:p>
                      <a:pPr marL="0" marR="0" lvl="0" indent="0" algn="ctr" defTabSz="449263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th-TH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๑๖,๕๗</a:t>
                      </a: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0</a:t>
                      </a:r>
                    </a:p>
                    <a:p>
                      <a:pPr marL="0" marR="0" lvl="0" indent="0" algn="ctr" defTabSz="449263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th-TH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๑๔,๓</a:t>
                      </a: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00</a:t>
                      </a:r>
                    </a:p>
                    <a:p>
                      <a:pPr marL="0" marR="0" lvl="0" indent="0" algn="ctr" defTabSz="449263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th-TH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๑๖,๕๗</a:t>
                      </a: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0</a:t>
                      </a:r>
                    </a:p>
                    <a:p>
                      <a:pPr marL="0" marR="0" lvl="0" indent="0" algn="ctr" defTabSz="449263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th-TH" sz="4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  <a:p>
                      <a:pPr marL="0" marR="0" lvl="0" indent="0" algn="ctr" defTabSz="449263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th-TH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๑๗,๖๙</a:t>
                      </a: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0</a:t>
                      </a:r>
                    </a:p>
                    <a:p>
                      <a:pPr marL="0" marR="0" lvl="0" indent="0" algn="ctr" defTabSz="449263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th-TH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๒</a:t>
                      </a: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0</a:t>
                      </a:r>
                      <a:r>
                        <a:rPr kumimoji="0" lang="th-TH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,๓๒</a:t>
                      </a: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0</a:t>
                      </a:r>
                    </a:p>
                  </a:txBody>
                  <a:tcPr marL="90000" marR="90000" marT="187865" marB="46787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th-TH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๑๕,</a:t>
                      </a: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0</a:t>
                      </a:r>
                      <a:r>
                        <a:rPr kumimoji="0" lang="th-TH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๕</a:t>
                      </a: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0</a:t>
                      </a:r>
                    </a:p>
                    <a:p>
                      <a:pPr marL="0" marR="0" lvl="0" indent="0" algn="ctr" defTabSz="449263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th-TH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๑๕,๘</a:t>
                      </a: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00</a:t>
                      </a:r>
                    </a:p>
                    <a:p>
                      <a:pPr marL="0" marR="0" lvl="0" indent="0" algn="ctr" defTabSz="449263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th-TH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๑๗,๖๙</a:t>
                      </a: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0</a:t>
                      </a:r>
                    </a:p>
                    <a:p>
                      <a:pPr marL="0" marR="0" lvl="0" indent="0" algn="ctr" defTabSz="449263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th-TH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๑๕,๘</a:t>
                      </a: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00</a:t>
                      </a:r>
                    </a:p>
                    <a:p>
                      <a:pPr marL="0" marR="0" lvl="0" indent="0" algn="ctr" defTabSz="449263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th-TH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๑๗,๖๙</a:t>
                      </a: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0</a:t>
                      </a:r>
                    </a:p>
                    <a:p>
                      <a:pPr marL="0" marR="0" lvl="0" indent="0" algn="ctr" defTabSz="449263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th-TH" sz="4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H SarabunIT๙" pitchFamily="34" charset="-34"/>
                        <a:cs typeface="TH SarabunIT๙" pitchFamily="34" charset="-34"/>
                      </a:endParaRPr>
                    </a:p>
                    <a:p>
                      <a:pPr marL="0" marR="0" lvl="0" indent="0" algn="ctr" defTabSz="449263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th-TH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๑๘,๖๙</a:t>
                      </a: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0</a:t>
                      </a:r>
                    </a:p>
                    <a:p>
                      <a:pPr marL="0" marR="0" lvl="0" indent="0" algn="ctr" defTabSz="449263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th-TH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๒๑,๑๕</a:t>
                      </a: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IT๙" pitchFamily="34" charset="-34"/>
                          <a:cs typeface="TH SarabunIT๙" pitchFamily="34" charset="-34"/>
                        </a:rPr>
                        <a:t>0</a:t>
                      </a:r>
                    </a:p>
                  </a:txBody>
                  <a:tcPr marL="90000" marR="90000" marT="187865" marB="46787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0232" y="0"/>
            <a:ext cx="5715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7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7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075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075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1075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1075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1075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1075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1075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1075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1075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1075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1075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1075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1075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1075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8" dur="500" fill="hold"/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9" dur="500" fill="hold"/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3" dur="500" fill="hold"/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" dur="500" fill="hold"/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8" dur="500" fill="hold"/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9" dur="500" fill="hold"/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3" dur="500" fill="hold"/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4" dur="500" fill="hold"/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8" dur="500" fill="hold"/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9" dur="500" fill="hold"/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3" dur="500" fill="hold"/>
                                        <p:tgtEl>
                                          <p:spTgt spid="107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4" dur="500" fill="hold"/>
                                        <p:tgtEl>
                                          <p:spTgt spid="107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8" dur="500" fill="hold"/>
                                        <p:tgtEl>
                                          <p:spTgt spid="107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9" dur="500" fill="hold"/>
                                        <p:tgtEl>
                                          <p:spTgt spid="107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3" dur="500" fill="hold"/>
                                        <p:tgtEl>
                                          <p:spTgt spid="107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4" dur="500" fill="hold"/>
                                        <p:tgtEl>
                                          <p:spTgt spid="107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8" dur="500" fill="hold"/>
                                        <p:tgtEl>
                                          <p:spTgt spid="1075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9" dur="500" fill="hold"/>
                                        <p:tgtEl>
                                          <p:spTgt spid="1075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3" dur="500" fill="hold"/>
                                        <p:tgtEl>
                                          <p:spTgt spid="1075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4" dur="500" fill="hold"/>
                                        <p:tgtEl>
                                          <p:spTgt spid="1075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8" dur="500" fill="hold"/>
                                        <p:tgtEl>
                                          <p:spTgt spid="1075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9" dur="500" fill="hold"/>
                                        <p:tgtEl>
                                          <p:spTgt spid="1075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3" dur="500" fill="hold"/>
                                        <p:tgtEl>
                                          <p:spTgt spid="1075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4" dur="500" fill="hold"/>
                                        <p:tgtEl>
                                          <p:spTgt spid="1075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0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8" dur="500" fill="hold"/>
                                        <p:tgtEl>
                                          <p:spTgt spid="1075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9" dur="500" fill="hold"/>
                                        <p:tgtEl>
                                          <p:spTgt spid="1075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3" dur="500" fill="hold"/>
                                        <p:tgtEl>
                                          <p:spTgt spid="10752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4" dur="500" fill="hold"/>
                                        <p:tgtEl>
                                          <p:spTgt spid="10752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ext Box 1"/>
          <p:cNvSpPr txBox="1"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FFFF00"/>
          </a:solidFill>
          <a:ln w="7632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4500">
                <a:solidFill>
                  <a:srgbClr val="FF0000"/>
                </a:solidFill>
                <a:latin typeface="TH Charm of AU" pitchFamily="34" charset="-34"/>
                <a:cs typeface="TH Charm of AU" pitchFamily="34" charset="-34"/>
              </a:rPr>
              <a:t>ประเภทบุคลากรทางการศึกษา</a:t>
            </a:r>
          </a:p>
        </p:txBody>
      </p:sp>
      <p:sp>
        <p:nvSpPr>
          <p:cNvPr id="108546" name="Text Box 2"/>
          <p:cNvSpPr txBox="1">
            <a:spLocks noChangeArrowheads="1"/>
          </p:cNvSpPr>
          <p:nvPr/>
        </p:nvSpPr>
        <p:spPr bwMode="auto">
          <a:xfrm>
            <a:off x="219075" y="1066800"/>
            <a:ext cx="4495800" cy="5791200"/>
          </a:xfrm>
          <a:prstGeom prst="rect">
            <a:avLst/>
          </a:prstGeom>
          <a:noFill/>
          <a:ln w="9360">
            <a:solidFill>
              <a:srgbClr val="FF33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457200" indent="-436563">
              <a:lnSpc>
                <a:spcPct val="95000"/>
              </a:lnSpc>
              <a:spcBef>
                <a:spcPts val="600"/>
              </a:spcBef>
              <a:buSzPct val="10000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th-TH" sz="2800">
                <a:solidFill>
                  <a:srgbClr val="FFFF00"/>
                </a:solidFill>
                <a:latin typeface="TH Charm of AU" pitchFamily="34" charset="-34"/>
                <a:cs typeface="TH Charm of AU" pitchFamily="34" charset="-34"/>
              </a:rPr>
              <a:t>1.สายงานนิเทศการศึกษา</a:t>
            </a:r>
          </a:p>
          <a:p>
            <a:pPr marL="457200" indent="-436563">
              <a:lnSpc>
                <a:spcPct val="95000"/>
              </a:lnSpc>
              <a:spcBef>
                <a:spcPts val="600"/>
              </a:spcBef>
              <a:buSzPct val="10000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th-TH" sz="240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  1.1 ศึกษานิเทศก์</a:t>
            </a:r>
          </a:p>
          <a:p>
            <a:pPr marL="838200" lvl="1" indent="-360363">
              <a:lnSpc>
                <a:spcPct val="95000"/>
              </a:lnSpc>
              <a:spcBef>
                <a:spcPts val="600"/>
              </a:spcBef>
              <a:buSzPct val="10000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th-TH" sz="240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   - ศึกษานิเทศก์ชำนาญการ</a:t>
            </a:r>
          </a:p>
          <a:p>
            <a:pPr marL="838200" lvl="1" indent="-360363">
              <a:lnSpc>
                <a:spcPct val="95000"/>
              </a:lnSpc>
              <a:spcBef>
                <a:spcPts val="600"/>
              </a:spcBef>
              <a:buSzPct val="10000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th-TH" sz="240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   - ศึกษานิเทศก์ชำนาญการพิเศษ</a:t>
            </a:r>
          </a:p>
          <a:p>
            <a:pPr marL="838200" lvl="1" indent="-360363">
              <a:lnSpc>
                <a:spcPct val="95000"/>
              </a:lnSpc>
              <a:spcBef>
                <a:spcPts val="600"/>
              </a:spcBef>
              <a:buSzPct val="10000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th-TH" sz="240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   - ศึกษานิเทศก์เชี่ยวชาญ</a:t>
            </a:r>
          </a:p>
          <a:p>
            <a:pPr marL="838200" lvl="1" indent="-360363">
              <a:lnSpc>
                <a:spcPct val="95000"/>
              </a:lnSpc>
              <a:spcBef>
                <a:spcPts val="600"/>
              </a:spcBef>
              <a:buSzPct val="10000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th-TH" sz="240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   - ศึกษานิเทศก์เชี่ยวชาญพิเศษ</a:t>
            </a:r>
          </a:p>
          <a:p>
            <a:pPr marL="457200" indent="-436563">
              <a:lnSpc>
                <a:spcPct val="95000"/>
              </a:lnSpc>
              <a:spcBef>
                <a:spcPts val="600"/>
              </a:spcBef>
              <a:buSzPct val="10000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th-TH" sz="2800">
                <a:solidFill>
                  <a:srgbClr val="FFFF00"/>
                </a:solidFill>
                <a:latin typeface="TH Charm of AU" pitchFamily="34" charset="-34"/>
                <a:cs typeface="TH Charm of AU" pitchFamily="34" charset="-34"/>
              </a:rPr>
              <a:t>2.สายงานบริหารการศึกษา</a:t>
            </a:r>
          </a:p>
          <a:p>
            <a:pPr marL="457200" indent="-436563">
              <a:lnSpc>
                <a:spcPct val="95000"/>
              </a:lnSpc>
              <a:spcBef>
                <a:spcPts val="600"/>
              </a:spcBef>
              <a:buSzPct val="10000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th-TH" sz="240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    2.1 นักบริหารการศึกษา 6</a:t>
            </a:r>
          </a:p>
          <a:p>
            <a:pPr marL="457200" indent="-436563">
              <a:lnSpc>
                <a:spcPct val="95000"/>
              </a:lnSpc>
              <a:spcBef>
                <a:spcPts val="600"/>
              </a:spcBef>
              <a:buSzPct val="10000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th-TH" sz="240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    2.2 หัวหน้าฝ่าย 7 (นบศ.7)</a:t>
            </a:r>
          </a:p>
          <a:p>
            <a:pPr marL="457200" indent="-436563">
              <a:lnSpc>
                <a:spcPct val="95000"/>
              </a:lnSpc>
              <a:spcBef>
                <a:spcPts val="600"/>
              </a:spcBef>
              <a:buSzPct val="10000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th-TH" sz="240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    2.3 ผู้อำนวยการกองการศึกษา 7(นบศ.7)</a:t>
            </a:r>
          </a:p>
          <a:p>
            <a:pPr marL="457200" indent="-436563">
              <a:lnSpc>
                <a:spcPct val="95000"/>
              </a:lnSpc>
              <a:spcBef>
                <a:spcPts val="600"/>
              </a:spcBef>
              <a:buSzPct val="10000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th-TH" sz="240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    2.4 ผู้อำนวยการกองการศึกษา 8 /                       รองผู้อำนวยการสำนักการศึกษา 8 (นบศ.8)</a:t>
            </a:r>
          </a:p>
          <a:p>
            <a:pPr marL="457200" indent="-436563">
              <a:lnSpc>
                <a:spcPct val="95000"/>
              </a:lnSpc>
              <a:spcBef>
                <a:spcPts val="600"/>
              </a:spcBef>
              <a:buSzPct val="10000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th-TH" sz="240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    2.5 ผู้อำนวยการสำนักการศึกษา 9(นบศ.9)</a:t>
            </a:r>
          </a:p>
        </p:txBody>
      </p:sp>
      <p:sp>
        <p:nvSpPr>
          <p:cNvPr id="151556" name="AutoShap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763000" y="6629400"/>
            <a:ext cx="381000" cy="228600"/>
          </a:xfrm>
          <a:prstGeom prst="actionButtonForwardNex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th-TH"/>
          </a:p>
        </p:txBody>
      </p:sp>
      <p:sp>
        <p:nvSpPr>
          <p:cNvPr id="108548" name="Rectangle 4"/>
          <p:cNvSpPr>
            <a:spLocks noChangeArrowheads="1"/>
          </p:cNvSpPr>
          <p:nvPr/>
        </p:nvSpPr>
        <p:spPr bwMode="auto">
          <a:xfrm>
            <a:off x="4710113" y="1066800"/>
            <a:ext cx="4362450" cy="5562600"/>
          </a:xfrm>
          <a:prstGeom prst="rect">
            <a:avLst/>
          </a:prstGeom>
          <a:noFill/>
          <a:ln w="9360">
            <a:solidFill>
              <a:srgbClr val="FF33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457200" indent="-436563">
              <a:spcBef>
                <a:spcPts val="800"/>
              </a:spcBef>
              <a:buSzPct val="10000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n-US" sz="3200">
                <a:solidFill>
                  <a:srgbClr val="FFFF00"/>
                </a:solidFill>
                <a:latin typeface="TH Charm of AU" pitchFamily="34" charset="-34"/>
                <a:cs typeface="TH Charm of AU" pitchFamily="34" charset="-34"/>
              </a:rPr>
              <a:t>3. </a:t>
            </a:r>
            <a:r>
              <a:rPr lang="th-TH" sz="3200">
                <a:solidFill>
                  <a:srgbClr val="FFFF00"/>
                </a:solidFill>
                <a:latin typeface="TH Charm of AU" pitchFamily="34" charset="-34"/>
                <a:cs typeface="TH Charm of AU" pitchFamily="34" charset="-34"/>
              </a:rPr>
              <a:t>สายงานการศึกษานอกระบบและ</a:t>
            </a:r>
          </a:p>
          <a:p>
            <a:pPr marL="457200" indent="-436563">
              <a:spcBef>
                <a:spcPts val="800"/>
              </a:spcBef>
              <a:buSzPct val="10000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n-US" sz="3200">
                <a:solidFill>
                  <a:srgbClr val="FFFF00"/>
                </a:solidFill>
                <a:latin typeface="TH Charm of AU" pitchFamily="34" charset="-34"/>
                <a:cs typeface="TH Charm of AU" pitchFamily="34" charset="-34"/>
              </a:rPr>
              <a:t>    </a:t>
            </a:r>
            <a:r>
              <a:rPr lang="th-TH" sz="3200">
                <a:solidFill>
                  <a:srgbClr val="FFFF00"/>
                </a:solidFill>
                <a:latin typeface="TH Charm of AU" pitchFamily="34" charset="-34"/>
                <a:cs typeface="TH Charm of AU" pitchFamily="34" charset="-34"/>
              </a:rPr>
              <a:t>ส่งเสริมการศึกษา</a:t>
            </a:r>
          </a:p>
          <a:p>
            <a:pPr marL="457200" indent="-436563">
              <a:spcBef>
                <a:spcPts val="700"/>
              </a:spcBef>
              <a:buSzPct val="10000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n-US" sz="280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    3.1 </a:t>
            </a:r>
            <a:r>
              <a:rPr lang="th-TH" sz="280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สันทนาการ </a:t>
            </a:r>
            <a:r>
              <a:rPr lang="en-US" sz="280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3–7</a:t>
            </a:r>
          </a:p>
          <a:p>
            <a:pPr marL="457200" indent="-436563">
              <a:spcBef>
                <a:spcPts val="700"/>
              </a:spcBef>
              <a:buSzPct val="10000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n-US" sz="280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    3.2 </a:t>
            </a:r>
            <a:r>
              <a:rPr lang="th-TH" sz="280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นักวิชาการศึกษา </a:t>
            </a:r>
            <a:r>
              <a:rPr lang="en-US" sz="280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3–7</a:t>
            </a:r>
          </a:p>
          <a:p>
            <a:pPr marL="457200" indent="-436563">
              <a:spcBef>
                <a:spcPts val="700"/>
              </a:spcBef>
              <a:buSzPct val="10000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n-US" sz="280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    3.3 </a:t>
            </a:r>
            <a:r>
              <a:rPr lang="th-TH" sz="280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นักวิชาการวัฒนธรรม </a:t>
            </a:r>
            <a:r>
              <a:rPr lang="en-US" sz="280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3-7</a:t>
            </a:r>
          </a:p>
          <a:p>
            <a:pPr marL="457200" indent="-436563">
              <a:spcBef>
                <a:spcPts val="700"/>
              </a:spcBef>
              <a:buSzPct val="10000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n-US" sz="280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    3.4 </a:t>
            </a:r>
            <a:r>
              <a:rPr lang="th-TH" sz="280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บรรณารักษ์ </a:t>
            </a:r>
            <a:r>
              <a:rPr lang="en-US" sz="280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3-7</a:t>
            </a:r>
          </a:p>
          <a:p>
            <a:pPr marL="457200" indent="-436563">
              <a:spcBef>
                <a:spcPts val="700"/>
              </a:spcBef>
              <a:buSzPct val="10000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n-US" sz="280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    3.5 </a:t>
            </a:r>
            <a:r>
              <a:rPr lang="th-TH" sz="280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จพง</a:t>
            </a:r>
            <a:r>
              <a:rPr lang="en-US" sz="280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.</a:t>
            </a:r>
            <a:r>
              <a:rPr lang="th-TH" sz="280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ศูนย์เยาวชน </a:t>
            </a:r>
            <a:r>
              <a:rPr lang="en-US" sz="280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2-6</a:t>
            </a:r>
          </a:p>
          <a:p>
            <a:pPr marL="457200" indent="-436563">
              <a:spcBef>
                <a:spcPts val="700"/>
              </a:spcBef>
              <a:buSzPct val="10000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n-US" sz="280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    3.6 </a:t>
            </a:r>
            <a:r>
              <a:rPr lang="th-TH" sz="280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จพง</a:t>
            </a:r>
            <a:r>
              <a:rPr lang="en-US" sz="280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.</a:t>
            </a:r>
            <a:r>
              <a:rPr lang="th-TH" sz="280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ห้องสมุด </a:t>
            </a:r>
            <a:r>
              <a:rPr lang="en-US" sz="280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2-6</a:t>
            </a:r>
          </a:p>
          <a:p>
            <a:pPr marL="457200" indent="-436563">
              <a:spcBef>
                <a:spcPts val="700"/>
              </a:spcBef>
              <a:buSzPct val="10000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n-US" sz="280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    3.7 </a:t>
            </a:r>
            <a:r>
              <a:rPr lang="th-TH" sz="280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จนท</a:t>
            </a:r>
            <a:r>
              <a:rPr lang="en-US" sz="280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.</a:t>
            </a:r>
            <a:r>
              <a:rPr lang="th-TH" sz="280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ศูนย์เยาวชน </a:t>
            </a:r>
            <a:r>
              <a:rPr lang="en-US" sz="280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1-5</a:t>
            </a:r>
          </a:p>
          <a:p>
            <a:pPr marL="457200" indent="-436563">
              <a:spcBef>
                <a:spcPts val="700"/>
              </a:spcBef>
              <a:buSzPct val="10000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n-US" sz="280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    3.8 </a:t>
            </a:r>
            <a:r>
              <a:rPr lang="th-TH" sz="280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จนท</a:t>
            </a:r>
            <a:r>
              <a:rPr lang="en-US" sz="280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.</a:t>
            </a:r>
            <a:r>
              <a:rPr lang="th-TH" sz="280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ห้องสมุด </a:t>
            </a:r>
            <a:r>
              <a:rPr lang="en-US" sz="2800">
                <a:solidFill>
                  <a:srgbClr val="FFFFFF"/>
                </a:solidFill>
                <a:latin typeface="TH Charm of AU" pitchFamily="34" charset="-34"/>
                <a:cs typeface="TH Charm of AU" pitchFamily="34" charset="-34"/>
              </a:rPr>
              <a:t>1-5</a:t>
            </a:r>
          </a:p>
        </p:txBody>
      </p:sp>
      <p:sp>
        <p:nvSpPr>
          <p:cNvPr id="151558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839200" y="6477000"/>
            <a:ext cx="304800" cy="381000"/>
          </a:xfrm>
          <a:prstGeom prst="actionButtonBackPrevious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th-TH"/>
          </a:p>
        </p:txBody>
      </p:sp>
      <p:sp>
        <p:nvSpPr>
          <p:cNvPr id="151559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763000" y="6629400"/>
            <a:ext cx="381000" cy="228600"/>
          </a:xfrm>
          <a:prstGeom prst="actionButtonForwardNext">
            <a:avLst/>
          </a:prstGeom>
          <a:solidFill>
            <a:srgbClr val="0099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th-TH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78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006E99"/>
            </a:prstShdw>
          </a:effectLst>
        </p:spPr>
      </p:pic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182563" y="857250"/>
            <a:ext cx="8747125" cy="6000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dist="17819" dir="2700000" algn="ctr" rotWithShape="0">
              <a:srgbClr val="5B9879">
                <a:alpha val="50027"/>
              </a:srgbClr>
            </a:outerShdw>
          </a:effectLst>
        </p:spPr>
        <p:txBody>
          <a:bodyPr wrap="none" lIns="90000" tIns="46800" rIns="90000" bIns="46800" anchor="ctr"/>
          <a:lstStyle/>
          <a:p>
            <a:pPr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en-US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		1</a:t>
            </a:r>
            <a:r>
              <a:rPr lang="th-TH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. ม.ปลาย		 		๖,๙๒0</a:t>
            </a:r>
            <a:r>
              <a:rPr lang="en-US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บาท (๕,๓๔</a:t>
            </a:r>
            <a:r>
              <a:rPr lang="en-US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0</a:t>
            </a:r>
            <a:r>
              <a:rPr lang="th-TH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		2. </a:t>
            </a:r>
            <a:r>
              <a:rPr lang="th-TH" sz="4000" dirty="0" err="1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ปวช.</a:t>
            </a:r>
            <a:r>
              <a:rPr lang="th-TH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		 			๗,๖๔0</a:t>
            </a:r>
            <a:r>
              <a:rPr lang="en-US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บาท (๖,</a:t>
            </a:r>
            <a:r>
              <a:rPr lang="en-US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0</a:t>
            </a:r>
            <a:r>
              <a:rPr lang="th-TH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๕</a:t>
            </a:r>
            <a:r>
              <a:rPr lang="en-US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0</a:t>
            </a:r>
            <a:r>
              <a:rPr lang="th-TH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		3. </a:t>
            </a:r>
            <a:r>
              <a:rPr lang="th-TH" sz="4000" dirty="0" err="1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ปวท.</a:t>
            </a:r>
            <a:r>
              <a:rPr lang="th-TH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		 			๘,๘</a:t>
            </a:r>
            <a:r>
              <a:rPr lang="en-US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0</a:t>
            </a:r>
            <a:r>
              <a:rPr lang="th-TH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0</a:t>
            </a:r>
            <a:r>
              <a:rPr lang="en-US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บาท (๖,๘</a:t>
            </a:r>
            <a:r>
              <a:rPr lang="en-US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00</a:t>
            </a:r>
            <a:r>
              <a:rPr lang="th-TH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		4. </a:t>
            </a:r>
            <a:r>
              <a:rPr lang="th-TH" sz="4000" dirty="0" err="1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ปวส.</a:t>
            </a:r>
            <a:r>
              <a:rPr lang="th-TH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		 			๙,๓๓0</a:t>
            </a:r>
            <a:r>
              <a:rPr lang="en-US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บาท (๗,๔๖</a:t>
            </a:r>
            <a:r>
              <a:rPr lang="en-US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0</a:t>
            </a:r>
            <a:r>
              <a:rPr lang="th-TH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		5. ปริญญาตรี ๔ ปี   	๑๑,๘๖0</a:t>
            </a:r>
            <a:r>
              <a:rPr lang="en-US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บาท (๘,๓๔</a:t>
            </a:r>
            <a:r>
              <a:rPr lang="en-US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0</a:t>
            </a:r>
            <a:r>
              <a:rPr lang="th-TH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		6. ปริญญาตรี 5 ปี(ศึกษาฯ) 11,860</a:t>
            </a:r>
            <a:r>
              <a:rPr lang="en-US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บาท </a:t>
            </a:r>
          </a:p>
          <a:p>
            <a:pPr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   7. ปริญญาตรี ๕ ปี   	๑๒,๕๖</a:t>
            </a:r>
            <a:r>
              <a:rPr lang="en-US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0 </a:t>
            </a:r>
            <a:r>
              <a:rPr lang="th-TH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บาท (๙,๑๔</a:t>
            </a:r>
            <a:r>
              <a:rPr lang="en-US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0</a:t>
            </a:r>
            <a:r>
              <a:rPr lang="th-TH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		8. ประกาศนียบัตรบัณฑิต.. ๑๒,๕๖</a:t>
            </a:r>
            <a:r>
              <a:rPr lang="en-US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0 </a:t>
            </a:r>
            <a:r>
              <a:rPr lang="th-TH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บาท (๙,๑๔</a:t>
            </a:r>
            <a:r>
              <a:rPr lang="en-US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0</a:t>
            </a:r>
            <a:r>
              <a:rPr lang="th-TH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		9. ปริญญาตรี (๖ ปี)   ๑๕,๔๔</a:t>
            </a:r>
            <a:r>
              <a:rPr lang="en-US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0 </a:t>
            </a:r>
            <a:r>
              <a:rPr lang="th-TH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บาท (๑</a:t>
            </a:r>
            <a:r>
              <a:rPr lang="en-US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0</a:t>
            </a:r>
            <a:r>
              <a:rPr lang="th-TH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,๑๙</a:t>
            </a:r>
            <a:r>
              <a:rPr lang="en-US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0</a:t>
            </a:r>
            <a:r>
              <a:rPr lang="th-TH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   10. ปริญญาโท (ทั่วไป) 	๑๕,๔๔</a:t>
            </a:r>
            <a:r>
              <a:rPr lang="en-US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0 </a:t>
            </a:r>
            <a:r>
              <a:rPr lang="th-TH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บาท (๑</a:t>
            </a:r>
            <a:r>
              <a:rPr lang="en-US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0</a:t>
            </a:r>
            <a:r>
              <a:rPr lang="th-TH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,๑๙</a:t>
            </a:r>
            <a:r>
              <a:rPr lang="en-US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0</a:t>
            </a:r>
            <a:r>
              <a:rPr lang="th-TH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		11. ปริญญาเอก           ๑๙,๓</a:t>
            </a:r>
            <a:r>
              <a:rPr lang="en-US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00 </a:t>
            </a:r>
            <a:r>
              <a:rPr lang="th-TH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บาท (๑๓,๗๗</a:t>
            </a:r>
            <a:r>
              <a:rPr lang="en-US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0</a:t>
            </a:r>
            <a:r>
              <a:rPr lang="th-TH" sz="40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)</a:t>
            </a:r>
          </a:p>
        </p:txBody>
      </p:sp>
      <p:sp>
        <p:nvSpPr>
          <p:cNvPr id="22" name="สี่เหลี่ยมผืนผ้า 23"/>
          <p:cNvSpPr/>
          <p:nvPr/>
        </p:nvSpPr>
        <p:spPr bwMode="auto">
          <a:xfrm>
            <a:off x="142875" y="142875"/>
            <a:ext cx="8715375" cy="7143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th-TH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           		</a:t>
            </a:r>
            <a:r>
              <a:rPr lang="th-TH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๑ ม.ค. ๕๕</a:t>
            </a:r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6000750" y="857250"/>
            <a:ext cx="1571625" cy="6000750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>
            <a:outerShdw dist="17819" dir="2700000" algn="ctr" rotWithShape="0">
              <a:srgbClr val="5B9879">
                <a:alpha val="50026"/>
              </a:srgbClr>
            </a:outerShdw>
          </a:effectLst>
        </p:spPr>
        <p:txBody>
          <a:bodyPr wrap="none" lIns="90000" tIns="46800" rIns="90000" bIns="46800" anchor="ctr"/>
          <a:lstStyle/>
          <a:p>
            <a:pPr algn="ctr"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7,640</a:t>
            </a:r>
          </a:p>
          <a:p>
            <a:pPr algn="ctr"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8,340</a:t>
            </a:r>
          </a:p>
          <a:p>
            <a:pPr algn="ctr"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๘,๘</a:t>
            </a:r>
            <a:r>
              <a:rPr lang="en-US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0</a:t>
            </a:r>
            <a:r>
              <a:rPr lang="th-TH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0</a:t>
            </a:r>
          </a:p>
          <a:p>
            <a:pPr algn="ctr"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9,710</a:t>
            </a:r>
          </a:p>
          <a:p>
            <a:pPr algn="ctr"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1๓,๓๑0</a:t>
            </a:r>
          </a:p>
          <a:p>
            <a:pPr algn="ctr"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13,310</a:t>
            </a:r>
          </a:p>
          <a:p>
            <a:pPr algn="ctr"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14,320</a:t>
            </a:r>
          </a:p>
          <a:p>
            <a:pPr algn="ctr"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14,320</a:t>
            </a:r>
          </a:p>
          <a:p>
            <a:pPr algn="ctr"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๑6,</a:t>
            </a:r>
            <a:r>
              <a:rPr lang="en-GB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650</a:t>
            </a:r>
            <a:endParaRPr lang="th-TH" sz="4000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algn="ctr"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16,650</a:t>
            </a:r>
          </a:p>
          <a:p>
            <a:pPr algn="ctr"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en-US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20</a:t>
            </a:r>
            <a:r>
              <a:rPr lang="th-TH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,</a:t>
            </a:r>
            <a:r>
              <a:rPr lang="en-US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040</a:t>
            </a:r>
            <a:endParaRPr lang="th-TH" sz="4000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7500938" y="857250"/>
            <a:ext cx="1571625" cy="6000750"/>
          </a:xfrm>
          <a:prstGeom prst="rect">
            <a:avLst/>
          </a:prstGeom>
          <a:solidFill>
            <a:srgbClr val="FFCCFF"/>
          </a:solidFill>
          <a:ln w="9525">
            <a:noFill/>
            <a:round/>
            <a:headEnd/>
            <a:tailEnd/>
          </a:ln>
          <a:effectLst>
            <a:outerShdw dist="17819" dir="2700000" algn="ctr" rotWithShape="0">
              <a:srgbClr val="5B9879">
                <a:alpha val="50026"/>
              </a:srgbClr>
            </a:outerShdw>
          </a:effectLst>
        </p:spPr>
        <p:txBody>
          <a:bodyPr wrap="none" lIns="90000" tIns="46800" rIns="90000" bIns="46800" anchor="ctr"/>
          <a:lstStyle/>
          <a:p>
            <a:pPr algn="ctr"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8,750</a:t>
            </a:r>
          </a:p>
          <a:p>
            <a:pPr algn="ctr"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9,440</a:t>
            </a:r>
          </a:p>
          <a:p>
            <a:pPr algn="ctr"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10,๘80</a:t>
            </a:r>
          </a:p>
          <a:p>
            <a:pPr algn="ctr"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11,510</a:t>
            </a:r>
          </a:p>
          <a:p>
            <a:pPr algn="ctr"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15,060</a:t>
            </a:r>
          </a:p>
          <a:p>
            <a:pPr algn="ctr"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15,060</a:t>
            </a:r>
          </a:p>
          <a:p>
            <a:pPr algn="ctr"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15,840</a:t>
            </a:r>
          </a:p>
          <a:p>
            <a:pPr algn="ctr" eaLnBrk="0" hangingPunct="0">
              <a:lnSpc>
                <a:spcPct val="90000"/>
              </a:lnSpc>
              <a:buSzPct val="100000"/>
              <a:buFont typeface="Times New Roman" pitchFamily="18" charset="0"/>
              <a:buNone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15,840</a:t>
            </a:r>
          </a:p>
          <a:p>
            <a:pPr algn="ctr" eaLnBrk="0" hangingPunct="0">
              <a:lnSpc>
                <a:spcPct val="90000"/>
              </a:lnSpc>
              <a:buSzPct val="100000"/>
              <a:buFont typeface="Times New Roman" pitchFamily="18" charset="0"/>
              <a:buNone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๑7,</a:t>
            </a:r>
            <a:r>
              <a:rPr lang="en-US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570</a:t>
            </a:r>
            <a:endParaRPr lang="th-TH" sz="4000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algn="ctr"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17,570</a:t>
            </a:r>
          </a:p>
          <a:p>
            <a:pPr algn="ctr"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en-US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21</a:t>
            </a:r>
            <a:r>
              <a:rPr lang="th-TH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,</a:t>
            </a:r>
            <a:r>
              <a:rPr lang="en-US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140</a:t>
            </a:r>
            <a:endParaRPr lang="th-TH" sz="4000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25" name="สี่เหลี่ยมผืนผ้า 6"/>
          <p:cNvSpPr>
            <a:spLocks noChangeArrowheads="1"/>
          </p:cNvSpPr>
          <p:nvPr/>
        </p:nvSpPr>
        <p:spPr bwMode="auto">
          <a:xfrm>
            <a:off x="5929313" y="142875"/>
            <a:ext cx="1643062" cy="70485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th-TH" sz="4000">
                <a:solidFill>
                  <a:schemeClr val="tx1"/>
                </a:solidFill>
                <a:cs typeface="TH SarabunIT๙" pitchFamily="34" charset="-34"/>
              </a:rPr>
              <a:t>1 ม.ค.56</a:t>
            </a:r>
            <a:endParaRPr lang="th-TH" sz="4000">
              <a:solidFill>
                <a:srgbClr val="FF0000"/>
              </a:solidFill>
              <a:cs typeface="TH SarabunIT๙" pitchFamily="34" charset="-34"/>
            </a:endParaRPr>
          </a:p>
        </p:txBody>
      </p:sp>
      <p:sp>
        <p:nvSpPr>
          <p:cNvPr id="26" name="สี่เหลี่ยมผืนผ้า 7"/>
          <p:cNvSpPr>
            <a:spLocks noChangeArrowheads="1"/>
          </p:cNvSpPr>
          <p:nvPr/>
        </p:nvSpPr>
        <p:spPr bwMode="auto">
          <a:xfrm>
            <a:off x="7429500" y="142875"/>
            <a:ext cx="1643063" cy="704850"/>
          </a:xfrm>
          <a:prstGeom prst="rect">
            <a:avLst/>
          </a:prstGeom>
          <a:solidFill>
            <a:srgbClr val="FFCC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th-TH" sz="4000">
                <a:solidFill>
                  <a:schemeClr val="tx1"/>
                </a:solidFill>
                <a:cs typeface="TH SarabunIT๙" pitchFamily="34" charset="-34"/>
              </a:rPr>
              <a:t>1 ม.ค.57</a:t>
            </a:r>
            <a:endParaRPr lang="th-TH" sz="4000">
              <a:solidFill>
                <a:srgbClr val="FF0000"/>
              </a:solidFill>
              <a:cs typeface="TH SarabunIT๙" pitchFamily="34" charset="-34"/>
            </a:endParaRPr>
          </a:p>
        </p:txBody>
      </p:sp>
      <p:sp>
        <p:nvSpPr>
          <p:cNvPr id="20" name="AutoShape 4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8572528" y="6429396"/>
            <a:ext cx="571472" cy="428604"/>
          </a:xfrm>
          <a:prstGeom prst="actionButtonForwardNext">
            <a:avLst/>
          </a:prstGeom>
          <a:solidFill>
            <a:srgbClr val="99FFCC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th-TH"/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-32" y="-71437"/>
            <a:ext cx="4572032" cy="2857495"/>
          </a:xfrm>
          <a:prstGeom prst="rect">
            <a:avLst/>
          </a:prstGeom>
          <a:solidFill>
            <a:schemeClr val="bg1">
              <a:lumMod val="95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3200" dirty="0">
                <a:solidFill>
                  <a:schemeClr val="tx1"/>
                </a:solidFill>
                <a:cs typeface="TH SarabunIT๙" pitchFamily="34" charset="-34"/>
              </a:rPr>
              <a:t>1.สายงานนิเทศการศึกษา</a:t>
            </a:r>
          </a:p>
          <a:p>
            <a:pPr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3200" dirty="0">
                <a:solidFill>
                  <a:schemeClr val="tx1"/>
                </a:solidFill>
                <a:cs typeface="TH SarabunIT๙" pitchFamily="34" charset="-34"/>
              </a:rPr>
              <a:t> 1.1</a:t>
            </a:r>
            <a:r>
              <a:rPr lang="th-TH" sz="3200" u="sng" dirty="0">
                <a:solidFill>
                  <a:schemeClr val="tx1"/>
                </a:solidFill>
                <a:cs typeface="TH SarabunIT๙" pitchFamily="34" charset="-34"/>
              </a:rPr>
              <a:t>ศึกษานิเทศก์</a:t>
            </a:r>
          </a:p>
          <a:p>
            <a:pPr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3200" dirty="0">
                <a:solidFill>
                  <a:schemeClr val="tx1"/>
                </a:solidFill>
                <a:cs typeface="TH SarabunIT๙" pitchFamily="34" charset="-34"/>
              </a:rPr>
              <a:t>      - </a:t>
            </a:r>
            <a:r>
              <a:rPr lang="th-TH" sz="3200" dirty="0" err="1">
                <a:solidFill>
                  <a:schemeClr val="tx1"/>
                </a:solidFill>
                <a:cs typeface="TH SarabunIT๙" pitchFamily="34" charset="-34"/>
              </a:rPr>
              <a:t>ศน.</a:t>
            </a:r>
            <a:r>
              <a:rPr lang="th-TH" sz="3200" dirty="0">
                <a:solidFill>
                  <a:schemeClr val="tx1"/>
                </a:solidFill>
                <a:cs typeface="TH SarabunIT๙" pitchFamily="34" charset="-34"/>
              </a:rPr>
              <a:t>ชำนาญการ</a:t>
            </a:r>
          </a:p>
          <a:p>
            <a:pPr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3200" dirty="0">
                <a:solidFill>
                  <a:schemeClr val="tx1"/>
                </a:solidFill>
                <a:cs typeface="TH SarabunIT๙" pitchFamily="34" charset="-34"/>
              </a:rPr>
              <a:t>      - </a:t>
            </a:r>
            <a:r>
              <a:rPr lang="th-TH" sz="3200" dirty="0" err="1">
                <a:solidFill>
                  <a:schemeClr val="tx1"/>
                </a:solidFill>
                <a:cs typeface="TH SarabunIT๙" pitchFamily="34" charset="-34"/>
              </a:rPr>
              <a:t>ศน.</a:t>
            </a:r>
            <a:r>
              <a:rPr lang="th-TH" sz="3200" dirty="0">
                <a:solidFill>
                  <a:schemeClr val="tx1"/>
                </a:solidFill>
                <a:cs typeface="TH SarabunIT๙" pitchFamily="34" charset="-34"/>
              </a:rPr>
              <a:t>ชำนาญการพิเศษ</a:t>
            </a:r>
          </a:p>
          <a:p>
            <a:pPr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3200" dirty="0">
                <a:solidFill>
                  <a:schemeClr val="tx1"/>
                </a:solidFill>
                <a:cs typeface="TH SarabunIT๙" pitchFamily="34" charset="-34"/>
              </a:rPr>
              <a:t>      - </a:t>
            </a:r>
            <a:r>
              <a:rPr lang="th-TH" sz="3200" dirty="0" err="1">
                <a:solidFill>
                  <a:schemeClr val="tx1"/>
                </a:solidFill>
                <a:cs typeface="TH SarabunIT๙" pitchFamily="34" charset="-34"/>
              </a:rPr>
              <a:t>ศน.</a:t>
            </a:r>
            <a:r>
              <a:rPr lang="th-TH" sz="3200" dirty="0">
                <a:solidFill>
                  <a:schemeClr val="tx1"/>
                </a:solidFill>
                <a:cs typeface="TH SarabunIT๙" pitchFamily="34" charset="-34"/>
              </a:rPr>
              <a:t>เชี่ยวชาญ</a:t>
            </a:r>
          </a:p>
          <a:p>
            <a:pPr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3200" dirty="0">
                <a:solidFill>
                  <a:schemeClr val="tx1"/>
                </a:solidFill>
                <a:cs typeface="TH SarabunIT๙" pitchFamily="34" charset="-34"/>
              </a:rPr>
              <a:t>      - </a:t>
            </a:r>
            <a:r>
              <a:rPr lang="th-TH" sz="3200" dirty="0" err="1">
                <a:solidFill>
                  <a:schemeClr val="tx1"/>
                </a:solidFill>
                <a:cs typeface="TH SarabunIT๙" pitchFamily="34" charset="-34"/>
              </a:rPr>
              <a:t>ศน.</a:t>
            </a:r>
            <a:r>
              <a:rPr lang="th-TH" sz="3200" dirty="0">
                <a:solidFill>
                  <a:schemeClr val="tx1"/>
                </a:solidFill>
                <a:cs typeface="TH SarabunIT๙" pitchFamily="34" charset="-34"/>
              </a:rPr>
              <a:t>เชี่ยวชาญพิเศษ</a:t>
            </a:r>
          </a:p>
        </p:txBody>
      </p:sp>
      <p:sp>
        <p:nvSpPr>
          <p:cNvPr id="28" name="Rectangle 11"/>
          <p:cNvSpPr>
            <a:spLocks noChangeArrowheads="1"/>
          </p:cNvSpPr>
          <p:nvPr/>
        </p:nvSpPr>
        <p:spPr bwMode="auto">
          <a:xfrm>
            <a:off x="4572000" y="-71462"/>
            <a:ext cx="4572032" cy="6929462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3200" dirty="0">
                <a:solidFill>
                  <a:schemeClr val="tx1"/>
                </a:solidFill>
                <a:cs typeface="TH SarabunIT๙" pitchFamily="34" charset="-34"/>
              </a:rPr>
              <a:t>4.สายงานวิชาการศึกษา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3200" dirty="0">
                <a:solidFill>
                  <a:schemeClr val="tx1"/>
                </a:solidFill>
                <a:cs typeface="TH SarabunIT๙" pitchFamily="34" charset="-34"/>
              </a:rPr>
              <a:t>   นักวิชาการศึกษา(ปก.- </a:t>
            </a:r>
            <a:r>
              <a:rPr lang="th-TH" sz="3200" dirty="0" err="1">
                <a:solidFill>
                  <a:schemeClr val="tx1"/>
                </a:solidFill>
                <a:cs typeface="TH SarabunIT๙" pitchFamily="34" charset="-34"/>
              </a:rPr>
              <a:t>ชช.</a:t>
            </a:r>
            <a:r>
              <a:rPr lang="th-TH" sz="3200" dirty="0">
                <a:solidFill>
                  <a:schemeClr val="tx1"/>
                </a:solidFill>
                <a:cs typeface="TH SarabunIT๙" pitchFamily="34" charset="-34"/>
              </a:rPr>
              <a:t>)</a:t>
            </a:r>
            <a:endParaRPr lang="en-US" sz="3200" dirty="0">
              <a:solidFill>
                <a:schemeClr val="tx1"/>
              </a:solidFill>
              <a:cs typeface="TH SarabunIT๙" pitchFamily="34" charset="-34"/>
            </a:endParaRP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3200" dirty="0">
                <a:solidFill>
                  <a:schemeClr val="tx1"/>
                </a:solidFill>
                <a:cs typeface="TH SarabunIT๙" pitchFamily="34" charset="-34"/>
              </a:rPr>
              <a:t>5.สายงานวิชาการวัฒนธรรม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3200" dirty="0">
                <a:solidFill>
                  <a:schemeClr val="tx1"/>
                </a:solidFill>
                <a:cs typeface="TH SarabunIT๙" pitchFamily="34" charset="-34"/>
              </a:rPr>
              <a:t>   นักวิชาการวัฒนธรรม(ปก.- </a:t>
            </a:r>
            <a:r>
              <a:rPr lang="th-TH" sz="3200" dirty="0" err="1">
                <a:solidFill>
                  <a:schemeClr val="tx1"/>
                </a:solidFill>
                <a:cs typeface="TH SarabunIT๙" pitchFamily="34" charset="-34"/>
              </a:rPr>
              <a:t>ชช.</a:t>
            </a:r>
            <a:r>
              <a:rPr lang="th-TH" sz="3200" dirty="0">
                <a:solidFill>
                  <a:schemeClr val="tx1"/>
                </a:solidFill>
                <a:cs typeface="TH SarabunIT๙" pitchFamily="34" charset="-34"/>
              </a:rPr>
              <a:t>)</a:t>
            </a:r>
            <a:endParaRPr lang="en-US" sz="3200" dirty="0">
              <a:solidFill>
                <a:schemeClr val="tx1"/>
              </a:solidFill>
              <a:cs typeface="TH SarabunIT๙" pitchFamily="34" charset="-34"/>
            </a:endParaRP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2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6.</a:t>
            </a:r>
            <a:r>
              <a:rPr lang="th-TH" sz="3200" dirty="0">
                <a:solidFill>
                  <a:schemeClr val="tx1"/>
                </a:solidFill>
                <a:cs typeface="TH SarabunIT๙" pitchFamily="34" charset="-34"/>
              </a:rPr>
              <a:t>สายงานบรรณารักษ์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3200" dirty="0">
                <a:solidFill>
                  <a:schemeClr val="tx1"/>
                </a:solidFill>
                <a:cs typeface="TH SarabunIT๙" pitchFamily="34" charset="-34"/>
              </a:rPr>
              <a:t>   บรรณารักษ์ (ปก.- </a:t>
            </a:r>
            <a:r>
              <a:rPr lang="th-TH" sz="3200" dirty="0" err="1">
                <a:solidFill>
                  <a:schemeClr val="tx1"/>
                </a:solidFill>
                <a:cs typeface="TH SarabunIT๙" pitchFamily="34" charset="-34"/>
              </a:rPr>
              <a:t>ชนพ.</a:t>
            </a:r>
            <a:r>
              <a:rPr lang="th-TH" sz="3200" dirty="0">
                <a:solidFill>
                  <a:schemeClr val="tx1"/>
                </a:solidFill>
                <a:cs typeface="TH SarabunIT๙" pitchFamily="34" charset="-34"/>
              </a:rPr>
              <a:t>)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3200" dirty="0">
                <a:solidFill>
                  <a:schemeClr val="tx1"/>
                </a:solidFill>
                <a:cs typeface="TH SarabunIT๙" pitchFamily="34" charset="-34"/>
              </a:rPr>
              <a:t>7.สายงานพัฒนาการกีฬา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3200" dirty="0">
                <a:solidFill>
                  <a:schemeClr val="tx1"/>
                </a:solidFill>
                <a:cs typeface="TH SarabunIT๙" pitchFamily="34" charset="-34"/>
              </a:rPr>
              <a:t>   นักพัฒนาการกีฬา(ปก – </a:t>
            </a:r>
            <a:r>
              <a:rPr lang="th-TH" sz="3200" dirty="0" err="1">
                <a:solidFill>
                  <a:schemeClr val="tx1"/>
                </a:solidFill>
                <a:cs typeface="TH SarabunIT๙" pitchFamily="34" charset="-34"/>
              </a:rPr>
              <a:t>ชช.</a:t>
            </a:r>
            <a:r>
              <a:rPr lang="th-TH" sz="3200" dirty="0">
                <a:solidFill>
                  <a:schemeClr val="tx1"/>
                </a:solidFill>
                <a:cs typeface="TH SarabunIT๙" pitchFamily="34" charset="-34"/>
              </a:rPr>
              <a:t>)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3200" dirty="0">
                <a:solidFill>
                  <a:schemeClr val="tx1"/>
                </a:solidFill>
                <a:cs typeface="TH SarabunIT๙" pitchFamily="34" charset="-34"/>
              </a:rPr>
              <a:t>8.สายงานภัณฑารักษ์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3200" dirty="0">
                <a:solidFill>
                  <a:schemeClr val="tx1"/>
                </a:solidFill>
                <a:cs typeface="TH SarabunIT๙" pitchFamily="34" charset="-34"/>
              </a:rPr>
              <a:t>   ภัณฑารักษ์(ปก – </a:t>
            </a:r>
            <a:r>
              <a:rPr lang="th-TH" sz="3200" dirty="0" err="1">
                <a:solidFill>
                  <a:schemeClr val="tx1"/>
                </a:solidFill>
                <a:cs typeface="TH SarabunIT๙" pitchFamily="34" charset="-34"/>
              </a:rPr>
              <a:t>ชช.</a:t>
            </a:r>
            <a:r>
              <a:rPr lang="th-TH" sz="3200" dirty="0">
                <a:solidFill>
                  <a:schemeClr val="tx1"/>
                </a:solidFill>
                <a:cs typeface="TH SarabunIT๙" pitchFamily="34" charset="-34"/>
              </a:rPr>
              <a:t>)</a:t>
            </a:r>
            <a:endParaRPr lang="en-US" sz="3200" dirty="0">
              <a:solidFill>
                <a:schemeClr val="tx1"/>
              </a:solidFill>
              <a:cs typeface="TH SarabunIT๙" pitchFamily="34" charset="-34"/>
            </a:endParaRP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3200" dirty="0">
                <a:solidFill>
                  <a:schemeClr val="tx1"/>
                </a:solidFill>
                <a:cs typeface="TH SarabunIT๙" pitchFamily="34" charset="-34"/>
              </a:rPr>
              <a:t>9.สายงานปฏิบัติงานศูนย์เยาวชน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3200" dirty="0">
                <a:solidFill>
                  <a:schemeClr val="tx1"/>
                </a:solidFill>
                <a:cs typeface="TH SarabunIT๙" pitchFamily="34" charset="-34"/>
              </a:rPr>
              <a:t>   </a:t>
            </a:r>
            <a:r>
              <a:rPr lang="th-TH" sz="3200" dirty="0" err="1">
                <a:solidFill>
                  <a:schemeClr val="tx1"/>
                </a:solidFill>
                <a:cs typeface="TH SarabunIT๙" pitchFamily="34" charset="-34"/>
              </a:rPr>
              <a:t>จพง</a:t>
            </a:r>
            <a:r>
              <a:rPr lang="en-US" sz="3200" dirty="0">
                <a:solidFill>
                  <a:schemeClr val="tx1"/>
                </a:solidFill>
                <a:cs typeface="TH SarabunIT๙" pitchFamily="34" charset="-34"/>
              </a:rPr>
              <a:t>.</a:t>
            </a:r>
            <a:r>
              <a:rPr lang="th-TH" sz="3200" dirty="0">
                <a:solidFill>
                  <a:schemeClr val="tx1"/>
                </a:solidFill>
                <a:cs typeface="TH SarabunIT๙" pitchFamily="34" charset="-34"/>
              </a:rPr>
              <a:t>ศูนย์เยาวชน(ปง – ชง)</a:t>
            </a:r>
            <a:endParaRPr lang="en-US" sz="3200" dirty="0">
              <a:solidFill>
                <a:schemeClr val="tx1"/>
              </a:solidFill>
              <a:cs typeface="TH SarabunIT๙" pitchFamily="34" charset="-34"/>
            </a:endParaRP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3200" dirty="0">
                <a:solidFill>
                  <a:schemeClr val="tx1"/>
                </a:solidFill>
                <a:cs typeface="TH SarabunIT๙" pitchFamily="34" charset="-34"/>
              </a:rPr>
              <a:t>๑๐. สายงานปฏิบัติงานห้องสมุด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3200" dirty="0">
                <a:solidFill>
                  <a:schemeClr val="tx1"/>
                </a:solidFill>
                <a:cs typeface="TH SarabunIT๙" pitchFamily="34" charset="-34"/>
              </a:rPr>
              <a:t>      </a:t>
            </a:r>
            <a:r>
              <a:rPr lang="th-TH" sz="3200" dirty="0" err="1">
                <a:solidFill>
                  <a:schemeClr val="tx1"/>
                </a:solidFill>
                <a:cs typeface="TH SarabunIT๙" pitchFamily="34" charset="-34"/>
              </a:rPr>
              <a:t>จพง</a:t>
            </a:r>
            <a:r>
              <a:rPr lang="en-US" sz="3200" dirty="0">
                <a:solidFill>
                  <a:schemeClr val="tx1"/>
                </a:solidFill>
                <a:cs typeface="TH SarabunIT๙" pitchFamily="34" charset="-34"/>
              </a:rPr>
              <a:t>.</a:t>
            </a:r>
            <a:r>
              <a:rPr lang="th-TH" sz="3200" dirty="0">
                <a:solidFill>
                  <a:schemeClr val="tx1"/>
                </a:solidFill>
                <a:cs typeface="TH SarabunIT๙" pitchFamily="34" charset="-34"/>
              </a:rPr>
              <a:t>ห้องสมุด(ปง – ชง)</a:t>
            </a:r>
            <a:endParaRPr lang="en-US" sz="3200" dirty="0">
              <a:solidFill>
                <a:schemeClr val="tx1"/>
              </a:solidFill>
              <a:cs typeface="TH SarabunIT๙" pitchFamily="34" charset="-34"/>
            </a:endParaRPr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0" y="2643183"/>
            <a:ext cx="4572000" cy="4214841"/>
          </a:xfrm>
          <a:prstGeom prst="rect">
            <a:avLst/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3200" dirty="0">
                <a:solidFill>
                  <a:schemeClr val="tx1"/>
                </a:solidFill>
                <a:cs typeface="TH SarabunIT๙" pitchFamily="34" charset="-34"/>
              </a:rPr>
              <a:t>2.สายงานบริหารงานการศึกษา</a:t>
            </a:r>
          </a:p>
          <a:p>
            <a:pPr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2800" dirty="0">
                <a:solidFill>
                  <a:schemeClr val="tx1"/>
                </a:solidFill>
                <a:cs typeface="TH SarabunIT๙" pitchFamily="34" charset="-34"/>
              </a:rPr>
              <a:t>(นักบริหารงานการศึกษา ระดับต้น – สูง)</a:t>
            </a:r>
          </a:p>
          <a:p>
            <a:pPr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3200" dirty="0">
                <a:solidFill>
                  <a:schemeClr val="tx1"/>
                </a:solidFill>
                <a:cs typeface="TH SarabunIT๙" pitchFamily="34" charset="-34"/>
              </a:rPr>
              <a:t>  2.1 หน.ฝ่าย.... ระดับต้น</a:t>
            </a:r>
          </a:p>
          <a:p>
            <a:pPr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3200" dirty="0">
                <a:solidFill>
                  <a:schemeClr val="tx1"/>
                </a:solidFill>
                <a:cs typeface="TH SarabunIT๙" pitchFamily="34" charset="-34"/>
              </a:rPr>
              <a:t>  2.2 </a:t>
            </a:r>
            <a:r>
              <a:rPr lang="th-TH" sz="3200" dirty="0" err="1">
                <a:solidFill>
                  <a:schemeClr val="tx1"/>
                </a:solidFill>
                <a:cs typeface="TH SarabunIT๙" pitchFamily="34" charset="-34"/>
              </a:rPr>
              <a:t>ผอ.ก</a:t>
            </a:r>
            <a:r>
              <a:rPr lang="th-TH" sz="3200" dirty="0">
                <a:solidFill>
                  <a:schemeClr val="tx1"/>
                </a:solidFill>
                <a:cs typeface="TH SarabunIT๙" pitchFamily="34" charset="-34"/>
              </a:rPr>
              <a:t>ศ. ระดับต้น</a:t>
            </a:r>
          </a:p>
          <a:p>
            <a:pPr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3200" dirty="0">
                <a:solidFill>
                  <a:schemeClr val="tx1"/>
                </a:solidFill>
                <a:cs typeface="TH SarabunIT๙" pitchFamily="34" charset="-34"/>
              </a:rPr>
              <a:t>  2.3 ผอ.กอง </a:t>
            </a:r>
            <a:r>
              <a:rPr lang="th-TH" sz="3200" dirty="0" err="1">
                <a:solidFill>
                  <a:schemeClr val="tx1"/>
                </a:solidFill>
                <a:cs typeface="TH SarabunIT๙" pitchFamily="34" charset="-34"/>
              </a:rPr>
              <a:t>กศ.</a:t>
            </a:r>
            <a:r>
              <a:rPr lang="th-TH" sz="3200" dirty="0">
                <a:solidFill>
                  <a:schemeClr val="tx1"/>
                </a:solidFill>
                <a:cs typeface="TH SarabunIT๙" pitchFamily="34" charset="-34"/>
              </a:rPr>
              <a:t> ระดับกลาง /</a:t>
            </a:r>
          </a:p>
          <a:p>
            <a:pPr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3200" dirty="0">
                <a:solidFill>
                  <a:schemeClr val="tx1"/>
                </a:solidFill>
                <a:cs typeface="TH SarabunIT๙" pitchFamily="34" charset="-34"/>
              </a:rPr>
              <a:t>      ผอ.ส่วน </a:t>
            </a:r>
            <a:r>
              <a:rPr lang="th-TH" sz="3200" dirty="0" err="1">
                <a:solidFill>
                  <a:schemeClr val="tx1"/>
                </a:solidFill>
                <a:cs typeface="TH SarabunIT๙" pitchFamily="34" charset="-34"/>
              </a:rPr>
              <a:t>กศ</a:t>
            </a:r>
            <a:r>
              <a:rPr lang="th-TH" sz="3200" dirty="0">
                <a:solidFill>
                  <a:schemeClr val="tx1"/>
                </a:solidFill>
                <a:cs typeface="TH SarabunIT๙" pitchFamily="34" charset="-34"/>
              </a:rPr>
              <a:t>. ระดับกลาง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3200" dirty="0">
                <a:solidFill>
                  <a:schemeClr val="tx1"/>
                </a:solidFill>
                <a:cs typeface="TH SarabunIT๙" pitchFamily="34" charset="-34"/>
              </a:rPr>
              <a:t>  2.4 ผอ.</a:t>
            </a:r>
            <a:r>
              <a:rPr lang="th-TH" sz="3200" dirty="0" err="1">
                <a:solidFill>
                  <a:schemeClr val="tx1"/>
                </a:solidFill>
                <a:cs typeface="TH SarabunIT๙" pitchFamily="34" charset="-34"/>
              </a:rPr>
              <a:t>สน.ก</a:t>
            </a:r>
            <a:r>
              <a:rPr lang="th-TH" sz="3200" dirty="0">
                <a:solidFill>
                  <a:schemeClr val="tx1"/>
                </a:solidFill>
                <a:cs typeface="TH SarabunIT๙" pitchFamily="34" charset="-34"/>
              </a:rPr>
              <a:t>ศ. ระดับสูง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3200" dirty="0">
                <a:solidFill>
                  <a:schemeClr val="tx1"/>
                </a:solidFill>
                <a:cs typeface="TH SarabunIT๙" pitchFamily="34" charset="-34"/>
              </a:rPr>
              <a:t>๓.สายงาน</a:t>
            </a:r>
            <a:r>
              <a:rPr lang="th-TH" sz="3200" dirty="0" err="1">
                <a:solidFill>
                  <a:schemeClr val="tx1"/>
                </a:solidFill>
                <a:cs typeface="TH SarabunIT๙" pitchFamily="34" charset="-34"/>
              </a:rPr>
              <a:t>สันทนา</a:t>
            </a:r>
            <a:r>
              <a:rPr lang="th-TH" sz="3200" dirty="0">
                <a:solidFill>
                  <a:schemeClr val="tx1"/>
                </a:solidFill>
                <a:cs typeface="TH SarabunIT๙" pitchFamily="34" charset="-34"/>
              </a:rPr>
              <a:t>การ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3200" dirty="0">
                <a:solidFill>
                  <a:schemeClr val="tx1"/>
                </a:solidFill>
                <a:cs typeface="TH SarabunIT๙" pitchFamily="34" charset="-34"/>
              </a:rPr>
              <a:t>   นัก</a:t>
            </a:r>
            <a:r>
              <a:rPr lang="th-TH" sz="3200" dirty="0" err="1">
                <a:solidFill>
                  <a:schemeClr val="tx1"/>
                </a:solidFill>
                <a:cs typeface="TH SarabunIT๙" pitchFamily="34" charset="-34"/>
              </a:rPr>
              <a:t>สันทนา</a:t>
            </a:r>
            <a:r>
              <a:rPr lang="th-TH" sz="3200" dirty="0">
                <a:solidFill>
                  <a:schemeClr val="tx1"/>
                </a:solidFill>
                <a:cs typeface="TH SarabunIT๙" pitchFamily="34" charset="-34"/>
              </a:rPr>
              <a:t>การ(ปก.- </a:t>
            </a:r>
            <a:r>
              <a:rPr lang="th-TH" sz="3200" dirty="0" err="1">
                <a:solidFill>
                  <a:schemeClr val="tx1"/>
                </a:solidFill>
                <a:cs typeface="TH SarabunIT๙" pitchFamily="34" charset="-34"/>
              </a:rPr>
              <a:t>ชช.</a:t>
            </a:r>
            <a:r>
              <a:rPr lang="th-TH" sz="3200" dirty="0">
                <a:solidFill>
                  <a:schemeClr val="tx1"/>
                </a:solidFill>
                <a:cs typeface="TH SarabunIT๙" pitchFamily="34" charset="-34"/>
              </a:rPr>
              <a:t>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8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8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1085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085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1085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1085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085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085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1085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1085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1085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1085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1085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1085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1085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1085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1085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1085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1085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1085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7" dur="500" fill="hold"/>
                                        <p:tgtEl>
                                          <p:spTgt spid="1085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" dur="500" fill="hold"/>
                                        <p:tgtEl>
                                          <p:spTgt spid="1085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1" dur="500" fill="hold"/>
                                        <p:tgtEl>
                                          <p:spTgt spid="1085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2" dur="500" fill="hold"/>
                                        <p:tgtEl>
                                          <p:spTgt spid="1085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5" dur="500" fill="hold"/>
                                        <p:tgtEl>
                                          <p:spTgt spid="108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500" fill="hold"/>
                                        <p:tgtEl>
                                          <p:spTgt spid="108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9" dur="500" fill="hold"/>
                                        <p:tgtEl>
                                          <p:spTgt spid="1085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0" dur="500" fill="hold"/>
                                        <p:tgtEl>
                                          <p:spTgt spid="1085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3" dur="500" fill="hold"/>
                                        <p:tgtEl>
                                          <p:spTgt spid="1085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4" dur="500" fill="hold"/>
                                        <p:tgtEl>
                                          <p:spTgt spid="1085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7" dur="500" fill="hold"/>
                                        <p:tgtEl>
                                          <p:spTgt spid="1085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8" dur="500" fill="hold"/>
                                        <p:tgtEl>
                                          <p:spTgt spid="1085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1" dur="500" fill="hold"/>
                                        <p:tgtEl>
                                          <p:spTgt spid="1085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2" dur="500" fill="hold"/>
                                        <p:tgtEl>
                                          <p:spTgt spid="1085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5" dur="500" fill="hold"/>
                                        <p:tgtEl>
                                          <p:spTgt spid="1085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6" dur="500" fill="hold"/>
                                        <p:tgtEl>
                                          <p:spTgt spid="1085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9" dur="500" fill="hold"/>
                                        <p:tgtEl>
                                          <p:spTgt spid="1085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0" dur="500" fill="hold"/>
                                        <p:tgtEl>
                                          <p:spTgt spid="1085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3" dur="500" fill="hold"/>
                                        <p:tgtEl>
                                          <p:spTgt spid="1085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4" dur="500" fill="hold"/>
                                        <p:tgtEl>
                                          <p:spTgt spid="1085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7" dur="500" fill="hold"/>
                                        <p:tgtEl>
                                          <p:spTgt spid="1085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8" dur="500" fill="hold"/>
                                        <p:tgtEl>
                                          <p:spTgt spid="1085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1" dur="500" fill="hold"/>
                                        <p:tgtEl>
                                          <p:spTgt spid="1085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2" dur="500" fill="hold"/>
                                        <p:tgtEl>
                                          <p:spTgt spid="1085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0" grpId="0" animBg="1"/>
      <p:bldP spid="27" grpId="0" animBg="1"/>
      <p:bldP spid="28" grpId="0" animBg="1"/>
      <p:bldP spid="29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1438"/>
            <a:ext cx="9144000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สี่เหลี่ยมผืนผ้า 4"/>
          <p:cNvSpPr>
            <a:spLocks noChangeArrowheads="1"/>
          </p:cNvSpPr>
          <p:nvPr/>
        </p:nvSpPr>
        <p:spPr bwMode="auto">
          <a:xfrm>
            <a:off x="71406" y="214290"/>
            <a:ext cx="500063" cy="6572273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th-TH" sz="4800">
              <a:solidFill>
                <a:srgbClr val="FFFFFF"/>
              </a:solidFill>
              <a:latin typeface="Angsana New" pitchFamily="18" charset="-34"/>
            </a:endParaRPr>
          </a:p>
        </p:txBody>
      </p:sp>
      <p:sp>
        <p:nvSpPr>
          <p:cNvPr id="6" name="สี่เหลี่ยมผืนผ้า 5"/>
          <p:cNvSpPr>
            <a:spLocks noChangeArrowheads="1"/>
          </p:cNvSpPr>
          <p:nvPr/>
        </p:nvSpPr>
        <p:spPr bwMode="auto">
          <a:xfrm>
            <a:off x="642923" y="214290"/>
            <a:ext cx="1928813" cy="6572273"/>
          </a:xfrm>
          <a:prstGeom prst="rect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th-TH" sz="4800">
              <a:solidFill>
                <a:srgbClr val="FFFFFF"/>
              </a:solidFill>
              <a:latin typeface="Angsana New" pitchFamily="18" charset="-34"/>
            </a:endParaRPr>
          </a:p>
        </p:txBody>
      </p:sp>
      <p:sp>
        <p:nvSpPr>
          <p:cNvPr id="7" name="สี่เหลี่ยมผืนผ้า 6"/>
          <p:cNvSpPr>
            <a:spLocks noChangeArrowheads="1"/>
          </p:cNvSpPr>
          <p:nvPr/>
        </p:nvSpPr>
        <p:spPr bwMode="auto">
          <a:xfrm>
            <a:off x="2643191" y="214290"/>
            <a:ext cx="2428875" cy="6572273"/>
          </a:xfrm>
          <a:prstGeom prst="rect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th-TH" sz="4800">
              <a:solidFill>
                <a:srgbClr val="FFFFFF"/>
              </a:solidFill>
              <a:latin typeface="Angsana New" pitchFamily="18" charset="-34"/>
            </a:endParaRPr>
          </a:p>
        </p:txBody>
      </p:sp>
      <p:sp>
        <p:nvSpPr>
          <p:cNvPr id="8" name="สี่เหลี่ยมผืนผ้า 7"/>
          <p:cNvSpPr>
            <a:spLocks noChangeArrowheads="1"/>
          </p:cNvSpPr>
          <p:nvPr/>
        </p:nvSpPr>
        <p:spPr bwMode="auto">
          <a:xfrm>
            <a:off x="5143517" y="214290"/>
            <a:ext cx="1857375" cy="6572296"/>
          </a:xfrm>
          <a:prstGeom prst="rect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th-TH" sz="4800">
              <a:solidFill>
                <a:srgbClr val="FFFFFF"/>
              </a:solidFill>
              <a:latin typeface="Angsana New" pitchFamily="18" charset="-34"/>
            </a:endParaRPr>
          </a:p>
        </p:txBody>
      </p:sp>
      <p:sp>
        <p:nvSpPr>
          <p:cNvPr id="9" name="สี่เหลี่ยมผืนผ้า 8"/>
          <p:cNvSpPr>
            <a:spLocks noChangeArrowheads="1"/>
          </p:cNvSpPr>
          <p:nvPr/>
        </p:nvSpPr>
        <p:spPr bwMode="auto">
          <a:xfrm>
            <a:off x="7072330" y="214290"/>
            <a:ext cx="1928813" cy="6572273"/>
          </a:xfrm>
          <a:prstGeom prst="rect">
            <a:avLst/>
          </a:prstGeom>
          <a:noFill/>
          <a:ln w="57150">
            <a:solidFill>
              <a:srgbClr val="00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th-TH" sz="4800">
              <a:solidFill>
                <a:srgbClr val="FFFFFF"/>
              </a:solidFill>
              <a:latin typeface="Angsana New" pitchFamily="18" charset="-34"/>
            </a:endParaRPr>
          </a:p>
        </p:txBody>
      </p:sp>
      <p:graphicFrame>
        <p:nvGraphicFramePr>
          <p:cNvPr id="21" name="ตาราง 20"/>
          <p:cNvGraphicFramePr>
            <a:graphicFrameLocks noGrp="1"/>
          </p:cNvGraphicFramePr>
          <p:nvPr/>
        </p:nvGraphicFramePr>
        <p:xfrm>
          <a:off x="142844" y="209201"/>
          <a:ext cx="8786783" cy="6577385"/>
        </p:xfrm>
        <a:graphic>
          <a:graphicData uri="http://schemas.openxmlformats.org/drawingml/2006/table">
            <a:tbl>
              <a:tblPr/>
              <a:tblGrid>
                <a:gridCol w="446542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404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6042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2047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86905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</a:p>
                  </a:txBody>
                  <a:tcPr marL="8538" marR="8538" marT="85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ขั้นสูง</a:t>
                      </a: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ขั้นต่ำ</a:t>
                      </a: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ขั้นต่ำชั่วคราว</a:t>
                      </a: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6905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ประเภทบริหาร ระดับสูง</a:t>
                      </a: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      73,140 </a:t>
                      </a: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         56,330 </a:t>
                      </a: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             24,400 </a:t>
                      </a: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6905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ประเภทบริหาร ระดับกลาง</a:t>
                      </a: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      60,450 </a:t>
                      </a: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         46,560 </a:t>
                      </a: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             19,860 </a:t>
                      </a: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6905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ประเภทบริหาร ระดับต้น</a:t>
                      </a: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      44,990 </a:t>
                      </a: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         34,680 </a:t>
                      </a: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             16,190 </a:t>
                      </a: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6905">
                <a:tc>
                  <a:txBody>
                    <a:bodyPr/>
                    <a:lstStyle/>
                    <a:p>
                      <a:pPr algn="l" fontAlgn="b"/>
                      <a:endParaRPr lang="th-TH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8538" marR="8538" marT="85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86905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ประเภทอำนวยการ ระดับสูง</a:t>
                      </a: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      70,350 </a:t>
                      </a: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         50,640 </a:t>
                      </a: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             24,400 </a:t>
                      </a: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86905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ประเภทอำนวยการ ระดับกลาง</a:t>
                      </a: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      60,450 </a:t>
                      </a: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         43,300 </a:t>
                      </a: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             19,860 </a:t>
                      </a: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86905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ประเภทอำนวยการ ระดับต้น</a:t>
                      </a: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      44,990 </a:t>
                      </a: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         32,270 </a:t>
                      </a: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             16,190 </a:t>
                      </a: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86905">
                <a:tc>
                  <a:txBody>
                    <a:bodyPr/>
                    <a:lstStyle/>
                    <a:p>
                      <a:pPr algn="l" fontAlgn="b"/>
                      <a:endParaRPr lang="th-TH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8538" marR="8538" marT="85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86905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ประเภทวิชาการ ระดับเชี่ยวชาญ</a:t>
                      </a: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      70,350 </a:t>
                      </a: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         36,410 </a:t>
                      </a: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             24,400 </a:t>
                      </a: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86905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ประเภทวิชาการ ระดับชำนาญการพิเศษ</a:t>
                      </a: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      60,450 </a:t>
                      </a: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         30,100 </a:t>
                      </a: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             19,860 </a:t>
                      </a: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86905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ประเภทวิชาการ ระดับชำนาญการ</a:t>
                      </a: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      44,990 </a:t>
                      </a: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         22,490 </a:t>
                      </a: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             13,160 </a:t>
                      </a: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86905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ประเภทวิชาการ ระดับปฏิบัติการ</a:t>
                      </a: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      27,350 </a:t>
                      </a: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         15,060 </a:t>
                      </a: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               9,740 </a:t>
                      </a: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86905">
                <a:tc>
                  <a:txBody>
                    <a:bodyPr/>
                    <a:lstStyle/>
                    <a:p>
                      <a:pPr algn="l" fontAlgn="b"/>
                      <a:endParaRPr lang="th-TH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8538" marR="8538" marT="853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86905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ประเภททั่วไป ระดับอาวุโส</a:t>
                      </a: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      60,450 </a:t>
                      </a: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         28,030 </a:t>
                      </a: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             17,560 </a:t>
                      </a: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386905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ประเภททั่วไป ระดับชำนาญงาน</a:t>
                      </a: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      33,310 </a:t>
                      </a: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         15,920 </a:t>
                      </a: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             12,530 </a:t>
                      </a: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386905"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ประเภททั่วไป ระดับปฏิบัติงาน</a:t>
                      </a: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      22,760 </a:t>
                      </a: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         10,770 </a:t>
                      </a: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               8,260 </a:t>
                      </a: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42487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0" y="0"/>
            <a:ext cx="5214938" cy="584200"/>
          </a:xfrm>
          <a:prstGeom prst="rect">
            <a:avLst/>
          </a:prstGeom>
          <a:solidFill>
            <a:srgbClr val="FFFF00"/>
          </a:solidFill>
          <a:ln>
            <a:solidFill>
              <a:srgbClr val="FFFF99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sz="3200" dirty="0">
                <a:solidFill>
                  <a:srgbClr val="FF0000"/>
                </a:solidFill>
              </a:rPr>
              <a:t>การจ่ายเงินเพิ่มตามประเภทตำแหน่ง</a:t>
            </a:r>
            <a:endParaRPr lang="en-US" sz="3200" dirty="0">
              <a:solidFill>
                <a:srgbClr val="FF0000"/>
              </a:solidFill>
            </a:endParaRPr>
          </a:p>
        </p:txBody>
      </p:sp>
      <p:graphicFrame>
        <p:nvGraphicFramePr>
          <p:cNvPr id="12" name="ตาราง 11"/>
          <p:cNvGraphicFramePr>
            <a:graphicFrameLocks noGrp="1"/>
          </p:cNvGraphicFramePr>
          <p:nvPr/>
        </p:nvGraphicFramePr>
        <p:xfrm>
          <a:off x="381000" y="666750"/>
          <a:ext cx="8305800" cy="5680640"/>
        </p:xfrm>
        <a:graphic>
          <a:graphicData uri="http://schemas.openxmlformats.org/drawingml/2006/table">
            <a:tbl>
              <a:tblPr/>
              <a:tblGrid>
                <a:gridCol w="2362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36197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th-TH" sz="28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ระบบแท่ง</a:t>
                      </a:r>
                      <a:endParaRPr lang="en-US" sz="28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0033CC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2800" b="1" i="0" u="none" strike="noStrike" dirty="0">
                          <a:solidFill>
                            <a:srgbClr val="FF0000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ระบบพีซี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0033CC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5243"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ประเภท / ระดับ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อัตรา (บาท/เดือน)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ระดับ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อัตรา (บาท/เดือน)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5243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 </a:t>
                      </a:r>
                      <a:r>
                        <a:rPr lang="en-US" sz="2400" b="1" i="0" u="none" strike="noStrike" dirty="0" err="1">
                          <a:solidFill>
                            <a:srgbClr val="FF0000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บริหาร</a:t>
                      </a:r>
                      <a:r>
                        <a:rPr lang="th-TH" sz="2400" b="1" i="0" u="none" strike="noStrike" dirty="0">
                          <a:solidFill>
                            <a:srgbClr val="FF0000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ท้องถิ่น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5243">
                <a:tc>
                  <a:txBody>
                    <a:bodyPr/>
                    <a:lstStyle/>
                    <a:p>
                      <a:pPr lvl="1" algn="l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ระดับสูง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14,500/</a:t>
                      </a:r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10</a:t>
                      </a:r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,</a:t>
                      </a:r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000</a:t>
                      </a:r>
                    </a:p>
                  </a:txBody>
                  <a:tcPr marL="9525" marR="9525" marT="9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9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10,000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5243">
                <a:tc>
                  <a:txBody>
                    <a:bodyPr/>
                    <a:lstStyle/>
                    <a:p>
                      <a:pPr lvl="1" algn="l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ระดับกลาง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7</a:t>
                      </a:r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,</a:t>
                      </a:r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000</a:t>
                      </a:r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5</a:t>
                      </a:r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,</a:t>
                      </a:r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6</a:t>
                      </a:r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00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8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5,600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5243">
                <a:tc>
                  <a:txBody>
                    <a:bodyPr/>
                    <a:lstStyle/>
                    <a:p>
                      <a:pPr lvl="1" algn="l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ระดับต้น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4</a:t>
                      </a:r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,</a:t>
                      </a:r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000</a:t>
                      </a:r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/</a:t>
                      </a:r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3</a:t>
                      </a:r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,</a:t>
                      </a:r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5</a:t>
                      </a:r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00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6-7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3,500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5243"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1" i="0" u="none" strike="noStrike" dirty="0">
                          <a:solidFill>
                            <a:srgbClr val="FF0000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 </a:t>
                      </a:r>
                      <a:r>
                        <a:rPr lang="en-US" sz="2400" b="1" i="0" u="none" strike="noStrike" dirty="0" err="1">
                          <a:solidFill>
                            <a:srgbClr val="FF0000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อำนวยการ</a:t>
                      </a:r>
                      <a:r>
                        <a:rPr lang="th-TH" sz="2400" b="1" i="0" u="none" strike="noStrike" dirty="0">
                          <a:solidFill>
                            <a:srgbClr val="FF0000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ท้องถิ่น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 </a:t>
                      </a:r>
                    </a:p>
                  </a:txBody>
                  <a:tcPr marL="9525" marR="9525" marT="9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5243">
                <a:tc>
                  <a:txBody>
                    <a:bodyPr/>
                    <a:lstStyle/>
                    <a:p>
                      <a:pPr lvl="1" algn="l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ระดับสูง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10,000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9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10,000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5243">
                <a:tc>
                  <a:txBody>
                    <a:bodyPr/>
                    <a:lstStyle/>
                    <a:p>
                      <a:pPr lvl="1" algn="l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ระดับกลาง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5,600/</a:t>
                      </a:r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2</a:t>
                      </a:r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,</a:t>
                      </a:r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500</a:t>
                      </a:r>
                    </a:p>
                  </a:txBody>
                  <a:tcPr marL="9525" marR="9525" marT="9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8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5,600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5243">
                <a:tc>
                  <a:txBody>
                    <a:bodyPr/>
                    <a:lstStyle/>
                    <a:p>
                      <a:pPr lvl="1" algn="l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ระดับต้น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3,500/</a:t>
                      </a:r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1</a:t>
                      </a:r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,</a:t>
                      </a:r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500</a:t>
                      </a:r>
                    </a:p>
                  </a:txBody>
                  <a:tcPr marL="9525" marR="9525" marT="9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6-7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3,500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75243">
                <a:tc>
                  <a:txBody>
                    <a:bodyPr/>
                    <a:lstStyle/>
                    <a:p>
                      <a:pPr lvl="0" algn="l" fontAlgn="t"/>
                      <a:r>
                        <a:rPr lang="th-TH" sz="2400" b="1" i="0" u="none" strike="noStrike" dirty="0">
                          <a:solidFill>
                            <a:srgbClr val="FF0000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 วิชาการ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75243">
                <a:tc>
                  <a:txBody>
                    <a:bodyPr/>
                    <a:lstStyle/>
                    <a:p>
                      <a:pPr lvl="1" algn="l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ระดับเชียวชาญ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9,900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9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9,900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740965">
                <a:tc>
                  <a:txBody>
                    <a:bodyPr/>
                    <a:lstStyle/>
                    <a:p>
                      <a:pPr lvl="1" algn="l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ระดับชำนาญการพิเศษ</a:t>
                      </a:r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*</a:t>
                      </a:r>
                    </a:p>
                  </a:txBody>
                  <a:tcPr marL="9525" marR="9525" marT="9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5,600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8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5,600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75243">
                <a:tc>
                  <a:txBody>
                    <a:bodyPr/>
                    <a:lstStyle/>
                    <a:p>
                      <a:pPr lvl="1" algn="l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ระดับชำนาญการ *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3,500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7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3,500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42910" y="6448032"/>
            <a:ext cx="2857520" cy="3385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*</a:t>
            </a:r>
            <a:r>
              <a:rPr lang="th-TH" sz="1600" dirty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สำหรับตำแหน่งงานในสายวิชาชีพเท่านั้น</a:t>
            </a:r>
          </a:p>
        </p:txBody>
      </p:sp>
      <p:sp>
        <p:nvSpPr>
          <p:cNvPr id="42063" name="TextBox 7"/>
          <p:cNvSpPr txBox="1">
            <a:spLocks noChangeArrowheads="1"/>
          </p:cNvSpPr>
          <p:nvPr/>
        </p:nvSpPr>
        <p:spPr bwMode="auto">
          <a:xfrm>
            <a:off x="4857750" y="642938"/>
            <a:ext cx="3810000" cy="5694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42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63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0" y="0"/>
            <a:ext cx="5214938" cy="584200"/>
          </a:xfrm>
          <a:prstGeom prst="rect">
            <a:avLst/>
          </a:prstGeom>
          <a:solidFill>
            <a:srgbClr val="FFFF00"/>
          </a:solidFill>
          <a:ln>
            <a:solidFill>
              <a:srgbClr val="FFFF99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sz="3200" dirty="0">
                <a:solidFill>
                  <a:srgbClr val="FF0000"/>
                </a:solidFill>
              </a:rPr>
              <a:t>บัญชีอัตราเงินประจำตำแหน่งฯ บัญชี ๒</a:t>
            </a:r>
            <a:endParaRPr lang="en-US" sz="3200" dirty="0">
              <a:solidFill>
                <a:srgbClr val="FF0000"/>
              </a:solidFill>
            </a:endParaRPr>
          </a:p>
        </p:txBody>
      </p:sp>
      <p:graphicFrame>
        <p:nvGraphicFramePr>
          <p:cNvPr id="12" name="ตาราง 11"/>
          <p:cNvGraphicFramePr>
            <a:graphicFrameLocks noGrp="1"/>
          </p:cNvGraphicFramePr>
          <p:nvPr/>
        </p:nvGraphicFramePr>
        <p:xfrm>
          <a:off x="0" y="642938"/>
          <a:ext cx="9144000" cy="5041900"/>
        </p:xfrm>
        <a:graphic>
          <a:graphicData uri="http://schemas.openxmlformats.org/drawingml/2006/table">
            <a:tbl>
              <a:tblPr/>
              <a:tblGrid>
                <a:gridCol w="595094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7971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2241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909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49607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th-TH" sz="2800" b="1" i="0" u="none" strike="noStrike" dirty="0">
                          <a:solidFill>
                            <a:srgbClr val="FF0000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ระบบแท่ง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0033CC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2800" b="1" i="0" u="none" strike="noStrike" dirty="0">
                          <a:solidFill>
                            <a:srgbClr val="FF0000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ระบบพีซี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0033CC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1545"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ประเภท / ระดับ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อัตรา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ระดับ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อัตรา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00102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</a:t>
                      </a:r>
                      <a:r>
                        <a:rPr lang="th-TH" sz="2400" b="1" i="0" u="none" strike="noStrike" dirty="0">
                          <a:solidFill>
                            <a:srgbClr val="FF0000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 </a:t>
                      </a:r>
                      <a:r>
                        <a:rPr lang="en-US" sz="2400" b="1" i="0" u="none" strike="noStrike" dirty="0" err="1">
                          <a:solidFill>
                            <a:srgbClr val="FF0000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บริหาร</a:t>
                      </a:r>
                      <a:r>
                        <a:rPr lang="th-TH" sz="2400" b="1" i="0" u="none" strike="noStrike" dirty="0">
                          <a:solidFill>
                            <a:srgbClr val="FF0000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ท้องถิ่น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06882">
                <a:tc>
                  <a:txBody>
                    <a:bodyPr/>
                    <a:lstStyle/>
                    <a:p>
                      <a:pPr lvl="1" algn="l" fontAlgn="t"/>
                      <a:r>
                        <a:rPr lang="th-TH" sz="2400" b="1" i="0" u="none" strike="noStrike" dirty="0">
                          <a:solidFill>
                            <a:srgbClr val="FF0000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ระดับสูง</a:t>
                      </a:r>
                    </a:p>
                    <a:p>
                      <a:pPr lvl="1" algn="l" fontAlgn="t">
                        <a:buFontTx/>
                        <a:buChar char="-"/>
                      </a:pPr>
                      <a:r>
                        <a:rPr lang="th-TH" sz="2400" b="1" i="0" u="none" strike="noStrike" baseline="0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ปลัด </a:t>
                      </a:r>
                      <a:r>
                        <a:rPr lang="th-TH" sz="2400" b="1" i="0" u="none" strike="noStrike" baseline="0" dirty="0" err="1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อปท.</a:t>
                      </a:r>
                      <a:r>
                        <a:rPr lang="th-TH" sz="2400" b="1" i="0" u="none" strike="noStrike" baseline="0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(ระดับ </a:t>
                      </a:r>
                      <a:r>
                        <a:rPr lang="en-US" sz="2400" b="1" i="0" u="none" strike="noStrike" baseline="0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10 </a:t>
                      </a:r>
                      <a:r>
                        <a:rPr lang="th-TH" sz="2400" b="1" i="0" u="none" strike="noStrike" baseline="0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เดิม หรือระดับสูงพิเศษ)</a:t>
                      </a:r>
                    </a:p>
                    <a:p>
                      <a:pPr lvl="1" algn="l" fontAlgn="t">
                        <a:buFontTx/>
                        <a:buChar char="-"/>
                      </a:pPr>
                      <a:r>
                        <a:rPr lang="th-TH" sz="2400" b="1" i="0" u="none" strike="noStrike" baseline="0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ปลัด </a:t>
                      </a:r>
                      <a:r>
                        <a:rPr lang="th-TH" sz="2400" b="1" i="0" u="none" strike="noStrike" baseline="0" dirty="0" err="1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อปท.</a:t>
                      </a:r>
                      <a:r>
                        <a:rPr lang="th-TH" sz="2400" b="1" i="0" u="none" strike="noStrike" baseline="0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/ รอง </a:t>
                      </a:r>
                      <a:r>
                        <a:rPr lang="th-TH" sz="2400" b="1" i="0" u="none" strike="noStrike" baseline="0" dirty="0" err="1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อปท.</a:t>
                      </a:r>
                      <a:r>
                        <a:rPr lang="th-TH" sz="2400" b="1" i="0" u="none" strike="noStrike" baseline="0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</a:t>
                      </a:r>
                      <a:r>
                        <a:rPr lang="en-US" sz="2400" b="1" i="0" u="none" strike="noStrike" baseline="0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</a:t>
                      </a:r>
                      <a:r>
                        <a:rPr lang="th-TH" sz="2400" b="1" i="0" u="none" strike="noStrike" baseline="0" dirty="0">
                          <a:solidFill>
                            <a:srgbClr val="92D050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(</a:t>
                      </a:r>
                      <a:r>
                        <a:rPr lang="en-US" sz="2400" b="1" i="0" u="none" strike="noStrike" baseline="0" dirty="0">
                          <a:solidFill>
                            <a:srgbClr val="92D050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9</a:t>
                      </a:r>
                      <a:r>
                        <a:rPr lang="th-TH" sz="2400" b="1" i="0" u="none" strike="noStrike" baseline="0" dirty="0">
                          <a:solidFill>
                            <a:srgbClr val="92D050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)</a:t>
                      </a:r>
                      <a:endParaRPr lang="en-US" sz="2400" b="1" i="0" u="none" strike="noStrike" dirty="0">
                        <a:solidFill>
                          <a:srgbClr val="92D050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14,500</a:t>
                      </a:r>
                    </a:p>
                    <a:p>
                      <a:pPr algn="ctr" fontAlgn="t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10</a:t>
                      </a:r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,</a:t>
                      </a:r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000</a:t>
                      </a:r>
                    </a:p>
                  </a:txBody>
                  <a:tcPr marL="9525" marR="9525" marT="95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  <a:p>
                      <a:pPr algn="ctr" fontAlgn="t"/>
                      <a:endParaRPr lang="th-TH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9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  <a:p>
                      <a:pPr algn="ctr" fontAlgn="t"/>
                      <a:endParaRPr lang="th-TH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10,000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06882">
                <a:tc>
                  <a:txBody>
                    <a:bodyPr/>
                    <a:lstStyle/>
                    <a:p>
                      <a:pPr lvl="1" algn="l" fontAlgn="t"/>
                      <a:r>
                        <a:rPr lang="th-TH" sz="2400" b="1" i="0" u="none" strike="noStrike" dirty="0">
                          <a:solidFill>
                            <a:srgbClr val="FF0000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ระดับกลาง </a:t>
                      </a:r>
                      <a:r>
                        <a:rPr lang="th-TH" sz="2400" b="1" i="0" u="none" strike="noStrike" dirty="0">
                          <a:solidFill>
                            <a:srgbClr val="92D050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(</a:t>
                      </a:r>
                      <a:r>
                        <a:rPr lang="en-US" sz="2400" b="1" i="0" u="none" strike="noStrike" dirty="0">
                          <a:solidFill>
                            <a:srgbClr val="92D050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8</a:t>
                      </a:r>
                      <a:r>
                        <a:rPr lang="th-TH" sz="2400" b="1" i="0" u="none" strike="noStrike" dirty="0">
                          <a:solidFill>
                            <a:srgbClr val="92D050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)</a:t>
                      </a:r>
                      <a:endParaRPr lang="en-US" sz="2400" b="1" i="0" u="none" strike="noStrike" dirty="0">
                        <a:solidFill>
                          <a:srgbClr val="92D050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  <a:p>
                      <a:pPr lvl="1" algn="l" fontAlgn="t">
                        <a:buFontTx/>
                        <a:buChar char="-"/>
                      </a:pPr>
                      <a:r>
                        <a:rPr lang="th-TH" sz="2400" b="1" i="0" u="none" strike="noStrike" baseline="0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ปลัด </a:t>
                      </a:r>
                      <a:r>
                        <a:rPr lang="th-TH" sz="2400" b="1" i="0" u="none" strike="noStrike" baseline="0" dirty="0" err="1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อปท.</a:t>
                      </a:r>
                      <a:endParaRPr lang="th-TH" sz="2400" b="1" i="0" u="none" strike="noStrike" baseline="0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  <a:p>
                      <a:pPr lvl="1" algn="l" fontAlgn="t">
                        <a:buFontTx/>
                        <a:buChar char="-"/>
                      </a:pPr>
                      <a:r>
                        <a:rPr lang="th-TH" sz="2400" b="1" i="0" u="none" strike="noStrike" baseline="0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รองปลัด </a:t>
                      </a:r>
                      <a:r>
                        <a:rPr lang="th-TH" sz="2400" b="1" i="0" u="none" strike="noStrike" baseline="0" dirty="0" err="1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อปท.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  <a:p>
                      <a:pPr algn="ctr" fontAlgn="t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7</a:t>
                      </a:r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,000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  <a:p>
                      <a:pPr algn="ctr" fontAlgn="t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5</a:t>
                      </a:r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,</a:t>
                      </a:r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600</a:t>
                      </a:r>
                    </a:p>
                  </a:txBody>
                  <a:tcPr marL="9525" marR="9525" marT="95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8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  <a:p>
                      <a:pPr algn="ctr" fontAlgn="t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8</a:t>
                      </a:r>
                    </a:p>
                  </a:txBody>
                  <a:tcPr marL="9525" marR="9525" marT="95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5,600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  <a:p>
                      <a:pPr algn="ctr" fontAlgn="t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5</a:t>
                      </a:r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,</a:t>
                      </a:r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600</a:t>
                      </a:r>
                    </a:p>
                  </a:txBody>
                  <a:tcPr marL="9525" marR="9525" marT="95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106882">
                <a:tc>
                  <a:txBody>
                    <a:bodyPr/>
                    <a:lstStyle/>
                    <a:p>
                      <a:pPr lvl="1" algn="l" fontAlgn="t"/>
                      <a:r>
                        <a:rPr lang="th-TH" sz="2400" b="1" i="0" u="none" strike="noStrike" dirty="0">
                          <a:solidFill>
                            <a:srgbClr val="FF0000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ระดับต้น</a:t>
                      </a:r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</a:t>
                      </a:r>
                      <a:r>
                        <a:rPr lang="th-TH" sz="2400" b="1" i="0" u="none" strike="noStrike" dirty="0">
                          <a:solidFill>
                            <a:srgbClr val="92D050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(</a:t>
                      </a:r>
                      <a:r>
                        <a:rPr lang="en-US" sz="2400" b="1" i="0" u="none" strike="noStrike" dirty="0">
                          <a:solidFill>
                            <a:srgbClr val="92D050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6</a:t>
                      </a:r>
                      <a:r>
                        <a:rPr lang="th-TH" sz="2400" b="1" i="0" u="none" strike="noStrike" dirty="0">
                          <a:solidFill>
                            <a:srgbClr val="92D050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-</a:t>
                      </a:r>
                      <a:r>
                        <a:rPr lang="en-US" sz="2400" b="1" i="0" u="none" strike="noStrike" dirty="0">
                          <a:solidFill>
                            <a:srgbClr val="92D050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7</a:t>
                      </a:r>
                      <a:r>
                        <a:rPr lang="th-TH" sz="2400" b="1" i="0" u="none" strike="noStrike" dirty="0">
                          <a:solidFill>
                            <a:srgbClr val="92D050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)</a:t>
                      </a:r>
                      <a:endParaRPr lang="en-US" sz="2400" b="1" i="0" u="none" strike="noStrike" dirty="0">
                        <a:solidFill>
                          <a:srgbClr val="92D050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  <a:p>
                      <a:pPr lvl="1" algn="l" fontAlgn="t">
                        <a:buFontTx/>
                        <a:buChar char="-"/>
                      </a:pPr>
                      <a:r>
                        <a:rPr lang="th-TH" sz="2400" b="1" i="0" u="none" strike="noStrike" baseline="0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ปลัด </a:t>
                      </a:r>
                      <a:r>
                        <a:rPr lang="th-TH" sz="2400" b="1" i="0" u="none" strike="noStrike" baseline="0" dirty="0" err="1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อปท.</a:t>
                      </a:r>
                      <a:endParaRPr lang="th-TH" sz="2400" b="1" i="0" u="none" strike="noStrike" baseline="0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  <a:p>
                      <a:pPr lvl="1" algn="l" fontAlgn="t">
                        <a:buFontTx/>
                        <a:buChar char="-"/>
                      </a:pPr>
                      <a:r>
                        <a:rPr lang="th-TH" sz="2400" b="1" i="0" u="none" strike="noStrike" baseline="0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รองปลัด </a:t>
                      </a:r>
                      <a:r>
                        <a:rPr lang="th-TH" sz="2400" b="1" i="0" u="none" strike="noStrike" baseline="0" dirty="0" err="1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อปท.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  <a:p>
                      <a:pPr algn="ctr" fontAlgn="t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4</a:t>
                      </a:r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,</a:t>
                      </a:r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0</a:t>
                      </a:r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00</a:t>
                      </a:r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*</a:t>
                      </a:r>
                    </a:p>
                    <a:p>
                      <a:pPr algn="ctr" fontAlgn="t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3</a:t>
                      </a:r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,</a:t>
                      </a:r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500*</a:t>
                      </a:r>
                    </a:p>
                  </a:txBody>
                  <a:tcPr marL="9525" marR="9525" marT="95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6-7</a:t>
                      </a:r>
                    </a:p>
                    <a:p>
                      <a:pPr algn="ctr" fontAlgn="t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6</a:t>
                      </a:r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-</a:t>
                      </a:r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7</a:t>
                      </a:r>
                    </a:p>
                  </a:txBody>
                  <a:tcPr marL="9525" marR="9525" marT="95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  <a:p>
                      <a:pPr algn="ctr" fontAlgn="t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4</a:t>
                      </a:r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,</a:t>
                      </a:r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0</a:t>
                      </a:r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00</a:t>
                      </a:r>
                    </a:p>
                    <a:p>
                      <a:pPr algn="ctr" fontAlgn="t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3</a:t>
                      </a:r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,</a:t>
                      </a:r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500</a:t>
                      </a:r>
                    </a:p>
                  </a:txBody>
                  <a:tcPr marL="9525" marR="9525" marT="952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ตาราง 6"/>
          <p:cNvGraphicFramePr>
            <a:graphicFrameLocks noGrp="1"/>
          </p:cNvGraphicFramePr>
          <p:nvPr/>
        </p:nvGraphicFramePr>
        <p:xfrm>
          <a:off x="-32" y="46063"/>
          <a:ext cx="9120188" cy="6740523"/>
        </p:xfrm>
        <a:graphic>
          <a:graphicData uri="http://schemas.openxmlformats.org/drawingml/2006/table">
            <a:tbl>
              <a:tblPr/>
              <a:tblGrid>
                <a:gridCol w="593545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7663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1975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8834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36285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th-TH" sz="2800" b="1" i="0" u="none" strike="noStrike" dirty="0">
                          <a:solidFill>
                            <a:srgbClr val="FF0000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ระบบแท่ง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0033CC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2800" b="1" i="0" u="none" strike="noStrike" dirty="0">
                          <a:solidFill>
                            <a:srgbClr val="FF0000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ระบบพีซี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0033CC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5319"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ประเภท / ระดับ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อัตรา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ระดับ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อัตรา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5319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 </a:t>
                      </a:r>
                      <a:r>
                        <a:rPr lang="th-TH" sz="2400" b="1" i="0" u="none" strike="noStrike" dirty="0">
                          <a:solidFill>
                            <a:srgbClr val="FF0000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 อำนวยการท้องถิ่น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5319">
                <a:tc>
                  <a:txBody>
                    <a:bodyPr/>
                    <a:lstStyle/>
                    <a:p>
                      <a:pPr lvl="1" algn="l" fontAlgn="t"/>
                      <a:r>
                        <a:rPr lang="th-TH" sz="2400" b="1" i="0" u="none" strike="noStrike" dirty="0">
                          <a:solidFill>
                            <a:srgbClr val="FF0000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ระดับสูง </a:t>
                      </a:r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หน.ส่วนราชการที่สูงกว่ากอง/</a:t>
                      </a:r>
                      <a:r>
                        <a:rPr lang="th-TH" sz="2400" b="1" i="0" u="none" strike="noStrike" baseline="0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ผอ.สำนัก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10,000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9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10,000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06911">
                <a:tc>
                  <a:txBody>
                    <a:bodyPr/>
                    <a:lstStyle/>
                    <a:p>
                      <a:pPr lvl="1" algn="l" fontAlgn="t"/>
                      <a:r>
                        <a:rPr lang="th-TH" sz="2400" b="1" i="0" u="none" strike="noStrike" dirty="0">
                          <a:solidFill>
                            <a:srgbClr val="FF0000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ระดับกลาง</a:t>
                      </a:r>
                    </a:p>
                    <a:p>
                      <a:pPr lvl="1" algn="l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- หน.ส่วนราชการที่มีฐานะเป็นกอง/</a:t>
                      </a:r>
                      <a:r>
                        <a:rPr lang="th-TH" sz="2400" b="1" i="0" u="none" strike="noStrike" baseline="0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ผอ.กอง</a:t>
                      </a:r>
                    </a:p>
                    <a:p>
                      <a:pPr lvl="1" algn="l" fontAlgn="t"/>
                      <a:r>
                        <a:rPr lang="th-TH" sz="2400" b="1" i="0" u="none" strike="noStrike" baseline="0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- ผอ.ส่วน/ หน.กลุ่มงาน (นักบริหาร ระดับ </a:t>
                      </a:r>
                      <a:r>
                        <a:rPr lang="en-US" sz="2400" b="1" i="0" u="none" strike="noStrike" baseline="0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8 </a:t>
                      </a:r>
                      <a:r>
                        <a:rPr lang="th-TH" sz="2400" b="1" i="0" u="none" strike="noStrike" baseline="0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เดิม)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5,600</a:t>
                      </a:r>
                    </a:p>
                    <a:p>
                      <a:pPr algn="ctr" fontAlgn="t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2</a:t>
                      </a:r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,</a:t>
                      </a:r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500</a:t>
                      </a: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8</a:t>
                      </a:r>
                    </a:p>
                    <a:p>
                      <a:pPr algn="ctr" fontAlgn="t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8</a:t>
                      </a: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5,600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  <a:p>
                      <a:pPr algn="ctr" fontAlgn="t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3</a:t>
                      </a:r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,</a:t>
                      </a:r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500</a:t>
                      </a: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472706">
                <a:tc>
                  <a:txBody>
                    <a:bodyPr/>
                    <a:lstStyle/>
                    <a:p>
                      <a:pPr lvl="1" algn="l" fontAlgn="t"/>
                      <a:r>
                        <a:rPr lang="th-TH" sz="2400" b="1" i="0" u="none" strike="noStrike" dirty="0">
                          <a:solidFill>
                            <a:srgbClr val="FF0000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ระดับต้น</a:t>
                      </a:r>
                    </a:p>
                    <a:p>
                      <a:pPr lvl="1" algn="l" fontAlgn="t">
                        <a:buFontTx/>
                        <a:buChar char="-"/>
                      </a:pPr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หน.ส่วนราชการที่มีฐานะเทียบเท่ากอง/ผอ.กอง/</a:t>
                      </a:r>
                    </a:p>
                    <a:p>
                      <a:pPr lvl="1" algn="l" fontAlgn="t">
                        <a:buFontTx/>
                        <a:buNone/>
                      </a:pPr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 หน.ส่วน</a:t>
                      </a:r>
                      <a:r>
                        <a:rPr lang="th-TH" sz="2400" b="1" i="0" u="none" strike="noStrike" baseline="0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(นักบริหาร ระดับ </a:t>
                      </a:r>
                      <a:r>
                        <a:rPr lang="en-US" sz="2400" b="1" i="0" u="none" strike="noStrike" baseline="0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6 </a:t>
                      </a:r>
                      <a:r>
                        <a:rPr lang="th-TH" sz="2400" b="1" i="0" u="none" strike="noStrike" baseline="0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หรือระดับ </a:t>
                      </a:r>
                      <a:r>
                        <a:rPr lang="en-US" sz="2400" b="1" i="0" u="none" strike="noStrike" baseline="0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7 </a:t>
                      </a:r>
                      <a:r>
                        <a:rPr lang="th-TH" sz="2400" b="1" i="0" u="none" strike="noStrike" baseline="0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เดิม)</a:t>
                      </a:r>
                    </a:p>
                    <a:p>
                      <a:pPr lvl="1" algn="l" fontAlgn="t">
                        <a:buFontTx/>
                        <a:buNone/>
                      </a:pPr>
                      <a:r>
                        <a:rPr lang="th-TH" sz="2400" b="1" i="0" u="none" strike="noStrike" baseline="0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- หน.ฝ่าย (นักบริหาร ระดับ </a:t>
                      </a:r>
                      <a:r>
                        <a:rPr lang="en-US" sz="2400" b="1" i="0" u="none" strike="noStrike" baseline="0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6 </a:t>
                      </a:r>
                      <a:r>
                        <a:rPr lang="th-TH" sz="2400" b="1" i="0" u="none" strike="noStrike" baseline="0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หรือระดับ </a:t>
                      </a:r>
                      <a:r>
                        <a:rPr lang="en-US" sz="2400" b="1" i="0" u="none" strike="noStrike" baseline="0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7 </a:t>
                      </a:r>
                      <a:r>
                        <a:rPr lang="th-TH" sz="2400" b="1" i="0" u="none" strike="noStrike" baseline="0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เดิม)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3,500</a:t>
                      </a:r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*</a:t>
                      </a:r>
                      <a:endParaRPr lang="th-TH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  <a:p>
                      <a:pPr algn="ctr" fontAlgn="t"/>
                      <a:endParaRPr lang="th-TH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  <a:p>
                      <a:pPr algn="ctr" fontAlgn="t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1</a:t>
                      </a:r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,</a:t>
                      </a:r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500*</a:t>
                      </a: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6-7</a:t>
                      </a:r>
                    </a:p>
                    <a:p>
                      <a:pPr algn="ctr" fontAlgn="t"/>
                      <a:endParaRPr lang="th-TH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  <a:p>
                      <a:pPr algn="ctr" fontAlgn="t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6</a:t>
                      </a:r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-</a:t>
                      </a:r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7</a:t>
                      </a: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3,500</a:t>
                      </a:r>
                    </a:p>
                    <a:p>
                      <a:pPr algn="ctr" fontAlgn="t"/>
                      <a:endParaRPr lang="th-TH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-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5319">
                <a:tc>
                  <a:txBody>
                    <a:bodyPr/>
                    <a:lstStyle/>
                    <a:p>
                      <a:pPr lvl="0" algn="l" fontAlgn="t"/>
                      <a:r>
                        <a:rPr lang="th-TH" sz="2400" b="1" i="0" u="none" strike="noStrike" dirty="0">
                          <a:solidFill>
                            <a:srgbClr val="FF0000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    วิชาการ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741115">
                <a:tc>
                  <a:txBody>
                    <a:bodyPr/>
                    <a:lstStyle/>
                    <a:p>
                      <a:pPr lvl="1" algn="l" fontAlgn="t"/>
                      <a:r>
                        <a:rPr lang="th-TH" sz="2400" b="1" i="0" u="none" strike="noStrike" dirty="0">
                          <a:solidFill>
                            <a:srgbClr val="FF0000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ระดับเชี่ยวชาญ</a:t>
                      </a:r>
                    </a:p>
                    <a:p>
                      <a:pPr lvl="1" algn="l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ตำแหน่งประเภทเชียวชาญ (</a:t>
                      </a:r>
                      <a:r>
                        <a:rPr lang="th-TH" sz="2400" b="1" i="0" u="none" strike="noStrike" dirty="0" err="1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ชช.</a:t>
                      </a:r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) ที่ ก กลาง กำหนด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9,900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9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9,900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741115">
                <a:tc>
                  <a:txBody>
                    <a:bodyPr/>
                    <a:lstStyle/>
                    <a:p>
                      <a:pPr lvl="1" algn="l" fontAlgn="t"/>
                      <a:r>
                        <a:rPr lang="th-TH" sz="2400" b="1" i="0" u="none" strike="noStrike" dirty="0">
                          <a:solidFill>
                            <a:srgbClr val="FF0000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ระดับชำนาญการพิเศษ</a:t>
                      </a:r>
                    </a:p>
                    <a:p>
                      <a:pPr marL="457200" marR="0" lvl="1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ตำแหน่งประเภทวิชาชีพ (</a:t>
                      </a:r>
                      <a:r>
                        <a:rPr lang="th-TH" sz="2400" b="1" i="0" u="none" strike="noStrike" dirty="0" err="1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วช.</a:t>
                      </a:r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) ที่ ก กลาง กำหนด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5,600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8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5,600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741115">
                <a:tc>
                  <a:txBody>
                    <a:bodyPr/>
                    <a:lstStyle/>
                    <a:p>
                      <a:pPr lvl="1" algn="l" fontAlgn="t"/>
                      <a:r>
                        <a:rPr lang="th-TH" sz="2400" b="1" i="0" u="none" strike="noStrike" dirty="0">
                          <a:solidFill>
                            <a:srgbClr val="FF0000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ระดับชำนาญการ</a:t>
                      </a:r>
                    </a:p>
                    <a:p>
                      <a:pPr lvl="1" algn="l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ตำแหน่งประเภทวิชาชีพ  (</a:t>
                      </a:r>
                      <a:r>
                        <a:rPr lang="th-TH" sz="2400" b="1" i="0" u="none" strike="noStrike" dirty="0" err="1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วช.</a:t>
                      </a:r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) ที่ ก กลาง กำหนด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3,500</a:t>
                      </a:r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*</a:t>
                      </a: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7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  <a:p>
                      <a:pPr algn="ctr" fontAlgn="t"/>
                      <a:r>
                        <a:rPr lang="th-TH" sz="2400" b="1" i="0" u="none" strike="noStrike" dirty="0">
                          <a:solidFill>
                            <a:schemeClr val="tx1"/>
                          </a:solidFill>
                          <a:latin typeface="Browallia New" pitchFamily="34" charset="-34"/>
                          <a:cs typeface="Browallia New" pitchFamily="34" charset="-34"/>
                        </a:rPr>
                        <a:t>3,500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Browallia New" pitchFamily="34" charset="-34"/>
                        <a:cs typeface="Browallia New" pitchFamily="34" charset="-34"/>
                      </a:endParaRPr>
                    </a:p>
                  </a:txBody>
                  <a:tcPr marL="9525" marR="9525" marT="95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182563" y="857250"/>
            <a:ext cx="8747125" cy="6000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dist="17819" dir="2700000" algn="ctr" rotWithShape="0">
              <a:srgbClr val="5B9879">
                <a:alpha val="50027"/>
              </a:srgbClr>
            </a:outerShdw>
          </a:effectLst>
        </p:spPr>
        <p:txBody>
          <a:bodyPr wrap="none" lIns="90000" tIns="46800" rIns="90000" bIns="46800" anchor="ctr"/>
          <a:lstStyle/>
          <a:p>
            <a:pPr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		1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. ม.ปลาย		 		๖,๙๒0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บาท (๕,๓๔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0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)</a:t>
            </a:r>
          </a:p>
          <a:p>
            <a:pPr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		2. </a:t>
            </a:r>
            <a:r>
              <a:rPr lang="th-TH" sz="4000" dirty="0" err="1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ปวช.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		 			๗,๖๔0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บาท (๖,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0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๕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0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)</a:t>
            </a:r>
          </a:p>
          <a:p>
            <a:pPr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		3. </a:t>
            </a:r>
            <a:r>
              <a:rPr lang="th-TH" sz="4000" dirty="0" err="1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ปวท.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		 			๘,๘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0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0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บาท (๖,๘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00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)</a:t>
            </a:r>
          </a:p>
          <a:p>
            <a:pPr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		4. </a:t>
            </a:r>
            <a:r>
              <a:rPr lang="th-TH" sz="4000" dirty="0" err="1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ปวส.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		 			๙,๓๓0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บาท (๗,๔๖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0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)</a:t>
            </a:r>
          </a:p>
          <a:p>
            <a:pPr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		5. ปริญญาตรี ๔ ปี   	๑๑,๘๖0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บาท (๘,๓๔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0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)</a:t>
            </a:r>
          </a:p>
          <a:p>
            <a:pPr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		6. ปริญญาตรี 5 ปี(ศึกษาฯ) 11,860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บาท </a:t>
            </a:r>
          </a:p>
          <a:p>
            <a:pPr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    7. ปริญญาตรี ๕ ปี   	๑๒,๕๖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0 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บาท (๙,๑๔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0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)</a:t>
            </a:r>
          </a:p>
          <a:p>
            <a:pPr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		8. ประกาศนียบัตรบัณฑิต.. ๑๒,๕๖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0 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บาท (๙,๑๔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0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)</a:t>
            </a:r>
          </a:p>
          <a:p>
            <a:pPr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		9. ปริญญาตรี (๖ ปี)   ๑๕,๔๔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0 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บาท (๑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0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,๑๙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0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)</a:t>
            </a:r>
          </a:p>
          <a:p>
            <a:pPr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    10. ปริญญาโท (ทั่วไป) 	๑๕,๔๔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0 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บาท (๑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0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,๑๙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0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)</a:t>
            </a:r>
          </a:p>
          <a:p>
            <a:pPr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		11. ปริญญาเอก           ๑๙,๓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00 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บาท (๑๓,๗๗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0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)</a:t>
            </a:r>
          </a:p>
        </p:txBody>
      </p:sp>
      <p:sp>
        <p:nvSpPr>
          <p:cNvPr id="24" name="สี่เหลี่ยมผืนผ้า 23"/>
          <p:cNvSpPr/>
          <p:nvPr/>
        </p:nvSpPr>
        <p:spPr bwMode="auto">
          <a:xfrm>
            <a:off x="142875" y="142875"/>
            <a:ext cx="8715375" cy="7143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th-TH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               		</a:t>
            </a:r>
            <a:r>
              <a:rPr lang="th-TH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๑ ม.ค. ๕๕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000750" y="857250"/>
            <a:ext cx="1571625" cy="6000750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>
            <a:outerShdw dist="17819" dir="2700000" algn="ctr" rotWithShape="0">
              <a:srgbClr val="5B9879">
                <a:alpha val="50026"/>
              </a:srgbClr>
            </a:outerShdw>
          </a:effectLst>
        </p:spPr>
        <p:txBody>
          <a:bodyPr wrap="none" lIns="90000" tIns="46800" rIns="90000" bIns="46800" anchor="ctr"/>
          <a:lstStyle/>
          <a:p>
            <a:pPr algn="ctr"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7,640</a:t>
            </a:r>
          </a:p>
          <a:p>
            <a:pPr algn="ctr"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8,340</a:t>
            </a:r>
          </a:p>
          <a:p>
            <a:pPr algn="ctr"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๘,๘</a:t>
            </a:r>
            <a:r>
              <a:rPr lang="en-US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0</a:t>
            </a:r>
            <a:r>
              <a:rPr lang="th-TH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0</a:t>
            </a:r>
          </a:p>
          <a:p>
            <a:pPr algn="ctr"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9,710</a:t>
            </a:r>
          </a:p>
          <a:p>
            <a:pPr algn="ctr"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1๓,๓๑0</a:t>
            </a:r>
          </a:p>
          <a:p>
            <a:pPr algn="ctr"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13,310</a:t>
            </a:r>
          </a:p>
          <a:p>
            <a:pPr algn="ctr"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14,320</a:t>
            </a:r>
          </a:p>
          <a:p>
            <a:pPr algn="ctr"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14,320</a:t>
            </a:r>
          </a:p>
          <a:p>
            <a:pPr algn="ctr"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๑6,</a:t>
            </a:r>
            <a:r>
              <a:rPr lang="en-US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650</a:t>
            </a:r>
            <a:endParaRPr lang="th-TH" sz="4000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algn="ctr"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16,650</a:t>
            </a:r>
          </a:p>
          <a:p>
            <a:pPr algn="ctr"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en-US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20</a:t>
            </a:r>
            <a:r>
              <a:rPr lang="th-TH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,</a:t>
            </a:r>
            <a:r>
              <a:rPr lang="en-US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040</a:t>
            </a:r>
            <a:endParaRPr lang="th-TH" sz="4000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500938" y="857250"/>
            <a:ext cx="1571625" cy="6000750"/>
          </a:xfrm>
          <a:prstGeom prst="rect">
            <a:avLst/>
          </a:prstGeom>
          <a:solidFill>
            <a:srgbClr val="FFCCFF"/>
          </a:solidFill>
          <a:ln w="9525">
            <a:noFill/>
            <a:round/>
            <a:headEnd/>
            <a:tailEnd/>
          </a:ln>
          <a:effectLst>
            <a:outerShdw dist="17819" dir="2700000" algn="ctr" rotWithShape="0">
              <a:srgbClr val="5B9879">
                <a:alpha val="50026"/>
              </a:srgbClr>
            </a:outerShdw>
          </a:effectLst>
        </p:spPr>
        <p:txBody>
          <a:bodyPr wrap="none" lIns="90000" tIns="46800" rIns="90000" bIns="46800" anchor="ctr"/>
          <a:lstStyle/>
          <a:p>
            <a:pPr algn="ctr"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8,750</a:t>
            </a:r>
          </a:p>
          <a:p>
            <a:pPr algn="ctr"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9,440</a:t>
            </a:r>
          </a:p>
          <a:p>
            <a:pPr algn="ctr"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10,๘80</a:t>
            </a:r>
          </a:p>
          <a:p>
            <a:pPr algn="ctr"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11,510</a:t>
            </a:r>
          </a:p>
          <a:p>
            <a:pPr algn="ctr"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15,060</a:t>
            </a:r>
          </a:p>
          <a:p>
            <a:pPr algn="ctr"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15,060</a:t>
            </a:r>
          </a:p>
          <a:p>
            <a:pPr algn="ctr"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15,840</a:t>
            </a:r>
          </a:p>
          <a:p>
            <a:pPr algn="ctr" eaLnBrk="0" hangingPunct="0">
              <a:lnSpc>
                <a:spcPct val="90000"/>
              </a:lnSpc>
              <a:buSzPct val="100000"/>
              <a:buFont typeface="Times New Roman" pitchFamily="18" charset="0"/>
              <a:buNone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15,840</a:t>
            </a:r>
          </a:p>
          <a:p>
            <a:pPr algn="ctr" eaLnBrk="0" hangingPunct="0">
              <a:lnSpc>
                <a:spcPct val="90000"/>
              </a:lnSpc>
              <a:buSzPct val="100000"/>
              <a:buFont typeface="Times New Roman" pitchFamily="18" charset="0"/>
              <a:buNone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๑7,</a:t>
            </a:r>
            <a:r>
              <a:rPr lang="en-US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570</a:t>
            </a:r>
            <a:endParaRPr lang="th-TH" sz="4000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algn="ctr"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	17,570</a:t>
            </a:r>
          </a:p>
          <a:p>
            <a:pPr algn="ctr"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80713" algn="l"/>
              </a:tabLst>
              <a:defRPr/>
            </a:pPr>
            <a:r>
              <a:rPr lang="en-US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21</a:t>
            </a:r>
            <a:r>
              <a:rPr lang="th-TH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,</a:t>
            </a:r>
            <a:r>
              <a:rPr lang="en-US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140</a:t>
            </a:r>
            <a:endParaRPr lang="th-TH" sz="4000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7" name="สี่เหลี่ยมผืนผ้า 6"/>
          <p:cNvSpPr>
            <a:spLocks noChangeArrowheads="1"/>
          </p:cNvSpPr>
          <p:nvPr/>
        </p:nvSpPr>
        <p:spPr bwMode="auto">
          <a:xfrm>
            <a:off x="5929313" y="142875"/>
            <a:ext cx="1643062" cy="70485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th-TH" sz="4000">
                <a:solidFill>
                  <a:schemeClr val="tx1"/>
                </a:solidFill>
                <a:cs typeface="TH SarabunIT๙" pitchFamily="34" charset="-34"/>
              </a:rPr>
              <a:t>1 ม.ค.56</a:t>
            </a:r>
            <a:endParaRPr lang="th-TH" sz="4000">
              <a:solidFill>
                <a:srgbClr val="FF0000"/>
              </a:solidFill>
              <a:cs typeface="TH SarabunIT๙" pitchFamily="34" charset="-34"/>
            </a:endParaRPr>
          </a:p>
        </p:txBody>
      </p:sp>
      <p:sp>
        <p:nvSpPr>
          <p:cNvPr id="8" name="สี่เหลี่ยมผืนผ้า 7"/>
          <p:cNvSpPr>
            <a:spLocks noChangeArrowheads="1"/>
          </p:cNvSpPr>
          <p:nvPr/>
        </p:nvSpPr>
        <p:spPr bwMode="auto">
          <a:xfrm>
            <a:off x="7429500" y="142875"/>
            <a:ext cx="1643063" cy="704850"/>
          </a:xfrm>
          <a:prstGeom prst="rect">
            <a:avLst/>
          </a:prstGeom>
          <a:solidFill>
            <a:srgbClr val="FFCC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th-TH" sz="4000">
                <a:solidFill>
                  <a:schemeClr val="tx1"/>
                </a:solidFill>
                <a:cs typeface="TH SarabunIT๙" pitchFamily="34" charset="-34"/>
              </a:rPr>
              <a:t>1 ม.ค.57</a:t>
            </a:r>
            <a:endParaRPr lang="th-TH" sz="4000">
              <a:solidFill>
                <a:srgbClr val="FF0000"/>
              </a:solidFill>
              <a:cs typeface="TH SarabunIT๙" pitchFamily="34" charset="-34"/>
            </a:endParaRPr>
          </a:p>
        </p:txBody>
      </p:sp>
      <p:sp>
        <p:nvSpPr>
          <p:cNvPr id="9" name="AutoShape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572528" y="6429396"/>
            <a:ext cx="571472" cy="428604"/>
          </a:xfrm>
          <a:prstGeom prst="actionButtonForwardNex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th-TH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1" grpId="0" animBg="1"/>
      <p:bldP spid="2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 \ปฏิรูป กศ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ลูกศรขวา 2">
            <a:hlinkClick r:id="rId4" action="ppaction://hlinksldjump"/>
          </p:cNvPr>
          <p:cNvSpPr/>
          <p:nvPr/>
        </p:nvSpPr>
        <p:spPr bwMode="auto">
          <a:xfrm>
            <a:off x="8858280" y="6000792"/>
            <a:ext cx="214282" cy="1000108"/>
          </a:xfrm>
          <a:prstGeom prst="rightArrow">
            <a:avLst/>
          </a:prstGeom>
          <a:solidFill>
            <a:srgbClr val="99FFCC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</p:spTree>
  </p:cSld>
  <p:clrMapOvr>
    <a:masterClrMapping/>
  </p:clrMapOvr>
  <p:transition spd="med">
    <p:strips dir="r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ไดอะแกรม 2"/>
          <p:cNvGraphicFramePr/>
          <p:nvPr/>
        </p:nvGraphicFramePr>
        <p:xfrm>
          <a:off x="285720" y="0"/>
          <a:ext cx="9715568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สี่เหลี่ยมผืนผ้า 3"/>
          <p:cNvSpPr/>
          <p:nvPr/>
        </p:nvSpPr>
        <p:spPr bwMode="auto">
          <a:xfrm>
            <a:off x="214282" y="0"/>
            <a:ext cx="1500198" cy="6858000"/>
          </a:xfrm>
          <a:prstGeom prst="rect">
            <a:avLst/>
          </a:prstGeom>
          <a:solidFill>
            <a:srgbClr val="0033CC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wordArt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LilyUPC" pitchFamily="34" charset="-34"/>
              </a:rPr>
              <a:t>Logbook</a:t>
            </a:r>
            <a:endParaRPr kumimoji="0" lang="th-TH" sz="4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5" name="ดาว 5 แฉก 4">
            <a:hlinkClick r:id="rId6" action="ppaction://hlinksldjump"/>
          </p:cNvPr>
          <p:cNvSpPr/>
          <p:nvPr/>
        </p:nvSpPr>
        <p:spPr>
          <a:xfrm>
            <a:off x="1928794" y="0"/>
            <a:ext cx="285752" cy="357190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ดาว 5 แฉก 5">
            <a:hlinkClick r:id="rId7" action="ppaction://hlinksldjump"/>
          </p:cNvPr>
          <p:cNvSpPr/>
          <p:nvPr/>
        </p:nvSpPr>
        <p:spPr>
          <a:xfrm>
            <a:off x="1928794" y="714356"/>
            <a:ext cx="285752" cy="357190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ดาว 5 แฉก 6">
            <a:hlinkClick r:id="rId8" action="ppaction://hlinksldjump"/>
          </p:cNvPr>
          <p:cNvSpPr/>
          <p:nvPr/>
        </p:nvSpPr>
        <p:spPr>
          <a:xfrm>
            <a:off x="1857356" y="3214686"/>
            <a:ext cx="285752" cy="357190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ดาว 5 แฉก 7">
            <a:hlinkClick r:id="rId9" action="ppaction://hlinksldjump"/>
          </p:cNvPr>
          <p:cNvSpPr/>
          <p:nvPr/>
        </p:nvSpPr>
        <p:spPr>
          <a:xfrm>
            <a:off x="1643042" y="1928802"/>
            <a:ext cx="285752" cy="357190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ดาว 5 แฉก 8">
            <a:hlinkClick r:id="rId10" action="ppaction://hlinksldjump"/>
          </p:cNvPr>
          <p:cNvSpPr/>
          <p:nvPr/>
        </p:nvSpPr>
        <p:spPr>
          <a:xfrm>
            <a:off x="1928794" y="3857628"/>
            <a:ext cx="285752" cy="357190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ดาว 5 แฉก 9">
            <a:hlinkClick r:id="rId11" action="ppaction://hlinksldjump"/>
          </p:cNvPr>
          <p:cNvSpPr/>
          <p:nvPr/>
        </p:nvSpPr>
        <p:spPr>
          <a:xfrm>
            <a:off x="1928794" y="4786322"/>
            <a:ext cx="285752" cy="357190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777965717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 \ปฏิรูป กศ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ลูกศรขวา 2">
            <a:hlinkClick r:id="rId4" action="ppaction://hlinksldjump"/>
          </p:cNvPr>
          <p:cNvSpPr/>
          <p:nvPr/>
        </p:nvSpPr>
        <p:spPr bwMode="auto">
          <a:xfrm>
            <a:off x="8858280" y="6000792"/>
            <a:ext cx="214282" cy="1000108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</p:spTree>
  </p:cSld>
  <p:clrMapOvr>
    <a:masterClrMapping/>
  </p:clrMapOvr>
  <p:transition spd="med">
    <p:strips dir="rd"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 \ปฏิรูป กศ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ลูกศรขวา 2">
            <a:hlinkClick r:id="rId4" action="ppaction://hlinksldjump"/>
          </p:cNvPr>
          <p:cNvSpPr/>
          <p:nvPr/>
        </p:nvSpPr>
        <p:spPr bwMode="auto">
          <a:xfrm>
            <a:off x="8858280" y="6000792"/>
            <a:ext cx="214282" cy="1000108"/>
          </a:xfrm>
          <a:prstGeom prst="rightArrow">
            <a:avLst/>
          </a:prstGeom>
          <a:solidFill>
            <a:srgbClr val="99FFCC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</p:spTree>
  </p:cSld>
  <p:clrMapOvr>
    <a:masterClrMapping/>
  </p:clrMapOvr>
  <p:transition spd="med">
    <p:strips dir="rd"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 \ปฏิรูป กศ\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ลูกศรขวา 2">
            <a:hlinkClick r:id="rId4" action="ppaction://hlinksldjump"/>
          </p:cNvPr>
          <p:cNvSpPr/>
          <p:nvPr/>
        </p:nvSpPr>
        <p:spPr bwMode="auto">
          <a:xfrm>
            <a:off x="8858280" y="6000792"/>
            <a:ext cx="214282" cy="1000108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</p:spTree>
  </p:cSld>
  <p:clrMapOvr>
    <a:masterClrMapping/>
  </p:clrMapOvr>
  <p:transition spd="med">
    <p:strips dir="rd"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 \ปฏิรูป กศ\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ลูกศรขวา 2">
            <a:hlinkClick r:id="rId4" action="ppaction://hlinksldjump"/>
          </p:cNvPr>
          <p:cNvSpPr/>
          <p:nvPr/>
        </p:nvSpPr>
        <p:spPr bwMode="auto">
          <a:xfrm>
            <a:off x="8858280" y="6072230"/>
            <a:ext cx="214282" cy="1000108"/>
          </a:xfrm>
          <a:prstGeom prst="rightArrow">
            <a:avLst/>
          </a:prstGeom>
          <a:solidFill>
            <a:srgbClr val="99CCFF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</p:spTree>
  </p:cSld>
  <p:clrMapOvr>
    <a:masterClrMapping/>
  </p:clrMapOvr>
  <p:transition spd="med">
    <p:strips dir="rd"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 \ปฏิรูป กศ\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ลูกศรขวา 2">
            <a:hlinkClick r:id="rId4" action="ppaction://hlinksldjump"/>
          </p:cNvPr>
          <p:cNvSpPr/>
          <p:nvPr/>
        </p:nvSpPr>
        <p:spPr bwMode="auto">
          <a:xfrm>
            <a:off x="8858280" y="6000792"/>
            <a:ext cx="214282" cy="1000108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</p:spTree>
  </p:cSld>
  <p:clrMapOvr>
    <a:masterClrMapping/>
  </p:clrMapOvr>
  <p:transition spd="med">
    <p:strips dir="rd"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42844" y="1285860"/>
            <a:ext cx="8858280" cy="42165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นาย ก      ตำแหน่งครู                               </a:t>
            </a:r>
            <a:r>
              <a:rPr lang="th-TH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2.6.1</a:t>
            </a:r>
          </a:p>
          <a:p>
            <a:pPr algn="thaiDist"/>
            <a:r>
              <a:rPr lang="th-TH" sz="44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       ได้ยื่นขอรับการประเมินผลงานเพื่อเลื่อน</a:t>
            </a:r>
            <a:r>
              <a:rPr lang="th-TH" sz="4400" dirty="0" err="1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วิทย</a:t>
            </a:r>
            <a:r>
              <a:rPr lang="th-TH" sz="44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ฐานะ</a:t>
            </a:r>
          </a:p>
          <a:p>
            <a:pPr algn="thaiDist"/>
            <a:r>
              <a:rPr lang="th-TH" sz="44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ครูชำนาญการพิเศษ เมื่อวันที่ 2 เมษายน 2561 ตามมาตรฐานทั่วไปเดิม </a:t>
            </a:r>
            <a:r>
              <a:rPr lang="th-TH" sz="44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และเมื่อมีการประกาศใช้มาตรฐานทั่วไปฉบับนี้ ก็ให้ดำเนินการตามมาตรฐานทั่วไปเดิมนั้นต่อไปจนกว่าจะแล้วเสร็จ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42844" y="1285860"/>
            <a:ext cx="8858280" cy="42165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thaiDist"/>
            <a:r>
              <a:rPr lang="th-TH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น.ส. เอ     ตำแหน่งครู                              </a:t>
            </a:r>
            <a:r>
              <a:rPr lang="th-TH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2.6.1</a:t>
            </a:r>
          </a:p>
          <a:p>
            <a:pPr algn="thaiDist"/>
            <a:r>
              <a:rPr lang="th-TH" sz="4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          </a:t>
            </a:r>
            <a:r>
              <a:rPr lang="th-TH" sz="44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ได้ยื่นขอรับการประเมินผลงานเพื่อมี</a:t>
            </a:r>
            <a:r>
              <a:rPr lang="th-TH" sz="4400" dirty="0" err="1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วิทย</a:t>
            </a:r>
            <a:r>
              <a:rPr lang="th-TH" sz="44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ฐานะ ครูชำนาญการ ในวันที่ 9 เมษายน 2561 ตามมาตรฐานทั่วไปเดิม </a:t>
            </a:r>
            <a:r>
              <a:rPr lang="th-TH" sz="44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และเมื่อมีการประกาศใช้มาตรฐานทั่วไปฉบับนี้ ก็ให้ดำเนินการตามมาตรฐานทั่วไปเดิมนั้นต่อไปจนกว่าจะแล้วเสร็จ</a:t>
            </a:r>
          </a:p>
        </p:txBody>
      </p:sp>
      <p:sp>
        <p:nvSpPr>
          <p:cNvPr id="5" name="ลูกศรขวา 4">
            <a:hlinkClick r:id="rId3" action="ppaction://hlinksldjump"/>
          </p:cNvPr>
          <p:cNvSpPr/>
          <p:nvPr/>
        </p:nvSpPr>
        <p:spPr bwMode="auto">
          <a:xfrm>
            <a:off x="8858280" y="5786454"/>
            <a:ext cx="214282" cy="1143008"/>
          </a:xfrm>
          <a:prstGeom prst="rightArrow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  <p:bldP spid="5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155907" y="262273"/>
            <a:ext cx="8858312" cy="63709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thaiDist"/>
            <a:r>
              <a:rPr lang="th-TH" sz="44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นาง ข   ตำแหน่งครู                               </a:t>
            </a:r>
            <a:r>
              <a:rPr lang="th-TH" sz="32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2.6.2 (1) ก.</a:t>
            </a:r>
          </a:p>
          <a:p>
            <a:pPr algn="thaiDist"/>
            <a:r>
              <a:rPr lang="th-TH" sz="44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   </a:t>
            </a:r>
            <a:r>
              <a:rPr lang="th-TH" sz="40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ยื่นขอรับการประเมินผลงานเพื่อเลื่อน</a:t>
            </a:r>
            <a:r>
              <a:rPr lang="th-TH" sz="4000" dirty="0" err="1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วิทย</a:t>
            </a:r>
            <a:r>
              <a:rPr lang="th-TH" sz="40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ฐานะครูเชี่ยวชาญ </a:t>
            </a:r>
            <a:r>
              <a:rPr lang="th-TH" sz="4000" spc="-1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ในวันที่ 4 ตุลาคม 2558 ตามมาตรฐานทั่วไปเดิม พร้อมส่งผลงาน</a:t>
            </a:r>
            <a:r>
              <a:rPr lang="th-TH" sz="40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ด้านที่ 3 ผลงานที่เกิดจากการปฏิบัติหน้าที่ ให้สำนักงาน </a:t>
            </a:r>
            <a:r>
              <a:rPr lang="th-TH" sz="4000" dirty="0" err="1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ก.ท.</a:t>
            </a:r>
            <a:r>
              <a:rPr lang="th-TH" sz="40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4000" spc="-1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เมื่อวันที่ 18 มีนาคม 2559  และได้รับแจ้งมติ “ผ่าน” เมื่อวันที่ </a:t>
            </a:r>
            <a:r>
              <a:rPr lang="th-TH" sz="40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2 กรกฎาคม 2561 มีผลย้อนหลังนับตั้งแต่วันที่ 18 มีนาคม 2559 เป็นต้นมา </a:t>
            </a:r>
          </a:p>
          <a:p>
            <a:pPr algn="thaiDist"/>
            <a:r>
              <a:rPr lang="th-TH" sz="40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   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กรณีนาง ข สามารถยื่นขอรับการประเมินเพื่อเลื่อน</a:t>
            </a:r>
            <a:r>
              <a:rPr lang="th-TH" sz="4000" dirty="0" err="1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วิทย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ฐานะครูเชี่ยวชาญพิเศษ ตามมาตรฐานทั่วไปเดิมได้ภายใน 1 ปี นับตั้งแต่วันที่ 2 กรกฎาคม 2561 ที่ได้รับแจ้งมติ “ผ่าน”</a:t>
            </a:r>
          </a:p>
        </p:txBody>
      </p:sp>
      <p:sp>
        <p:nvSpPr>
          <p:cNvPr id="4" name="สี่เหลี่ยมผืนผ้า 3"/>
          <p:cNvSpPr/>
          <p:nvPr/>
        </p:nvSpPr>
        <p:spPr bwMode="auto">
          <a:xfrm>
            <a:off x="142844" y="4714884"/>
            <a:ext cx="8858280" cy="1857388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7" name="ลูกศรขวา 6">
            <a:hlinkClick r:id="rId3" action="ppaction://hlinksldjump"/>
          </p:cNvPr>
          <p:cNvSpPr/>
          <p:nvPr/>
        </p:nvSpPr>
        <p:spPr bwMode="auto">
          <a:xfrm>
            <a:off x="8858280" y="5929330"/>
            <a:ext cx="214282" cy="1143008"/>
          </a:xfrm>
          <a:prstGeom prst="rightArrow">
            <a:avLst/>
          </a:prstGeom>
          <a:solidFill>
            <a:srgbClr val="0033CC"/>
          </a:solidFill>
          <a:ln w="31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5" name="ลูกศรขวา 4">
            <a:hlinkClick r:id="rId4" action="ppaction://hlinksldjump"/>
          </p:cNvPr>
          <p:cNvSpPr/>
          <p:nvPr/>
        </p:nvSpPr>
        <p:spPr bwMode="auto">
          <a:xfrm>
            <a:off x="8501090" y="5929330"/>
            <a:ext cx="214282" cy="1143008"/>
          </a:xfrm>
          <a:prstGeom prst="rightArrow">
            <a:avLst/>
          </a:prstGeom>
          <a:solidFill>
            <a:srgbClr val="FFFF00"/>
          </a:solidFill>
          <a:ln w="31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7" grpId="0" animBg="1"/>
      <p:bldP spid="5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71406" y="71414"/>
            <a:ext cx="9001156" cy="62170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th-TH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นาย ค    ตำแหน่งครู                           </a:t>
            </a:r>
            <a:r>
              <a:rPr lang="th-TH" sz="32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2.6.2 (1) ก.</a:t>
            </a:r>
          </a:p>
          <a:p>
            <a:pPr algn="thaiDist"/>
            <a:r>
              <a:rPr lang="th-TH" sz="40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   </a:t>
            </a:r>
            <a:r>
              <a:rPr lang="th-TH" sz="38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ได้ยื่นขอรับการประเมินผลงานเพื่อเลื่อนวิทยฐานะครูชำนาญการพิเศษ ในวันที่ 3 เมษายน 2560 ตามมาตรฐานทั่วไปเดิม พร้อมส่งผลงานด้านที่ 3 ผลงานที่เกิดจากการปฏิบัติหน้าที่ ให้สำนักงาน ก.ท. เมื่อวันที่ 22 กันยายน 2560  และได้รับแจ้งมติ “ผ่าน” เมื่อวันที่ 9 กรกฎาคม 2561 มีผลย้อนหลังนับตั้งแต่วันที่ 22 กันยายน 2560 เป็นต้นมา </a:t>
            </a:r>
          </a:p>
          <a:p>
            <a:pPr algn="thaiDist"/>
            <a:r>
              <a:rPr lang="th-TH" sz="40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  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กรณีนาย ค สามารถยื่นขอรับการประเมินเพื่อเลื่อน</a:t>
            </a:r>
            <a:r>
              <a:rPr lang="th-TH" sz="4000" dirty="0" err="1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วิทย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ฐานะครูเชี่ยวชาญ ตามมาตรฐานทั่วไปเดิมได้ภายใน 1 ปี นับตั้งแต่วันที่ 22 กันยายน 2563</a:t>
            </a:r>
          </a:p>
        </p:txBody>
      </p:sp>
      <p:sp>
        <p:nvSpPr>
          <p:cNvPr id="6" name="สี่เหลี่ยมผืนผ้า 5"/>
          <p:cNvSpPr/>
          <p:nvPr/>
        </p:nvSpPr>
        <p:spPr bwMode="auto">
          <a:xfrm>
            <a:off x="115982" y="4429132"/>
            <a:ext cx="8929718" cy="1857388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71406" y="71414"/>
            <a:ext cx="9001156" cy="504753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th-TH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นางสาวบี    ตำแหน่งครู                       </a:t>
            </a:r>
            <a:r>
              <a:rPr lang="th-TH" sz="32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2.6.2 (1) ก.</a:t>
            </a:r>
          </a:p>
          <a:p>
            <a:pPr algn="thaiDist"/>
            <a:r>
              <a:rPr lang="th-TH" sz="40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   </a:t>
            </a:r>
            <a:r>
              <a:rPr lang="th-TH" sz="38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ได้ยื่นขอรับการประเมินผลงานเพื่อเลื่อน</a:t>
            </a:r>
            <a:r>
              <a:rPr lang="th-TH" sz="3800" dirty="0" err="1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วิทย</a:t>
            </a:r>
            <a:r>
              <a:rPr lang="th-TH" sz="38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ฐานะครูชำนาญการ ในวันที่ 9 เมษายน 2561 ตามมาตรฐานทั่วไปเดิม และได้รับแจ้งมติ “ผ่าน” เมื่อวันที่ 19 กันยายน 2561 มีผลย้อนหลังนับตั้งแต่วันที่ 1 พฤษภาคม 2561 เป็นต้นมา </a:t>
            </a:r>
          </a:p>
          <a:p>
            <a:pPr algn="thaiDist"/>
            <a:r>
              <a:rPr lang="th-TH" sz="40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  </a:t>
            </a:r>
            <a:r>
              <a:rPr lang="th-TH" sz="4000" spc="-1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กรณีนางสาวบี สามารถยื่นขอรับการประเมินเพื่อเลื่อน</a:t>
            </a:r>
            <a:r>
              <a:rPr lang="th-TH" sz="4000" spc="-100" dirty="0" err="1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วิทย</a:t>
            </a:r>
            <a:r>
              <a:rPr lang="th-TH" sz="4000" spc="-1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ฐานะ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ครูชำนาญการพิเศษ ตามมาตรฐานทั่วไปเดิมได้ภายใน 1 ปี นับตั้งแต่วันที่ 1 พฤษภาคม 2562</a:t>
            </a:r>
          </a:p>
        </p:txBody>
      </p:sp>
      <p:sp>
        <p:nvSpPr>
          <p:cNvPr id="6" name="สี่เหลี่ยมผืนผ้า 5"/>
          <p:cNvSpPr/>
          <p:nvPr/>
        </p:nvSpPr>
        <p:spPr bwMode="auto">
          <a:xfrm>
            <a:off x="115982" y="3214686"/>
            <a:ext cx="8929718" cy="1857388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7" name="ลูกศรขวา 6">
            <a:hlinkClick r:id="rId3" action="ppaction://hlinksldjump"/>
          </p:cNvPr>
          <p:cNvSpPr/>
          <p:nvPr/>
        </p:nvSpPr>
        <p:spPr bwMode="auto">
          <a:xfrm>
            <a:off x="8858280" y="5929330"/>
            <a:ext cx="214282" cy="1143008"/>
          </a:xfrm>
          <a:prstGeom prst="rightArrow">
            <a:avLst/>
          </a:prstGeom>
          <a:solidFill>
            <a:srgbClr val="0033CC"/>
          </a:solidFill>
          <a:ln w="31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8" name="ลูกศรขวา 7">
            <a:hlinkClick r:id="rId4" action="ppaction://hlinksldjump"/>
          </p:cNvPr>
          <p:cNvSpPr/>
          <p:nvPr/>
        </p:nvSpPr>
        <p:spPr bwMode="auto">
          <a:xfrm>
            <a:off x="8501122" y="5857892"/>
            <a:ext cx="214282" cy="1143008"/>
          </a:xfrm>
          <a:prstGeom prst="rightArrow">
            <a:avLst/>
          </a:prstGeom>
          <a:solidFill>
            <a:srgbClr val="FFFF00"/>
          </a:solidFill>
          <a:ln w="31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57158" y="459660"/>
            <a:ext cx="8643998" cy="63709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thaiDist"/>
            <a:r>
              <a:rPr lang="th-TH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นางสาว ง  ตำแหน่งครู                     </a:t>
            </a:r>
            <a:r>
              <a:rPr lang="th-TH" sz="32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2.6.2 (1) ข.</a:t>
            </a:r>
          </a:p>
          <a:p>
            <a:pPr algn="thaiDist"/>
            <a:r>
              <a:rPr lang="th-TH" sz="40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      ได้ยื่นขอรับการประเมินผลงานเพื่อเลื่อน</a:t>
            </a:r>
            <a:r>
              <a:rPr lang="th-TH" sz="4000" dirty="0" err="1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วิทย</a:t>
            </a:r>
            <a:r>
              <a:rPr lang="th-TH" sz="40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ฐานะ                  ครูชำนาญการพิเศษ ในวันที่ 4 เมษายน 2560 ตามมาตรฐานทั่วไปเดิม พร้อมส่งผลงานด้านที่ 3 ผลงานที่เกิดจาก</a:t>
            </a:r>
            <a:r>
              <a:rPr lang="th-TH" sz="4000" spc="-15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การปฏิบัติหน้าที่ ให้สำนักงาน </a:t>
            </a:r>
            <a:r>
              <a:rPr lang="th-TH" sz="4000" spc="-150" dirty="0" err="1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ก.ท.</a:t>
            </a:r>
            <a:r>
              <a:rPr lang="th-TH" sz="4000" spc="-15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 เมื่อวันที่ 22 กันยายน 2560  </a:t>
            </a:r>
            <a:r>
              <a:rPr lang="th-TH" sz="40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และได้รับแจ้งมติ “ไม่ผ่าน” เมื่อวันที่ 10 กรกฎาคม 2561 </a:t>
            </a:r>
          </a:p>
          <a:p>
            <a:pPr algn="thaiDist"/>
            <a:r>
              <a:rPr lang="th-TH" sz="40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    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กรณีนางสาว ง สามารถยื่นขอรับการประเมินเพื่อเลื่อน</a:t>
            </a:r>
            <a:r>
              <a:rPr lang="th-TH" sz="4000" dirty="0" err="1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วิทย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ฐานะครูชำนาญการพิเศษ ตามมาตรฐานทั่วไปเดิมได้ภายใน 1 ปี นับตั้งแต่วันที่ 10 กรกฎาคม 2561 ที่ได้รับแจ้งมติ “ไม่ผ่าน”</a:t>
            </a:r>
            <a:r>
              <a:rPr lang="th-TH" sz="40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endParaRPr lang="th-TH" sz="4000" dirty="0">
              <a:solidFill>
                <a:srgbClr val="FF000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 bwMode="auto">
          <a:xfrm>
            <a:off x="285720" y="4326596"/>
            <a:ext cx="8759980" cy="2415446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4" name="ลูกศรขวา 3">
            <a:hlinkClick r:id="rId3" action="ppaction://hlinksldjump"/>
          </p:cNvPr>
          <p:cNvSpPr/>
          <p:nvPr/>
        </p:nvSpPr>
        <p:spPr bwMode="auto">
          <a:xfrm>
            <a:off x="8929718" y="6000768"/>
            <a:ext cx="214282" cy="1143008"/>
          </a:xfrm>
          <a:prstGeom prst="rightArrow">
            <a:avLst/>
          </a:prstGeom>
          <a:solidFill>
            <a:srgbClr val="0033CC"/>
          </a:solidFill>
          <a:ln w="31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5" name="ลูกศรขวา 4">
            <a:hlinkClick r:id="rId4" action="ppaction://hlinksldjump"/>
          </p:cNvPr>
          <p:cNvSpPr/>
          <p:nvPr/>
        </p:nvSpPr>
        <p:spPr bwMode="auto">
          <a:xfrm>
            <a:off x="8501090" y="5929330"/>
            <a:ext cx="214282" cy="1143008"/>
          </a:xfrm>
          <a:prstGeom prst="rightArrow">
            <a:avLst/>
          </a:prstGeom>
          <a:solidFill>
            <a:srgbClr val="FFFF00"/>
          </a:solidFill>
          <a:ln w="31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Rectangle 1"/>
          <p:cNvSpPr>
            <a:spLocks noChangeArrowheads="1"/>
          </p:cNvSpPr>
          <p:nvPr/>
        </p:nvSpPr>
        <p:spPr bwMode="auto">
          <a:xfrm>
            <a:off x="0" y="1643050"/>
            <a:ext cx="9144000" cy="3600986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175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marL="1200150" lvl="1" indent="-742950" algn="ctr">
              <a:defRPr/>
            </a:pPr>
            <a:endParaRPr lang="th-TH" sz="6000" dirty="0">
              <a:solidFill>
                <a:srgbClr val="FF0000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1200150" lvl="1" indent="-742950" algn="ctr">
              <a:defRPr/>
            </a:pPr>
            <a:r>
              <a:rPr lang="th-TH" sz="6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ขั้นตอนการประเมิน</a:t>
            </a:r>
          </a:p>
          <a:p>
            <a:pPr marL="1200150" lvl="1" indent="-742950" algn="ctr">
              <a:defRPr/>
            </a:pPr>
            <a:r>
              <a:rPr lang="th-TH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“</a:t>
            </a:r>
            <a:r>
              <a:rPr lang="th-TH" dirty="0" err="1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วิทย</a:t>
            </a:r>
            <a:r>
              <a:rPr lang="th-TH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ฐานะครูชำนาญการ/ครูชำนาญการพิเศษ”</a:t>
            </a:r>
          </a:p>
          <a:p>
            <a:pPr marL="1200150" lvl="1" indent="-742950" algn="ctr">
              <a:defRPr/>
            </a:pPr>
            <a:endParaRPr lang="th-TH" sz="6000" dirty="0">
              <a:solidFill>
                <a:srgbClr val="FF000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959187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285720" y="1214422"/>
            <a:ext cx="8643998" cy="390876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th-TH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นาย จ                                          </a:t>
            </a:r>
            <a:r>
              <a:rPr lang="th-TH" sz="32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2.6.2 ข. (3)</a:t>
            </a:r>
          </a:p>
          <a:p>
            <a:pPr algn="thaiDist"/>
            <a:r>
              <a:rPr lang="th-TH" sz="40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ตำแหน่งครู ดำรง</a:t>
            </a:r>
            <a:r>
              <a:rPr lang="th-TH" sz="4000" dirty="0" err="1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วิทย</a:t>
            </a:r>
            <a:r>
              <a:rPr lang="th-TH" sz="40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ฐานะครูชำนาญการพิเศษ มาแล้ว 3 ปี 6 เดือน 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เมื่อมาตรฐานทั่วไปนี้ใช้บังคับ </a:t>
            </a:r>
          </a:p>
          <a:p>
            <a:pPr algn="thaiDist"/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หากนาย จ ประสงค์จะขอเลื่อน</a:t>
            </a:r>
            <a:r>
              <a:rPr lang="th-TH" sz="4000" dirty="0" err="1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วิทย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ฐานะครูเชี่ยวชาญ ตามมาตรฐานทั่วไปเดิม นาย จ สามารถยื่นคำขอได้ภายใน 1 ปี นับแต่วันที่มาตรฐานทั่วไปนี้ใช้บังคับ (10 พฤษภาคม 2561)</a:t>
            </a:r>
          </a:p>
        </p:txBody>
      </p:sp>
      <p:sp>
        <p:nvSpPr>
          <p:cNvPr id="6" name="สี่เหลี่ยมผืนผ้า 5"/>
          <p:cNvSpPr/>
          <p:nvPr/>
        </p:nvSpPr>
        <p:spPr bwMode="auto">
          <a:xfrm>
            <a:off x="214282" y="3214686"/>
            <a:ext cx="8759980" cy="2000264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7" name="ลูกศรขวา 6">
            <a:hlinkClick r:id="rId3" action="ppaction://hlinksldjump"/>
          </p:cNvPr>
          <p:cNvSpPr/>
          <p:nvPr/>
        </p:nvSpPr>
        <p:spPr bwMode="auto">
          <a:xfrm>
            <a:off x="8858280" y="5929330"/>
            <a:ext cx="214282" cy="1143008"/>
          </a:xfrm>
          <a:prstGeom prst="rightArrow">
            <a:avLst/>
          </a:prstGeom>
          <a:solidFill>
            <a:srgbClr val="0033CC"/>
          </a:solidFill>
          <a:ln w="31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8" name="ลูกศรขวา 7">
            <a:hlinkClick r:id="rId4" action="ppaction://hlinksldjump"/>
          </p:cNvPr>
          <p:cNvSpPr/>
          <p:nvPr/>
        </p:nvSpPr>
        <p:spPr bwMode="auto">
          <a:xfrm>
            <a:off x="8429652" y="5857892"/>
            <a:ext cx="214282" cy="1143008"/>
          </a:xfrm>
          <a:prstGeom prst="rightArrow">
            <a:avLst/>
          </a:prstGeom>
          <a:solidFill>
            <a:srgbClr val="FFFF00"/>
          </a:solidFill>
          <a:ln w="31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8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14314" y="789461"/>
            <a:ext cx="8786842" cy="51398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th-TH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นางสาว ฉ                                     </a:t>
            </a:r>
            <a:r>
              <a:rPr lang="th-TH" sz="32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2.6.2 ข. (4)</a:t>
            </a:r>
          </a:p>
          <a:p>
            <a:r>
              <a:rPr lang="th-TH" sz="40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ได้รับการแต่งตั้งให้ดำรงตำแหน่งครูผู้ดูแลเด็ก คุณวุฒิ</a:t>
            </a:r>
            <a:r>
              <a:rPr lang="th-TH" sz="4000" dirty="0" err="1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ครุศาสตร</a:t>
            </a:r>
            <a:r>
              <a:rPr lang="th-TH" sz="40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บัณฑิต สาขาวิชาเอกปฐมวัย เมื่อวันที่ 1 ธันวาคม 2554 และได้รับการแต่งตั้งให้ดำรงตำแหน่งครู รับเงินเดือนอันดับ </a:t>
            </a:r>
            <a:r>
              <a:rPr lang="th-TH" sz="4000" dirty="0" err="1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คศ.</a:t>
            </a:r>
            <a:r>
              <a:rPr lang="th-TH" sz="40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1 เมื่อวันที่ 1 ธันวาคม 2556 </a:t>
            </a:r>
          </a:p>
          <a:p>
            <a:r>
              <a:rPr lang="th-TH" sz="40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  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กรณีนางสาว ฉ สามารถยื่นขอรับการประเมินผลงานเพื่อให้มี</a:t>
            </a:r>
            <a:r>
              <a:rPr lang="th-TH" sz="4000" dirty="0" err="1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วิทย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ฐานะครูชำนาญการ ตามมาตรฐานทั่วไปเดิมภายใน 1 ปี นับตั้งแต่วันที่ 1 ธันวาคม 2562</a:t>
            </a:r>
          </a:p>
        </p:txBody>
      </p:sp>
      <p:sp>
        <p:nvSpPr>
          <p:cNvPr id="3" name="สี่เหลี่ยมผืนผ้า 2"/>
          <p:cNvSpPr/>
          <p:nvPr/>
        </p:nvSpPr>
        <p:spPr bwMode="auto">
          <a:xfrm>
            <a:off x="214282" y="4000504"/>
            <a:ext cx="8759980" cy="2000264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4" name="ลูกศรขวา 3">
            <a:hlinkClick r:id="rId3" action="ppaction://hlinksldjump"/>
          </p:cNvPr>
          <p:cNvSpPr/>
          <p:nvPr/>
        </p:nvSpPr>
        <p:spPr bwMode="auto">
          <a:xfrm>
            <a:off x="8858280" y="5929330"/>
            <a:ext cx="214282" cy="1143008"/>
          </a:xfrm>
          <a:prstGeom prst="rightArrow">
            <a:avLst/>
          </a:prstGeom>
          <a:noFill/>
          <a:ln w="31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5" name="ลูกศรขวา 4">
            <a:hlinkClick r:id="rId4" action="ppaction://hlinksldjump"/>
          </p:cNvPr>
          <p:cNvSpPr/>
          <p:nvPr/>
        </p:nvSpPr>
        <p:spPr bwMode="auto">
          <a:xfrm>
            <a:off x="8501090" y="5929330"/>
            <a:ext cx="214282" cy="1143008"/>
          </a:xfrm>
          <a:prstGeom prst="rightArrow">
            <a:avLst/>
          </a:prstGeom>
          <a:solidFill>
            <a:srgbClr val="00FFFF"/>
          </a:solidFill>
          <a:ln w="31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5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285720" y="214290"/>
            <a:ext cx="8643998" cy="63709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thaiDist"/>
            <a:endParaRPr lang="th-TH" sz="4000" dirty="0">
              <a:solidFill>
                <a:srgbClr val="0000FF"/>
              </a:solidFill>
              <a:latin typeface="TH SarabunIT๙" pitchFamily="34" charset="-34"/>
              <a:cs typeface="TH SarabunIT๙" pitchFamily="34" charset="-34"/>
            </a:endParaRPr>
          </a:p>
          <a:p>
            <a:pPr algn="thaiDist"/>
            <a:r>
              <a:rPr lang="th-TH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นางสาว ช</a:t>
            </a:r>
            <a:r>
              <a:rPr lang="th-TH" sz="40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                                               </a:t>
            </a:r>
            <a:r>
              <a:rPr lang="th-TH" sz="32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2.6.2 (5)</a:t>
            </a:r>
          </a:p>
          <a:p>
            <a:pPr algn="thaiDist"/>
            <a:r>
              <a:rPr lang="th-TH" sz="40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           ได้รับการแต่งตั้งให้ดำรงตำแหน่งครูผู้ดูแลเด็ก คุณวุฒิ</a:t>
            </a:r>
            <a:r>
              <a:rPr lang="th-TH" sz="4000" dirty="0" err="1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ครุศาสตร</a:t>
            </a:r>
            <a:r>
              <a:rPr lang="th-TH" sz="40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บัณฑิต สาขาวิชาเอกปฐมวัย เมื่อวันที่ 20 สิงหาคม 2559 กรณีนางสาว ช จะต้องได้รับการแต่งตั้งให้ดำรงตำแหน่งครู รับเงินเดือนอันดับ </a:t>
            </a:r>
            <a:r>
              <a:rPr lang="th-TH" sz="4000" dirty="0" err="1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คศ.</a:t>
            </a:r>
            <a:r>
              <a:rPr lang="th-TH" sz="40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1 ภายหลังวันที่มาตรฐานทั่วไปนี้ใช้บังคับ </a:t>
            </a:r>
          </a:p>
          <a:p>
            <a:pPr algn="thaiDist"/>
            <a:r>
              <a:rPr lang="th-TH" sz="40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      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ดังนั้น นางสาว ช จึงต้องยื่นขอรับการประเมินผลงานเพื่อให้มี</a:t>
            </a:r>
            <a:r>
              <a:rPr lang="th-TH" sz="4000" dirty="0" err="1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วิทย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ฐานะครูชำนาญการ ตามมาตรฐานทั่วไปนี้</a:t>
            </a:r>
          </a:p>
          <a:p>
            <a:pPr algn="thaiDist"/>
            <a:endParaRPr lang="th-TH" sz="4000" dirty="0">
              <a:solidFill>
                <a:srgbClr val="FF000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 bwMode="auto">
          <a:xfrm>
            <a:off x="214282" y="4643446"/>
            <a:ext cx="8759980" cy="1500198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5" name="ลูกศรขวา 4">
            <a:hlinkClick r:id="rId3" action="ppaction://hlinksldjump"/>
          </p:cNvPr>
          <p:cNvSpPr/>
          <p:nvPr/>
        </p:nvSpPr>
        <p:spPr bwMode="auto">
          <a:xfrm>
            <a:off x="8858280" y="5929330"/>
            <a:ext cx="214282" cy="1143008"/>
          </a:xfrm>
          <a:prstGeom prst="rightArrow">
            <a:avLst/>
          </a:prstGeom>
          <a:solidFill>
            <a:srgbClr val="0033CC"/>
          </a:solidFill>
          <a:ln w="31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6" name="ลูกศรขวา 5">
            <a:hlinkClick r:id="rId4" action="ppaction://hlinksldjump"/>
          </p:cNvPr>
          <p:cNvSpPr/>
          <p:nvPr/>
        </p:nvSpPr>
        <p:spPr bwMode="auto">
          <a:xfrm>
            <a:off x="8501090" y="5929330"/>
            <a:ext cx="214282" cy="1143008"/>
          </a:xfrm>
          <a:prstGeom prst="rightArrow">
            <a:avLst/>
          </a:prstGeom>
          <a:solidFill>
            <a:srgbClr val="FFFF00"/>
          </a:solidFill>
          <a:ln w="31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6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1"/>
          <p:cNvSpPr txBox="1">
            <a:spLocks noChangeArrowheads="1"/>
          </p:cNvSpPr>
          <p:nvPr/>
        </p:nvSpPr>
        <p:spPr bwMode="auto">
          <a:xfrm>
            <a:off x="134980" y="500042"/>
            <a:ext cx="1436624" cy="5286412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th-TH" sz="28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?" charset="-34"/>
                <a:ea typeface="Angsana New" pitchFamily="18" charset="-34"/>
                <a:cs typeface="+mn-cs"/>
              </a:rPr>
              <a:t>กรณีที่ 1</a:t>
            </a:r>
            <a:r>
              <a:rPr kumimoji="0" lang="th-TH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th-TH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ผู้ที่มีคุณสมบัติครบในการขอมีหรือเลื่อน</a:t>
            </a:r>
            <a:r>
              <a:rPr kumimoji="0" lang="th-TH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วิทย</a:t>
            </a:r>
            <a:r>
              <a:rPr kumimoji="0" lang="th-TH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ฐานะตามเกณฑ์เดิมก่อนเกณฑ์ใหม่ใช้บังคับ (10 พ.ค. 61)</a:t>
            </a:r>
            <a:endParaRPr kumimoji="0" lang="th-TH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+mn-cs"/>
            </a:endParaRP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1928794" y="4365638"/>
            <a:ext cx="1428760" cy="2206634"/>
          </a:xfrm>
          <a:prstGeom prst="rect">
            <a:avLst/>
          </a:prstGeom>
          <a:solidFill>
            <a:srgbClr val="FFFF00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th-TH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ไม่ได้ยื่นขอรับการประเมินไว้ก่อนเกณฑ์ใหม่บังคับใช้</a:t>
            </a:r>
            <a:endParaRPr kumimoji="0" lang="th-T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+mn-cs"/>
            </a:endParaRP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1928794" y="404781"/>
            <a:ext cx="1428760" cy="2166963"/>
          </a:xfrm>
          <a:prstGeom prst="rect">
            <a:avLst/>
          </a:prstGeom>
          <a:solidFill>
            <a:srgbClr val="CCFF99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th-TH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ได้ยื่นขอรับการประเมินไว้แล้วก่อนเกณฑ์ใหม่บังคับใช้</a:t>
            </a:r>
            <a:endParaRPr kumimoji="0" lang="th-T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+mn-cs"/>
            </a:endParaRPr>
          </a:p>
        </p:txBody>
      </p:sp>
      <p:sp>
        <p:nvSpPr>
          <p:cNvPr id="1033" name="Text Box 10"/>
          <p:cNvSpPr txBox="1">
            <a:spLocks noChangeArrowheads="1"/>
          </p:cNvSpPr>
          <p:nvPr/>
        </p:nvSpPr>
        <p:spPr bwMode="auto">
          <a:xfrm>
            <a:off x="3683806" y="642918"/>
            <a:ext cx="1031070" cy="715964"/>
          </a:xfrm>
          <a:prstGeom prst="rect">
            <a:avLst/>
          </a:prstGeom>
          <a:solidFill>
            <a:srgbClr val="CCFF99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ผ่าน</a:t>
            </a:r>
            <a:endParaRPr kumimoji="0" lang="th-TH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+mn-cs"/>
            </a:endParaRPr>
          </a:p>
        </p:txBody>
      </p:sp>
      <p:sp>
        <p:nvSpPr>
          <p:cNvPr id="1034" name="Text Box 11"/>
          <p:cNvSpPr txBox="1">
            <a:spLocks noChangeArrowheads="1"/>
          </p:cNvSpPr>
          <p:nvPr/>
        </p:nvSpPr>
        <p:spPr bwMode="auto">
          <a:xfrm>
            <a:off x="3755244" y="2786058"/>
            <a:ext cx="959632" cy="801689"/>
          </a:xfrm>
          <a:prstGeom prst="rect">
            <a:avLst/>
          </a:prstGeom>
          <a:solidFill>
            <a:srgbClr val="FFCC99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ไม่ผ่าน</a:t>
            </a:r>
            <a:endParaRPr kumimoji="0" lang="th-TH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+mn-cs"/>
            </a:endParaRPr>
          </a:p>
        </p:txBody>
      </p:sp>
      <p:sp>
        <p:nvSpPr>
          <p:cNvPr id="1035" name="Text Box 12"/>
          <p:cNvSpPr txBox="1">
            <a:spLocks noChangeArrowheads="1"/>
          </p:cNvSpPr>
          <p:nvPr/>
        </p:nvSpPr>
        <p:spPr bwMode="auto">
          <a:xfrm>
            <a:off x="5072066" y="71414"/>
            <a:ext cx="4000496" cy="1357322"/>
          </a:xfrm>
          <a:prstGeom prst="rect">
            <a:avLst/>
          </a:prstGeom>
          <a:solidFill>
            <a:srgbClr val="CCFF99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0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สามารถใช้เกณฑ์เดิมในการเลื่อน</a:t>
            </a:r>
            <a:r>
              <a:rPr kumimoji="0" lang="th-TH" sz="200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วิทย</a:t>
            </a:r>
            <a:r>
              <a:rPr kumimoji="0" lang="th-TH" sz="20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ฐานะถัดไปได้                       1 ครั้ง ภายใน 1 ปี นับตั้งแต่วันที่ได้รับแจ้งมติผ่าน</a:t>
            </a: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ngsana New" pitchFamily="18" charset="-34"/>
                <a:cs typeface="+mn-cs"/>
              </a:rPr>
              <a:t> </a:t>
            </a:r>
            <a:r>
              <a:rPr kumimoji="0" lang="th-TH" sz="20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ngsana New" pitchFamily="18" charset="-34"/>
                <a:cs typeface="+mn-cs"/>
              </a:rPr>
              <a:t>                      </a:t>
            </a:r>
            <a:r>
              <a:rPr kumimoji="0" lang="th-TH" sz="20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(หาก ณ วันที่ได้รับแจ้งมติผ่าน มีคุณสมบัติครบในการเลื่อน</a:t>
            </a:r>
            <a:r>
              <a:rPr kumimoji="0" lang="th-TH" sz="200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วิทย</a:t>
            </a:r>
            <a:r>
              <a:rPr kumimoji="0" lang="th-TH" sz="20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ฐานะถัดไป)</a:t>
            </a:r>
            <a:endParaRPr kumimoji="0" lang="th-TH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+mn-cs"/>
            </a:endParaRPr>
          </a:p>
        </p:txBody>
      </p:sp>
      <p:sp>
        <p:nvSpPr>
          <p:cNvPr id="1036" name="Text Box 13"/>
          <p:cNvSpPr txBox="1">
            <a:spLocks noChangeArrowheads="1"/>
          </p:cNvSpPr>
          <p:nvPr/>
        </p:nvSpPr>
        <p:spPr bwMode="auto">
          <a:xfrm>
            <a:off x="5143504" y="3143248"/>
            <a:ext cx="3929058" cy="1143008"/>
          </a:xfrm>
          <a:prstGeom prst="rect">
            <a:avLst/>
          </a:prstGeom>
          <a:solidFill>
            <a:srgbClr val="FFCC99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ให้ใช้เกณฑ์เดิมในการขอมีหรือเลื่อน</a:t>
            </a:r>
            <a:r>
              <a:rPr kumimoji="0" lang="th-TH" sz="240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วิทย</a:t>
            </a:r>
            <a:r>
              <a:rPr kumimoji="0" lang="th-TH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ฐานะที่ไม่ผ่านดังกล่าวได้ 1 ครั้ง ภายใน 1 ปี นับตั้งแต่วันที่ได้รับแจ้งมติไม่ผ่าน</a:t>
            </a:r>
            <a:endParaRPr kumimoji="0" lang="th-TH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+mn-cs"/>
            </a:endParaRPr>
          </a:p>
        </p:txBody>
      </p:sp>
      <p:sp>
        <p:nvSpPr>
          <p:cNvPr id="1037" name="Text Box 16"/>
          <p:cNvSpPr txBox="1">
            <a:spLocks noChangeArrowheads="1"/>
          </p:cNvSpPr>
          <p:nvPr/>
        </p:nvSpPr>
        <p:spPr bwMode="auto">
          <a:xfrm>
            <a:off x="3714744" y="5072074"/>
            <a:ext cx="5357818" cy="1143008"/>
          </a:xfrm>
          <a:prstGeom prst="rect">
            <a:avLst/>
          </a:prstGeom>
          <a:solidFill>
            <a:srgbClr val="FFFF00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ให้ใช้เกณฑ์เดิมในการขอมีหรือเลื่อนวิทยฐานะที่ได้ 1 วิทยฐานะ เพียง 1 ครั้ง ภายใน 1 ปี นับตั้งแต่วันที่เกณฑ์ใหม่บังคับใช้(10 พ.ค. 61)</a:t>
            </a:r>
            <a:endParaRPr kumimoji="0" lang="th-TH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+mn-cs"/>
            </a:endParaRPr>
          </a:p>
        </p:txBody>
      </p:sp>
      <p:cxnSp>
        <p:nvCxnSpPr>
          <p:cNvPr id="1042" name="AutoShape 18"/>
          <p:cNvCxnSpPr>
            <a:cxnSpLocks noChangeShapeType="1"/>
            <a:endCxn id="1032" idx="1"/>
          </p:cNvCxnSpPr>
          <p:nvPr/>
        </p:nvCxnSpPr>
        <p:spPr bwMode="auto">
          <a:xfrm rot="5400000" flipH="1" flipV="1">
            <a:off x="934619" y="2125250"/>
            <a:ext cx="1631162" cy="357188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1043" name="AutoShape 19"/>
          <p:cNvCxnSpPr>
            <a:cxnSpLocks noChangeShapeType="1"/>
          </p:cNvCxnSpPr>
          <p:nvPr/>
        </p:nvCxnSpPr>
        <p:spPr bwMode="auto">
          <a:xfrm rot="16200000" flipH="1">
            <a:off x="962394" y="3748485"/>
            <a:ext cx="1575608" cy="357189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1044" name="AutoShape 20"/>
          <p:cNvCxnSpPr>
            <a:cxnSpLocks noChangeShapeType="1"/>
          </p:cNvCxnSpPr>
          <p:nvPr/>
        </p:nvCxnSpPr>
        <p:spPr bwMode="auto">
          <a:xfrm rot="5400000" flipH="1" flipV="1">
            <a:off x="3036084" y="1178702"/>
            <a:ext cx="928694" cy="285754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1045" name="AutoShape 21"/>
          <p:cNvCxnSpPr>
            <a:cxnSpLocks noChangeShapeType="1"/>
            <a:endCxn id="1034" idx="1"/>
          </p:cNvCxnSpPr>
          <p:nvPr/>
        </p:nvCxnSpPr>
        <p:spPr bwMode="auto">
          <a:xfrm rot="16200000" flipH="1">
            <a:off x="2844004" y="2275663"/>
            <a:ext cx="1424790" cy="397689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1046" name="AutoShape 22"/>
          <p:cNvCxnSpPr>
            <a:cxnSpLocks noChangeShapeType="1"/>
          </p:cNvCxnSpPr>
          <p:nvPr/>
        </p:nvCxnSpPr>
        <p:spPr bwMode="auto">
          <a:xfrm rot="5400000" flipH="1" flipV="1">
            <a:off x="4575972" y="638947"/>
            <a:ext cx="635000" cy="357191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1047" name="AutoShape 23"/>
          <p:cNvCxnSpPr>
            <a:cxnSpLocks noChangeShapeType="1"/>
          </p:cNvCxnSpPr>
          <p:nvPr/>
        </p:nvCxnSpPr>
        <p:spPr bwMode="auto">
          <a:xfrm>
            <a:off x="4714876" y="3286124"/>
            <a:ext cx="500066" cy="1588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1048" name="AutoShape 24"/>
          <p:cNvCxnSpPr>
            <a:cxnSpLocks noChangeShapeType="1"/>
          </p:cNvCxnSpPr>
          <p:nvPr/>
        </p:nvCxnSpPr>
        <p:spPr bwMode="auto">
          <a:xfrm>
            <a:off x="3357554" y="5429264"/>
            <a:ext cx="399066" cy="21432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1049" name="Text Box 25"/>
          <p:cNvSpPr txBox="1">
            <a:spLocks noChangeArrowheads="1"/>
          </p:cNvSpPr>
          <p:nvPr/>
        </p:nvSpPr>
        <p:spPr bwMode="auto">
          <a:xfrm>
            <a:off x="5143536" y="1500174"/>
            <a:ext cx="3929058" cy="1357322"/>
          </a:xfrm>
          <a:prstGeom prst="rect">
            <a:avLst/>
          </a:prstGeom>
          <a:solidFill>
            <a:srgbClr val="CCFF99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0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สามารถใช้เกณฑ์เดิมในการเลื่อน</a:t>
            </a:r>
            <a:r>
              <a:rPr kumimoji="0" lang="th-TH" sz="200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วิทย</a:t>
            </a:r>
            <a:r>
              <a:rPr kumimoji="0" lang="th-TH" sz="20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ฐานะถัดไปได้                        1 ครั้ง ภายใน 1 ปี นับตั้งแต่วันที่คุณสมบัติครบ</a:t>
            </a: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ngsana New" pitchFamily="18" charset="-34"/>
                <a:cs typeface="+mn-cs"/>
              </a:rPr>
              <a:t> </a:t>
            </a:r>
            <a:r>
              <a:rPr kumimoji="0" lang="th-TH" sz="20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Angsana New" pitchFamily="18" charset="-34"/>
                <a:cs typeface="+mn-cs"/>
              </a:rPr>
              <a:t>                          </a:t>
            </a:r>
            <a:r>
              <a:rPr kumimoji="0" lang="th-TH" sz="20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(หากคุณสมบัติในการเลื่อน</a:t>
            </a:r>
            <a:r>
              <a:rPr kumimoji="0" lang="th-TH" sz="200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วิทย</a:t>
            </a:r>
            <a:r>
              <a:rPr kumimoji="0" lang="th-TH" sz="20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ฐานะถัดไปครบภายหลังได้รับแจ้งมติผ่าน)</a:t>
            </a:r>
            <a:endParaRPr kumimoji="0" lang="th-TH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+mn-cs"/>
            </a:endParaRPr>
          </a:p>
        </p:txBody>
      </p:sp>
      <p:cxnSp>
        <p:nvCxnSpPr>
          <p:cNvPr id="1050" name="AutoShape 26"/>
          <p:cNvCxnSpPr>
            <a:cxnSpLocks noChangeShapeType="1"/>
            <a:endCxn id="1049" idx="1"/>
          </p:cNvCxnSpPr>
          <p:nvPr/>
        </p:nvCxnSpPr>
        <p:spPr bwMode="auto">
          <a:xfrm rot="16200000" flipH="1">
            <a:off x="4375561" y="1410860"/>
            <a:ext cx="1107290" cy="42866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52" name="ลูกศรขวา 51">
            <a:hlinkClick r:id="rId3" action="ppaction://hlinksldjump"/>
          </p:cNvPr>
          <p:cNvSpPr/>
          <p:nvPr/>
        </p:nvSpPr>
        <p:spPr bwMode="auto">
          <a:xfrm>
            <a:off x="8858280" y="5929330"/>
            <a:ext cx="214282" cy="1143008"/>
          </a:xfrm>
          <a:prstGeom prst="rightArrow">
            <a:avLst/>
          </a:prstGeom>
          <a:noFill/>
          <a:ln w="31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20" name="ดาว 5 แฉก 19">
            <a:hlinkClick r:id="rId4" action="ppaction://hlinksldjump"/>
          </p:cNvPr>
          <p:cNvSpPr/>
          <p:nvPr/>
        </p:nvSpPr>
        <p:spPr bwMode="auto">
          <a:xfrm>
            <a:off x="6786578" y="928670"/>
            <a:ext cx="428628" cy="500066"/>
          </a:xfrm>
          <a:prstGeom prst="star5">
            <a:avLst/>
          </a:prstGeom>
          <a:solidFill>
            <a:schemeClr val="accent1">
              <a:lumMod val="60000"/>
              <a:lumOff val="40000"/>
            </a:scheme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21" name="ดาว 5 แฉก 20">
            <a:hlinkClick r:id="rId5" action="ppaction://hlinksldjump"/>
          </p:cNvPr>
          <p:cNvSpPr/>
          <p:nvPr/>
        </p:nvSpPr>
        <p:spPr bwMode="auto">
          <a:xfrm>
            <a:off x="7143768" y="2357430"/>
            <a:ext cx="428628" cy="500066"/>
          </a:xfrm>
          <a:prstGeom prst="star5">
            <a:avLst/>
          </a:prstGeom>
          <a:solidFill>
            <a:schemeClr val="accent1">
              <a:lumMod val="60000"/>
              <a:lumOff val="40000"/>
            </a:scheme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22" name="ดาว 5 แฉก 21">
            <a:hlinkClick r:id="rId6" action="ppaction://hlinksldjump"/>
          </p:cNvPr>
          <p:cNvSpPr/>
          <p:nvPr/>
        </p:nvSpPr>
        <p:spPr bwMode="auto">
          <a:xfrm>
            <a:off x="8072462" y="3857628"/>
            <a:ext cx="428628" cy="500066"/>
          </a:xfrm>
          <a:prstGeom prst="star5">
            <a:avLst/>
          </a:prstGeom>
          <a:solidFill>
            <a:schemeClr val="accent1">
              <a:lumMod val="60000"/>
              <a:lumOff val="40000"/>
            </a:scheme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23" name="ดาว 5 แฉก 22">
            <a:hlinkClick r:id="rId7" action="ppaction://hlinksldjump"/>
          </p:cNvPr>
          <p:cNvSpPr/>
          <p:nvPr/>
        </p:nvSpPr>
        <p:spPr bwMode="auto">
          <a:xfrm>
            <a:off x="4786314" y="5786454"/>
            <a:ext cx="428628" cy="500066"/>
          </a:xfrm>
          <a:prstGeom prst="star5">
            <a:avLst/>
          </a:prstGeom>
          <a:solidFill>
            <a:schemeClr val="accent1">
              <a:lumMod val="60000"/>
              <a:lumOff val="40000"/>
            </a:scheme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" grpId="0" animBg="1"/>
      <p:bldP spid="1032" grpId="0" animBg="1"/>
      <p:bldP spid="1033" grpId="0" animBg="1"/>
      <p:bldP spid="1034" grpId="0" animBg="1"/>
      <p:bldP spid="1035" grpId="0" animBg="1"/>
      <p:bldP spid="1036" grpId="0" animBg="1"/>
      <p:bldP spid="1037" grpId="0" animBg="1"/>
      <p:bldP spid="1049" grpId="0" animBg="1"/>
      <p:bldP spid="52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2"/>
          <p:cNvSpPr txBox="1">
            <a:spLocks noChangeArrowheads="1"/>
          </p:cNvSpPr>
          <p:nvPr/>
        </p:nvSpPr>
        <p:spPr bwMode="auto">
          <a:xfrm>
            <a:off x="206417" y="1285861"/>
            <a:ext cx="3079699" cy="3071834"/>
          </a:xfrm>
          <a:prstGeom prst="rect">
            <a:avLst/>
          </a:prstGeom>
          <a:gradFill flip="none" rotWithShape="1">
            <a:gsLst>
              <a:gs pos="0">
                <a:srgbClr val="00FFFF">
                  <a:tint val="66000"/>
                  <a:satMod val="160000"/>
                </a:srgbClr>
              </a:gs>
              <a:gs pos="50000">
                <a:srgbClr val="00FFFF">
                  <a:tint val="44500"/>
                  <a:satMod val="160000"/>
                </a:srgbClr>
              </a:gs>
              <a:gs pos="100000">
                <a:srgbClr val="00FFFF">
                  <a:tint val="23500"/>
                  <a:satMod val="160000"/>
                </a:srgbClr>
              </a:gs>
            </a:gsLst>
            <a:lin ang="5400000" scaled="1"/>
            <a:tileRect/>
          </a:gra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th-TH" sz="28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กรณีที่ 2</a:t>
            </a:r>
            <a:r>
              <a:rPr kumimoji="0" lang="th-TH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 </a:t>
            </a: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th-TH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ผู้ที่มีคุณสมบัติครบในการขอมีหรือเลื่อน</a:t>
            </a:r>
            <a:r>
              <a:rPr kumimoji="0" lang="th-TH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วิทย</a:t>
            </a:r>
            <a:r>
              <a:rPr kumimoji="0" lang="th-TH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ฐานะตามเกณฑ์เดิมภายหลังเกณฑ์ใหม่บังคับใช้ (10 พ.ค.61)</a:t>
            </a:r>
            <a:endParaRPr kumimoji="0" lang="th-TH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+mn-cs"/>
            </a:endParaRP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4143372" y="2071678"/>
            <a:ext cx="4714908" cy="143510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th-TH" sz="28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ให้ใช้เกณฑ์เดิมในการขอมีหรือเลื่อนวิทยฐานะได้ 1 วิทยฐานะ เพียง 1 ครั้ง ภายใน 1 ปี นับตั้งแต่วันที่มีคุณสมบัติครบ</a:t>
            </a:r>
            <a:endParaRPr kumimoji="0" lang="th-TH" sz="28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+mn-cs"/>
            </a:endParaRPr>
          </a:p>
        </p:txBody>
      </p:sp>
      <p:cxnSp>
        <p:nvCxnSpPr>
          <p:cNvPr id="1041" name="AutoShape 17"/>
          <p:cNvCxnSpPr>
            <a:cxnSpLocks noChangeShapeType="1"/>
          </p:cNvCxnSpPr>
          <p:nvPr/>
        </p:nvCxnSpPr>
        <p:spPr bwMode="auto">
          <a:xfrm>
            <a:off x="3286116" y="2713032"/>
            <a:ext cx="785818" cy="1588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10" name="ลูกศรขวา 9">
            <a:hlinkClick r:id="rId3" action="ppaction://hlinksldjump"/>
          </p:cNvPr>
          <p:cNvSpPr/>
          <p:nvPr/>
        </p:nvSpPr>
        <p:spPr bwMode="auto">
          <a:xfrm>
            <a:off x="8858280" y="5929330"/>
            <a:ext cx="214282" cy="1143008"/>
          </a:xfrm>
          <a:prstGeom prst="rightArrow">
            <a:avLst/>
          </a:prstGeom>
          <a:noFill/>
          <a:ln w="31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7" name="ดาว 5 แฉก 6">
            <a:hlinkClick r:id="rId4" action="ppaction://hlinksldjump"/>
          </p:cNvPr>
          <p:cNvSpPr/>
          <p:nvPr/>
        </p:nvSpPr>
        <p:spPr bwMode="auto">
          <a:xfrm>
            <a:off x="7286644" y="2928934"/>
            <a:ext cx="428628" cy="500066"/>
          </a:xfrm>
          <a:prstGeom prst="star5">
            <a:avLst/>
          </a:prstGeom>
          <a:solidFill>
            <a:schemeClr val="accent1">
              <a:lumMod val="60000"/>
              <a:lumOff val="40000"/>
            </a:scheme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0" grpId="0" animBg="1"/>
      <p:bldP spid="10" grpId="0" animBg="1"/>
      <p:bldP spid="7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1379617" y="1571612"/>
            <a:ext cx="2579632" cy="2786082"/>
          </a:xfrm>
          <a:prstGeom prst="rect">
            <a:avLst/>
          </a:prstGeom>
          <a:gradFill flip="none" rotWithShape="1">
            <a:gsLst>
              <a:gs pos="0">
                <a:srgbClr val="00FFFF">
                  <a:tint val="66000"/>
                  <a:satMod val="160000"/>
                </a:srgbClr>
              </a:gs>
              <a:gs pos="50000">
                <a:srgbClr val="00FFFF">
                  <a:tint val="44500"/>
                  <a:satMod val="160000"/>
                </a:srgbClr>
              </a:gs>
              <a:gs pos="100000">
                <a:srgbClr val="00FFFF">
                  <a:tint val="23500"/>
                  <a:satMod val="160000"/>
                </a:srgbClr>
              </a:gs>
            </a:gsLst>
            <a:lin ang="5400000" scaled="1"/>
            <a:tileRect/>
          </a:gra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th-TH" sz="28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กรณีที่ 3</a:t>
            </a:r>
            <a:r>
              <a:rPr kumimoji="0" lang="th-TH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 </a:t>
            </a: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th-TH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ผู้ที่ดำรงตำแหน่งครู นับตั้งแต่วันที่เกณฑ์ใหม่บังคับใช้ (10 พ.ค.61)</a:t>
            </a:r>
            <a:endParaRPr kumimoji="0" lang="th-TH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+mn-cs"/>
            </a:endParaRP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4887943" y="2143116"/>
            <a:ext cx="3184519" cy="1643073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th-TH" sz="800" dirty="0">
                <a:solidFill>
                  <a:srgbClr val="000000"/>
                </a:solidFill>
                <a:latin typeface="Calibri" pitchFamily="34" charset="0"/>
                <a:ea typeface="Angsana New" pitchFamily="18" charset="-34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th-TH" sz="28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ให้ใช้เกณฑ์ใหม่ในการขอมีหรือเลื่อน</a:t>
            </a:r>
            <a:r>
              <a:rPr kumimoji="0" lang="th-TH" sz="280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วิทย</a:t>
            </a:r>
            <a:r>
              <a:rPr kumimoji="0" lang="th-TH" sz="28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ฐานะเท่านั้น</a:t>
            </a:r>
            <a:endParaRPr kumimoji="0" lang="th-TH" sz="2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+mn-cs"/>
            </a:endParaRPr>
          </a:p>
        </p:txBody>
      </p:sp>
      <p:cxnSp>
        <p:nvCxnSpPr>
          <p:cNvPr id="1040" name="AutoShape 16"/>
          <p:cNvCxnSpPr>
            <a:cxnSpLocks noChangeShapeType="1"/>
          </p:cNvCxnSpPr>
          <p:nvPr/>
        </p:nvCxnSpPr>
        <p:spPr bwMode="auto">
          <a:xfrm>
            <a:off x="4030687" y="2857496"/>
            <a:ext cx="785818" cy="1588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27" name="ลูกศรขวา 26">
            <a:hlinkClick r:id="rId3" action="ppaction://hlinksldjump"/>
          </p:cNvPr>
          <p:cNvSpPr/>
          <p:nvPr/>
        </p:nvSpPr>
        <p:spPr bwMode="auto">
          <a:xfrm>
            <a:off x="8858280" y="5929330"/>
            <a:ext cx="214282" cy="1143008"/>
          </a:xfrm>
          <a:prstGeom prst="rightArrow">
            <a:avLst/>
          </a:prstGeom>
          <a:noFill/>
          <a:ln w="31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6" name="ดาว 5 แฉก 5">
            <a:hlinkClick r:id="rId4" action="ppaction://hlinksldjump"/>
          </p:cNvPr>
          <p:cNvSpPr/>
          <p:nvPr/>
        </p:nvSpPr>
        <p:spPr bwMode="auto">
          <a:xfrm>
            <a:off x="7643834" y="3214686"/>
            <a:ext cx="428628" cy="500066"/>
          </a:xfrm>
          <a:prstGeom prst="star5">
            <a:avLst/>
          </a:prstGeom>
          <a:solidFill>
            <a:schemeClr val="accent1">
              <a:lumMod val="60000"/>
              <a:lumOff val="40000"/>
            </a:scheme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" grpId="0" animBg="1"/>
      <p:bldP spid="27" grpId="0" animBg="1"/>
      <p:bldP spid="6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/>
          </p:cNvSpPr>
          <p:nvPr>
            <p:ph type="body" sz="half" idx="4294967295"/>
          </p:nvPr>
        </p:nvSpPr>
        <p:spPr>
          <a:xfrm>
            <a:off x="755576" y="1341438"/>
            <a:ext cx="7992888" cy="4679850"/>
          </a:xfrm>
          <a:solidFill>
            <a:srgbClr val="CCFFCC"/>
          </a:solidFill>
        </p:spPr>
        <p:txBody>
          <a:bodyPr/>
          <a:lstStyle/>
          <a:p>
            <a:pPr marL="628650" indent="-342900">
              <a:spcBef>
                <a:spcPct val="0"/>
              </a:spcBef>
              <a:tabLst>
                <a:tab pos="685800" algn="l"/>
              </a:tabLst>
            </a:pPr>
            <a:r>
              <a:rPr lang="th-TH" sz="4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H SarabunIT๙" pitchFamily="34" charset="-34"/>
                <a:cs typeface="TH SarabunIT๙" pitchFamily="34" charset="-34"/>
              </a:rPr>
              <a:t> รหัสบัตรประจำตัวประชาชน</a:t>
            </a:r>
          </a:p>
          <a:p>
            <a:pPr marL="628650" indent="-342900">
              <a:spcBef>
                <a:spcPct val="0"/>
              </a:spcBef>
              <a:tabLst>
                <a:tab pos="685800" algn="l"/>
              </a:tabLst>
            </a:pPr>
            <a:r>
              <a:rPr lang="th-TH" sz="4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H SarabunIT๙" pitchFamily="34" charset="-34"/>
                <a:cs typeface="TH SarabunIT๙" pitchFamily="34" charset="-34"/>
              </a:rPr>
              <a:t> ชื่อ นามสกุล</a:t>
            </a:r>
          </a:p>
          <a:p>
            <a:pPr marL="628650" indent="-342900">
              <a:spcBef>
                <a:spcPct val="0"/>
              </a:spcBef>
              <a:tabLst>
                <a:tab pos="685800" algn="l"/>
              </a:tabLst>
            </a:pPr>
            <a:r>
              <a:rPr lang="th-TH" sz="4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H SarabunIT๙" pitchFamily="34" charset="-34"/>
                <a:cs typeface="TH SarabunIT๙" pitchFamily="34" charset="-34"/>
              </a:rPr>
              <a:t> ระยะเวลาดำรงตำแหน่ง</a:t>
            </a:r>
          </a:p>
          <a:p>
            <a:pPr marL="628650" indent="-342900">
              <a:spcBef>
                <a:spcPct val="0"/>
              </a:spcBef>
              <a:tabLst>
                <a:tab pos="685800" algn="l"/>
              </a:tabLst>
            </a:pPr>
            <a:r>
              <a:rPr lang="th-TH" sz="4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H SarabunIT๙" pitchFamily="34" charset="-34"/>
                <a:cs typeface="TH SarabunIT๙" pitchFamily="34" charset="-34"/>
              </a:rPr>
              <a:t> ชั่วโมงปฏิบัติงาน</a:t>
            </a:r>
          </a:p>
          <a:p>
            <a:pPr marL="628650" indent="-342900">
              <a:spcBef>
                <a:spcPct val="0"/>
              </a:spcBef>
              <a:tabLst>
                <a:tab pos="685800" algn="l"/>
              </a:tabLst>
            </a:pPr>
            <a:r>
              <a:rPr lang="th-TH" sz="4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H SarabunIT๙" pitchFamily="34" charset="-34"/>
                <a:cs typeface="TH SarabunIT๙" pitchFamily="34" charset="-34"/>
              </a:rPr>
              <a:t> วินัย คุณธรรม จริยธรรมและจรรยาบรรณวิชาชีพ</a:t>
            </a:r>
          </a:p>
          <a:p>
            <a:pPr marL="628650" indent="-342900">
              <a:spcBef>
                <a:spcPct val="0"/>
              </a:spcBef>
              <a:tabLst>
                <a:tab pos="685800" algn="l"/>
              </a:tabLst>
            </a:pPr>
            <a:r>
              <a:rPr lang="th-TH" sz="4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H SarabunIT๙" pitchFamily="34" charset="-34"/>
                <a:cs typeface="TH SarabunIT๙" pitchFamily="34" charset="-34"/>
              </a:rPr>
              <a:t> ผ่านการพัฒนาตามที่ ก.กลาง กำหนด</a:t>
            </a:r>
          </a:p>
          <a:p>
            <a:pPr marL="628650" indent="-342900">
              <a:spcBef>
                <a:spcPct val="0"/>
              </a:spcBef>
              <a:tabLst>
                <a:tab pos="685800" algn="l"/>
              </a:tabLst>
            </a:pPr>
            <a:r>
              <a:rPr lang="th-TH" sz="4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H SarabunIT๙" pitchFamily="34" charset="-34"/>
                <a:cs typeface="TH SarabunIT๙" pitchFamily="34" charset="-34"/>
              </a:rPr>
              <a:t> ผลงานที่เกิดจากการปฏิบัติหน้าที่ 5 ปีการศึกษา</a:t>
            </a:r>
            <a:endParaRPr lang="en-US" sz="4000" b="1" dirty="0">
              <a:effectLst>
                <a:outerShdw blurRad="38100" dist="38100" dir="2700000" algn="tl">
                  <a:srgbClr val="FFFFFF"/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73059" name="กล่องข้อความ 2"/>
          <p:cNvSpPr txBox="1">
            <a:spLocks noChangeArrowheads="1"/>
          </p:cNvSpPr>
          <p:nvPr/>
        </p:nvSpPr>
        <p:spPr bwMode="auto">
          <a:xfrm>
            <a:off x="468313" y="260350"/>
            <a:ext cx="6407943" cy="777875"/>
          </a:xfrm>
          <a:prstGeom prst="rect">
            <a:avLst/>
          </a:prstGeom>
          <a:solidFill>
            <a:schemeClr val="bg1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anchor="b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1</a:t>
            </a:r>
            <a:r>
              <a:rPr lang="th-TH" sz="4000" b="1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. ข้อมูลคุณสมบัติผู้ขอรับการประเมิน</a:t>
            </a:r>
            <a:endParaRPr lang="en-US" sz="4000" b="1" dirty="0">
              <a:solidFill>
                <a:srgbClr val="FF000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73062" name="AutoShape 6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59763" y="6110005"/>
            <a:ext cx="527079" cy="487347"/>
          </a:xfrm>
          <a:prstGeom prst="actionButtonHome">
            <a:avLst/>
          </a:prstGeom>
          <a:solidFill>
            <a:schemeClr val="accent1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endParaRPr lang="th-TH"/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73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1000"/>
                                        <p:tgtEl>
                                          <p:spTgt spid="1730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1000"/>
                                        <p:tgtEl>
                                          <p:spTgt spid="173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1000"/>
                                        <p:tgtEl>
                                          <p:spTgt spid="173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1000"/>
                                        <p:tgtEl>
                                          <p:spTgt spid="173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1000"/>
                                        <p:tgtEl>
                                          <p:spTgt spid="173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5" dur="1000"/>
                                        <p:tgtEl>
                                          <p:spTgt spid="1730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8" dur="1000"/>
                                        <p:tgtEl>
                                          <p:spTgt spid="1730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1" dur="1000"/>
                                        <p:tgtEl>
                                          <p:spTgt spid="1730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58" grpId="0" build="p" animBg="1"/>
      <p:bldP spid="173059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/>
          </p:cNvSpPr>
          <p:nvPr>
            <p:ph type="body" sz="half" idx="4294967295"/>
          </p:nvPr>
        </p:nvSpPr>
        <p:spPr>
          <a:xfrm>
            <a:off x="1907902" y="1485230"/>
            <a:ext cx="5688434" cy="4464050"/>
          </a:xfrm>
          <a:solidFill>
            <a:srgbClr val="FFCCFF"/>
          </a:solidFill>
        </p:spPr>
        <p:txBody>
          <a:bodyPr/>
          <a:lstStyle/>
          <a:p>
            <a:pPr marL="628650" indent="-342900">
              <a:spcBef>
                <a:spcPct val="0"/>
              </a:spcBef>
              <a:tabLst>
                <a:tab pos="685800" algn="l"/>
              </a:tabLst>
            </a:pPr>
            <a:r>
              <a:rPr lang="th-TH" sz="4000" b="1">
                <a:effectLst>
                  <a:outerShdw blurRad="38100" dist="38100" dir="2700000" algn="tl">
                    <a:srgbClr val="FFFFFF"/>
                  </a:outerShdw>
                </a:effectLst>
                <a:latin typeface="TH SarabunIT๙" pitchFamily="34" charset="-34"/>
                <a:cs typeface="TH SarabunIT๙" pitchFamily="34" charset="-34"/>
              </a:rPr>
              <a:t> ปีการศึกษา</a:t>
            </a:r>
          </a:p>
          <a:p>
            <a:pPr marL="628650" indent="-342900">
              <a:spcBef>
                <a:spcPct val="0"/>
              </a:spcBef>
              <a:tabLst>
                <a:tab pos="685800" algn="l"/>
              </a:tabLst>
            </a:pPr>
            <a:r>
              <a:rPr lang="th-TH" sz="4000" b="1">
                <a:effectLst>
                  <a:outerShdw blurRad="38100" dist="38100" dir="2700000" algn="tl">
                    <a:srgbClr val="FFFFFF"/>
                  </a:outerShdw>
                </a:effectLst>
                <a:latin typeface="TH SarabunIT๙" pitchFamily="34" charset="-34"/>
                <a:cs typeface="TH SarabunIT๙" pitchFamily="34" charset="-34"/>
              </a:rPr>
              <a:t> ภาคเรียนที่</a:t>
            </a:r>
          </a:p>
          <a:p>
            <a:pPr marL="628650" indent="-342900">
              <a:spcBef>
                <a:spcPct val="0"/>
              </a:spcBef>
              <a:tabLst>
                <a:tab pos="685800" algn="l"/>
              </a:tabLst>
            </a:pPr>
            <a:r>
              <a:rPr lang="th-TH" sz="4000" b="1">
                <a:effectLst>
                  <a:outerShdw blurRad="38100" dist="38100" dir="2700000" algn="tl">
                    <a:srgbClr val="FFFFFF"/>
                  </a:outerShdw>
                </a:effectLst>
                <a:latin typeface="TH SarabunIT๙" pitchFamily="34" charset="-34"/>
                <a:cs typeface="TH SarabunIT๙" pitchFamily="34" charset="-34"/>
              </a:rPr>
              <a:t> หน่วยงานการศึกษา</a:t>
            </a:r>
          </a:p>
          <a:p>
            <a:pPr marL="628650" indent="-342900">
              <a:spcBef>
                <a:spcPct val="0"/>
              </a:spcBef>
              <a:tabLst>
                <a:tab pos="685800" algn="l"/>
              </a:tabLst>
            </a:pPr>
            <a:r>
              <a:rPr lang="th-TH" sz="4000" b="1">
                <a:effectLst>
                  <a:outerShdw blurRad="38100" dist="38100" dir="2700000" algn="tl">
                    <a:srgbClr val="FFFFFF"/>
                  </a:outerShdw>
                </a:effectLst>
                <a:latin typeface="TH SarabunIT๙" pitchFamily="34" charset="-34"/>
                <a:cs typeface="TH SarabunIT๙" pitchFamily="34" charset="-34"/>
              </a:rPr>
              <a:t> ระดับการศึกษาที่สอน</a:t>
            </a:r>
          </a:p>
          <a:p>
            <a:pPr marL="628650" indent="-342900">
              <a:spcBef>
                <a:spcPct val="0"/>
              </a:spcBef>
              <a:tabLst>
                <a:tab pos="685800" algn="l"/>
              </a:tabLst>
            </a:pPr>
            <a:r>
              <a:rPr lang="th-TH" sz="4000" b="1">
                <a:effectLst>
                  <a:outerShdw blurRad="38100" dist="38100" dir="2700000" algn="tl">
                    <a:srgbClr val="FFFFFF"/>
                  </a:outerShdw>
                </a:effectLst>
                <a:latin typeface="TH SarabunIT๙" pitchFamily="34" charset="-34"/>
                <a:cs typeface="TH SarabunIT๙" pitchFamily="34" charset="-34"/>
              </a:rPr>
              <a:t> วิชา/กลุ่มวิชาที่สอน</a:t>
            </a:r>
          </a:p>
          <a:p>
            <a:pPr marL="628650" indent="-342900">
              <a:spcBef>
                <a:spcPct val="0"/>
              </a:spcBef>
              <a:tabLst>
                <a:tab pos="685800" algn="l"/>
              </a:tabLst>
            </a:pPr>
            <a:r>
              <a:rPr lang="th-TH" sz="4000" b="1">
                <a:effectLst>
                  <a:outerShdw blurRad="38100" dist="38100" dir="2700000" algn="tl">
                    <a:srgbClr val="FFFFFF"/>
                  </a:outerShdw>
                </a:effectLst>
                <a:latin typeface="TH SarabunIT๙" pitchFamily="34" charset="-34"/>
                <a:cs typeface="TH SarabunIT๙" pitchFamily="34" charset="-34"/>
              </a:rPr>
              <a:t> ชื่อวิชาที่สอน</a:t>
            </a:r>
          </a:p>
          <a:p>
            <a:pPr marL="628650" indent="-342900">
              <a:spcBef>
                <a:spcPct val="0"/>
              </a:spcBef>
              <a:tabLst>
                <a:tab pos="685800" algn="l"/>
              </a:tabLst>
            </a:pPr>
            <a:r>
              <a:rPr lang="th-TH" sz="4000" b="1">
                <a:effectLst>
                  <a:outerShdw blurRad="38100" dist="38100" dir="2700000" algn="tl">
                    <a:srgbClr val="FFFFFF"/>
                  </a:outerShdw>
                </a:effectLst>
                <a:latin typeface="TH SarabunIT๙" pitchFamily="34" charset="-34"/>
                <a:cs typeface="TH SarabunIT๙" pitchFamily="34" charset="-34"/>
              </a:rPr>
              <a:t> จำนวนคาบ</a:t>
            </a:r>
            <a:endParaRPr lang="en-US" sz="4000" b="1">
              <a:effectLst>
                <a:outerShdw blurRad="38100" dist="38100" dir="2700000" algn="tl">
                  <a:srgbClr val="FFFFFF"/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75107" name="กล่องข้อความ 2"/>
          <p:cNvSpPr txBox="1">
            <a:spLocks noChangeArrowheads="1"/>
          </p:cNvSpPr>
          <p:nvPr/>
        </p:nvSpPr>
        <p:spPr bwMode="auto">
          <a:xfrm>
            <a:off x="468313" y="260350"/>
            <a:ext cx="6191919" cy="777875"/>
          </a:xfrm>
          <a:prstGeom prst="rect">
            <a:avLst/>
          </a:prstGeom>
          <a:solidFill>
            <a:schemeClr val="bg1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anchor="b"/>
          <a:lstStyle/>
          <a:p>
            <a:pPr algn="ctr"/>
            <a:r>
              <a:rPr lang="th-TH" sz="4000" b="1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2. ข้อมูลการมอบหมายงานสอน</a:t>
            </a:r>
            <a:endParaRPr lang="en-US" sz="4000" b="1">
              <a:solidFill>
                <a:srgbClr val="FF000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75109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59763" y="5715016"/>
            <a:ext cx="455641" cy="454009"/>
          </a:xfrm>
          <a:prstGeom prst="actionButtonHome">
            <a:avLst/>
          </a:prstGeom>
          <a:solidFill>
            <a:schemeClr val="accent1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endParaRPr lang="th-TH"/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75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1000"/>
                                        <p:tgtEl>
                                          <p:spTgt spid="17510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1000"/>
                                        <p:tgtEl>
                                          <p:spTgt spid="175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1000"/>
                                        <p:tgtEl>
                                          <p:spTgt spid="175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1000"/>
                                        <p:tgtEl>
                                          <p:spTgt spid="175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1000"/>
                                        <p:tgtEl>
                                          <p:spTgt spid="175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5" dur="1000"/>
                                        <p:tgtEl>
                                          <p:spTgt spid="175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8" dur="1000"/>
                                        <p:tgtEl>
                                          <p:spTgt spid="175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1" dur="1000"/>
                                        <p:tgtEl>
                                          <p:spTgt spid="1751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6" grpId="0" build="p" animBg="1"/>
      <p:bldP spid="175107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/>
          </p:cNvSpPr>
          <p:nvPr>
            <p:ph type="body" sz="half" idx="4294967295"/>
          </p:nvPr>
        </p:nvSpPr>
        <p:spPr>
          <a:xfrm>
            <a:off x="683766" y="1845494"/>
            <a:ext cx="7056586" cy="2375594"/>
          </a:xfrm>
          <a:solidFill>
            <a:srgbClr val="FFFFCC"/>
          </a:solidFill>
        </p:spPr>
        <p:txBody>
          <a:bodyPr/>
          <a:lstStyle/>
          <a:p>
            <a:pPr marL="628650" indent="-342900">
              <a:spcBef>
                <a:spcPct val="0"/>
              </a:spcBef>
              <a:tabLst>
                <a:tab pos="685800" algn="l"/>
              </a:tabLst>
            </a:pPr>
            <a:r>
              <a:rPr lang="th-TH" sz="4000" b="1">
                <a:effectLst>
                  <a:outerShdw blurRad="38100" dist="38100" dir="2700000" algn="tl">
                    <a:srgbClr val="FFFFFF"/>
                  </a:outerShdw>
                </a:effectLst>
                <a:latin typeface="TH SarabunIT๙" pitchFamily="34" charset="-34"/>
                <a:cs typeface="TH SarabunIT๙" pitchFamily="34" charset="-34"/>
              </a:rPr>
              <a:t> ชั่วโมงสอนตามตารางสอน</a:t>
            </a:r>
          </a:p>
          <a:p>
            <a:pPr marL="628650" indent="-342900">
              <a:spcBef>
                <a:spcPct val="0"/>
              </a:spcBef>
              <a:tabLst>
                <a:tab pos="685800" algn="l"/>
              </a:tabLst>
            </a:pPr>
            <a:r>
              <a:rPr lang="th-TH" sz="4000" b="1">
                <a:effectLst>
                  <a:outerShdw blurRad="38100" dist="38100" dir="2700000" algn="tl">
                    <a:srgbClr val="FFFFFF"/>
                  </a:outerShdw>
                </a:effectLst>
                <a:latin typeface="TH SarabunIT๙" pitchFamily="34" charset="-34"/>
                <a:cs typeface="TH SarabunIT๙" pitchFamily="34" charset="-34"/>
              </a:rPr>
              <a:t> ชั่วโมงงานสนับสนุนงานเรียนรู้</a:t>
            </a:r>
          </a:p>
          <a:p>
            <a:pPr marL="628650" indent="-342900">
              <a:spcBef>
                <a:spcPct val="0"/>
              </a:spcBef>
              <a:tabLst>
                <a:tab pos="685800" algn="l"/>
              </a:tabLst>
            </a:pPr>
            <a:r>
              <a:rPr lang="th-TH" sz="4000" b="1">
                <a:effectLst>
                  <a:outerShdw blurRad="38100" dist="38100" dir="2700000" algn="tl">
                    <a:srgbClr val="FFFFFF"/>
                  </a:outerShdw>
                </a:effectLst>
                <a:latin typeface="TH SarabunIT๙" pitchFamily="34" charset="-34"/>
                <a:cs typeface="TH SarabunIT๙" pitchFamily="34" charset="-34"/>
              </a:rPr>
              <a:t> ชั่วโมงงานตอบสนองนโยบายและจุดเน้น</a:t>
            </a:r>
          </a:p>
          <a:p>
            <a:pPr marL="628650" indent="-342900">
              <a:spcBef>
                <a:spcPct val="0"/>
              </a:spcBef>
              <a:buFont typeface="Wingdings" pitchFamily="2" charset="2"/>
              <a:buNone/>
              <a:tabLst>
                <a:tab pos="685800" algn="l"/>
              </a:tabLst>
            </a:pPr>
            <a:endParaRPr lang="en-US" sz="4000" b="1">
              <a:effectLst>
                <a:outerShdw blurRad="38100" dist="38100" dir="2700000" algn="tl">
                  <a:srgbClr val="FFFFFF"/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76131" name="กล่องข้อความ 2"/>
          <p:cNvSpPr txBox="1">
            <a:spLocks noChangeArrowheads="1"/>
          </p:cNvSpPr>
          <p:nvPr/>
        </p:nvSpPr>
        <p:spPr bwMode="auto">
          <a:xfrm>
            <a:off x="468313" y="706909"/>
            <a:ext cx="5183807" cy="777875"/>
          </a:xfrm>
          <a:prstGeom prst="rect">
            <a:avLst/>
          </a:prstGeom>
          <a:solidFill>
            <a:schemeClr val="bg1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anchor="b"/>
          <a:lstStyle/>
          <a:p>
            <a:pPr algn="ctr"/>
            <a:r>
              <a:rPr lang="th-TH" sz="4000" b="1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3. ข้อมูลการปฏิบัติงาน</a:t>
            </a:r>
            <a:endParaRPr lang="en-US" sz="4000" b="1" dirty="0">
              <a:solidFill>
                <a:srgbClr val="FF000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76133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43888" y="6074510"/>
            <a:ext cx="542954" cy="450834"/>
          </a:xfrm>
          <a:prstGeom prst="actionButtonHome">
            <a:avLst/>
          </a:prstGeom>
          <a:solidFill>
            <a:schemeClr val="accent1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endParaRPr lang="th-TH"/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76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1000"/>
                                        <p:tgtEl>
                                          <p:spTgt spid="1761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1000"/>
                                        <p:tgtEl>
                                          <p:spTgt spid="176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1000"/>
                                        <p:tgtEl>
                                          <p:spTgt spid="176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1000"/>
                                        <p:tgtEl>
                                          <p:spTgt spid="176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0" grpId="0" build="p" animBg="1"/>
      <p:bldP spid="176131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/>
          </p:cNvSpPr>
          <p:nvPr>
            <p:ph type="body" sz="half" idx="4294967295"/>
          </p:nvPr>
        </p:nvSpPr>
        <p:spPr>
          <a:xfrm>
            <a:off x="528638" y="1341438"/>
            <a:ext cx="8363842" cy="2879650"/>
          </a:xfrm>
          <a:solidFill>
            <a:srgbClr val="FFCCFF"/>
          </a:solidFill>
        </p:spPr>
        <p:txBody>
          <a:bodyPr/>
          <a:lstStyle/>
          <a:p>
            <a:pPr marL="628650" indent="-342900">
              <a:spcBef>
                <a:spcPct val="0"/>
              </a:spcBef>
              <a:tabLst>
                <a:tab pos="685800" algn="l"/>
              </a:tabLst>
            </a:pPr>
            <a:r>
              <a:rPr lang="th-TH" sz="4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H SarabunIT๙" pitchFamily="34" charset="-34"/>
                <a:cs typeface="TH SarabunIT๙" pitchFamily="34" charset="-34"/>
              </a:rPr>
              <a:t> รหัสหลักสูตร</a:t>
            </a:r>
          </a:p>
          <a:p>
            <a:pPr marL="628650" indent="-342900">
              <a:spcBef>
                <a:spcPct val="0"/>
              </a:spcBef>
              <a:tabLst>
                <a:tab pos="685800" algn="l"/>
              </a:tabLst>
            </a:pPr>
            <a:r>
              <a:rPr lang="th-TH" sz="4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H SarabunIT๙" pitchFamily="34" charset="-34"/>
                <a:cs typeface="TH SarabunIT๙" pitchFamily="34" charset="-34"/>
              </a:rPr>
              <a:t> ชื่อหลักสูตรที่เข้ารับการพัฒนา</a:t>
            </a:r>
          </a:p>
          <a:p>
            <a:pPr marL="628650" indent="-342900">
              <a:spcBef>
                <a:spcPct val="0"/>
              </a:spcBef>
              <a:tabLst>
                <a:tab pos="685800" algn="l"/>
              </a:tabLst>
            </a:pPr>
            <a:r>
              <a:rPr lang="th-TH" sz="4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H SarabunIT๙" pitchFamily="34" charset="-34"/>
                <a:cs typeface="TH SarabunIT๙" pitchFamily="34" charset="-34"/>
              </a:rPr>
              <a:t> เป็นหลักสูตรสำหรับ</a:t>
            </a:r>
            <a:r>
              <a:rPr lang="th-TH" sz="40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H SarabunIT๙" pitchFamily="34" charset="-34"/>
                <a:cs typeface="TH SarabunIT๙" pitchFamily="34" charset="-34"/>
              </a:rPr>
              <a:t>วิทย</a:t>
            </a:r>
            <a:r>
              <a:rPr lang="th-TH" sz="4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H SarabunIT๙" pitchFamily="34" charset="-34"/>
                <a:cs typeface="TH SarabunIT๙" pitchFamily="34" charset="-34"/>
              </a:rPr>
              <a:t>ฐานะใด/เข้าองค์ประกอบใด</a:t>
            </a:r>
          </a:p>
          <a:p>
            <a:pPr marL="628650" indent="-342900">
              <a:spcBef>
                <a:spcPct val="0"/>
              </a:spcBef>
              <a:tabLst>
                <a:tab pos="685800" algn="l"/>
              </a:tabLst>
            </a:pPr>
            <a:r>
              <a:rPr lang="th-TH" sz="4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H SarabunIT๙" pitchFamily="34" charset="-34"/>
                <a:cs typeface="TH SarabunIT๙" pitchFamily="34" charset="-34"/>
              </a:rPr>
              <a:t> จำนวนชั่วโมงที่พัฒนา</a:t>
            </a:r>
          </a:p>
          <a:p>
            <a:pPr marL="628650" indent="-342900">
              <a:spcBef>
                <a:spcPct val="0"/>
              </a:spcBef>
              <a:buFont typeface="Wingdings" pitchFamily="2" charset="2"/>
              <a:buNone/>
              <a:tabLst>
                <a:tab pos="685800" algn="l"/>
              </a:tabLst>
            </a:pPr>
            <a:endParaRPr lang="en-US" sz="4000" b="1" dirty="0">
              <a:effectLst>
                <a:outerShdw blurRad="38100" dist="38100" dir="2700000" algn="tl">
                  <a:srgbClr val="FFFFFF"/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78179" name="กล่องข้อความ 2"/>
          <p:cNvSpPr txBox="1">
            <a:spLocks noChangeArrowheads="1"/>
          </p:cNvSpPr>
          <p:nvPr/>
        </p:nvSpPr>
        <p:spPr bwMode="auto">
          <a:xfrm>
            <a:off x="468313" y="260350"/>
            <a:ext cx="7467600" cy="777875"/>
          </a:xfrm>
          <a:prstGeom prst="rect">
            <a:avLst/>
          </a:prstGeom>
          <a:solidFill>
            <a:schemeClr val="bg1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anchor="b"/>
          <a:lstStyle/>
          <a:p>
            <a:pPr algn="ctr"/>
            <a:r>
              <a:rPr lang="th-TH" sz="4000" b="1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4. ข้อมูลพัฒนาตนเองตามที่ ก.กลาง กำหนด</a:t>
            </a:r>
            <a:endParaRPr lang="en-US" sz="4000" b="1" dirty="0">
              <a:solidFill>
                <a:srgbClr val="FF000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78180" name="AutoShape 4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43888" y="5643578"/>
            <a:ext cx="471516" cy="522272"/>
          </a:xfrm>
          <a:prstGeom prst="actionButtonHome">
            <a:avLst/>
          </a:prstGeom>
          <a:solidFill>
            <a:schemeClr val="accent1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endParaRPr lang="th-TH"/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78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1000"/>
                                        <p:tgtEl>
                                          <p:spTgt spid="17817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1000"/>
                                        <p:tgtEl>
                                          <p:spTgt spid="178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1000"/>
                                        <p:tgtEl>
                                          <p:spTgt spid="178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1000"/>
                                        <p:tgtEl>
                                          <p:spTgt spid="178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1000"/>
                                        <p:tgtEl>
                                          <p:spTgt spid="178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78" grpId="0" build="p" animBg="1"/>
      <p:bldP spid="17817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 bwMode="auto">
          <a:xfrm>
            <a:off x="1331640" y="3864532"/>
            <a:ext cx="2142238" cy="932620"/>
          </a:xfrm>
          <a:prstGeom prst="rect">
            <a:avLst/>
          </a:prstGeom>
          <a:solidFill>
            <a:srgbClr val="993366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cs typeface="+mj-cs"/>
              </a:rPr>
              <a:t>รวบรวม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cs typeface="+mj-cs"/>
              </a:rPr>
              <a:t>Log book</a:t>
            </a:r>
            <a:endParaRPr kumimoji="0" lang="th-TH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+mj-cs"/>
            </a:endParaRPr>
          </a:p>
        </p:txBody>
      </p:sp>
      <p:sp>
        <p:nvSpPr>
          <p:cNvPr id="5" name="สี่เหลี่ยมผืนผ้า 4"/>
          <p:cNvSpPr/>
          <p:nvPr/>
        </p:nvSpPr>
        <p:spPr bwMode="auto">
          <a:xfrm>
            <a:off x="251520" y="620688"/>
            <a:ext cx="720080" cy="2736304"/>
          </a:xfrm>
          <a:prstGeom prst="rect">
            <a:avLst/>
          </a:prstGeom>
          <a:solidFill>
            <a:srgbClr val="008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2400" dirty="0">
                <a:cs typeface="+mj-cs"/>
              </a:rPr>
              <a:t>บันทึก </a:t>
            </a:r>
            <a:r>
              <a:rPr lang="en-US" sz="2400" dirty="0">
                <a:cs typeface="+mj-cs"/>
              </a:rPr>
              <a:t>Log book</a:t>
            </a:r>
            <a:endParaRPr kumimoji="0" lang="th-TH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cs typeface="+mj-cs"/>
            </a:endParaRPr>
          </a:p>
        </p:txBody>
      </p:sp>
      <p:sp>
        <p:nvSpPr>
          <p:cNvPr id="6" name="สี่เหลี่ยมผืนผ้า 5"/>
          <p:cNvSpPr/>
          <p:nvPr/>
        </p:nvSpPr>
        <p:spPr bwMode="auto">
          <a:xfrm>
            <a:off x="3643306" y="908720"/>
            <a:ext cx="2476867" cy="2304256"/>
          </a:xfrm>
          <a:prstGeom prst="rect">
            <a:avLst/>
          </a:prstGeom>
          <a:solidFill>
            <a:srgbClr val="00FFFF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+mj-cs"/>
              </a:rPr>
              <a:t>1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+mj-cs"/>
              </a:rPr>
              <a:t>. </a:t>
            </a: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j-cs"/>
              </a:rPr>
              <a:t>ระยะเวลา</a:t>
            </a:r>
            <a:r>
              <a:rPr kumimoji="0" lang="th-TH" sz="2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cs typeface="+mj-cs"/>
              </a:rPr>
              <a:t> 5 ปี</a:t>
            </a:r>
          </a:p>
          <a:p>
            <a:pPr eaLnBrk="1" hangingPunct="1"/>
            <a:r>
              <a:rPr lang="en-US" sz="2400" dirty="0" smtClean="0">
                <a:solidFill>
                  <a:schemeClr val="tx1"/>
                </a:solidFill>
                <a:cs typeface="+mj-cs"/>
              </a:rPr>
              <a:t>2</a:t>
            </a:r>
            <a:r>
              <a:rPr lang="th-TH" sz="2400" dirty="0" smtClean="0">
                <a:solidFill>
                  <a:schemeClr val="tx1"/>
                </a:solidFill>
                <a:cs typeface="+mj-cs"/>
              </a:rPr>
              <a:t>.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+mj-cs"/>
              </a:rPr>
              <a:t> </a:t>
            </a: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j-cs"/>
              </a:rPr>
              <a:t>วินัย คุณ</a:t>
            </a:r>
            <a:r>
              <a:rPr lang="th-TH" sz="2400" dirty="0">
                <a:solidFill>
                  <a:schemeClr val="tx1"/>
                </a:solidFill>
                <a:cs typeface="+mj-cs"/>
              </a:rPr>
              <a:t>ธรรมฯ</a:t>
            </a:r>
            <a:endParaRPr kumimoji="0" lang="th-TH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+mj-cs"/>
            </a:endParaRPr>
          </a:p>
          <a:p>
            <a:pPr eaLnBrk="1" hangingPunct="1"/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+mj-cs"/>
              </a:rPr>
              <a:t>3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+mj-cs"/>
              </a:rPr>
              <a:t>. </a:t>
            </a: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j-cs"/>
              </a:rPr>
              <a:t>ชั่วโมงการปฏิบัติงาน</a:t>
            </a:r>
          </a:p>
          <a:p>
            <a:pPr eaLnBrk="1" hangingPunct="1"/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+mj-cs"/>
              </a:rPr>
              <a:t>4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+mj-cs"/>
              </a:rPr>
              <a:t>. </a:t>
            </a: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+mj-cs"/>
              </a:rPr>
              <a:t>การพัฒนาตนเองฯ </a:t>
            </a:r>
          </a:p>
          <a:p>
            <a:pPr eaLnBrk="1" hangingPunct="1"/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cs typeface="+mj-cs"/>
              </a:rPr>
              <a:t>5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cs typeface="+mj-cs"/>
              </a:rPr>
              <a:t>. </a:t>
            </a: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cs typeface="+mj-cs"/>
              </a:rPr>
              <a:t>ผลงานที่เกิดจากการปฏิบัติหน้าที่</a:t>
            </a:r>
          </a:p>
        </p:txBody>
      </p:sp>
      <p:sp>
        <p:nvSpPr>
          <p:cNvPr id="10" name="ดาว 5 แฉก 9">
            <a:hlinkClick r:id="rId3" action="ppaction://hlinksldjump"/>
          </p:cNvPr>
          <p:cNvSpPr/>
          <p:nvPr/>
        </p:nvSpPr>
        <p:spPr bwMode="auto">
          <a:xfrm>
            <a:off x="7117813" y="980728"/>
            <a:ext cx="1990691" cy="1620180"/>
          </a:xfrm>
          <a:prstGeom prst="star5">
            <a:avLst/>
          </a:prstGeom>
          <a:solidFill>
            <a:srgbClr val="FFFF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+mj-cs"/>
              </a:rPr>
              <a:t>ผอ</a:t>
            </a: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+mj-cs"/>
              </a:rPr>
              <a:t> </a:t>
            </a:r>
            <a:r>
              <a:rPr kumimoji="0" lang="th-TH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+mj-cs"/>
              </a:rPr>
              <a:t>สถ</a:t>
            </a:r>
            <a:endParaRPr kumimoji="0" lang="th-TH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+mj-cs"/>
            </a:endParaRPr>
          </a:p>
        </p:txBody>
      </p:sp>
      <p:sp>
        <p:nvSpPr>
          <p:cNvPr id="13" name="ม้วนกระดาษแนวนอน 12"/>
          <p:cNvSpPr/>
          <p:nvPr/>
        </p:nvSpPr>
        <p:spPr bwMode="auto">
          <a:xfrm>
            <a:off x="1511660" y="620688"/>
            <a:ext cx="1548172" cy="2376264"/>
          </a:xfrm>
          <a:prstGeom prst="horizontalScroll">
            <a:avLst/>
          </a:prstGeom>
          <a:solidFill>
            <a:srgbClr val="FF66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sz="2400" dirty="0">
                <a:solidFill>
                  <a:schemeClr val="bg1"/>
                </a:solidFill>
                <a:cs typeface="+mj-cs"/>
              </a:rPr>
              <a:t>ครูปฏิบัติหน้าที่</a:t>
            </a:r>
            <a:endParaRPr kumimoji="0" lang="th-TH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+mj-cs"/>
            </a:endParaRPr>
          </a:p>
        </p:txBody>
      </p:sp>
      <p:sp>
        <p:nvSpPr>
          <p:cNvPr id="15" name="ยกนูน 14"/>
          <p:cNvSpPr/>
          <p:nvPr/>
        </p:nvSpPr>
        <p:spPr bwMode="auto">
          <a:xfrm>
            <a:off x="4714876" y="3720552"/>
            <a:ext cx="1304228" cy="936068"/>
          </a:xfrm>
          <a:prstGeom prst="bevel">
            <a:avLst/>
          </a:prstGeom>
          <a:solidFill>
            <a:srgbClr val="993366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2400" dirty="0">
                <a:cs typeface="+mj-cs"/>
              </a:rPr>
              <a:t>คำขอ</a:t>
            </a:r>
            <a:endParaRPr kumimoji="0" lang="th-TH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+mj-cs"/>
            </a:endParaRPr>
          </a:p>
        </p:txBody>
      </p:sp>
      <p:sp>
        <p:nvSpPr>
          <p:cNvPr id="17" name="ปุ่มปฏิบัติการ: หน้าแรก 16">
            <a:hlinkClick r:id="" action="ppaction://noaction" highlightClick="1"/>
          </p:cNvPr>
          <p:cNvSpPr/>
          <p:nvPr/>
        </p:nvSpPr>
        <p:spPr bwMode="auto">
          <a:xfrm>
            <a:off x="7273698" y="3573016"/>
            <a:ext cx="1512168" cy="1152128"/>
          </a:xfrm>
          <a:prstGeom prst="actionButtonHome">
            <a:avLst/>
          </a:prstGeom>
          <a:solidFill>
            <a:srgbClr val="92D05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5400" dirty="0" err="1">
                <a:solidFill>
                  <a:srgbClr val="FF6600"/>
                </a:solidFill>
                <a:cs typeface="+mj-cs"/>
              </a:rPr>
              <a:t>อปท</a:t>
            </a:r>
            <a:endParaRPr kumimoji="0" lang="th-TH" sz="5400" b="1" i="0" u="none" strike="noStrike" cap="none" normalizeH="0" baseline="0" dirty="0">
              <a:ln>
                <a:noFill/>
              </a:ln>
              <a:solidFill>
                <a:srgbClr val="FF6600"/>
              </a:solidFill>
              <a:effectLst/>
              <a:cs typeface="+mj-cs"/>
            </a:endParaRPr>
          </a:p>
        </p:txBody>
      </p:sp>
      <p:sp>
        <p:nvSpPr>
          <p:cNvPr id="18" name="ปุ่มปฏิบัติการ: เสียง 17">
            <a:hlinkClick r:id="" action="ppaction://noaction" highlightClick="1">
              <a:snd r:embed="rId4" name="applause.wav"/>
            </a:hlinkClick>
          </p:cNvPr>
          <p:cNvSpPr/>
          <p:nvPr/>
        </p:nvSpPr>
        <p:spPr bwMode="auto">
          <a:xfrm rot="10800000">
            <a:off x="1691680" y="5456655"/>
            <a:ext cx="1782198" cy="1152128"/>
          </a:xfrm>
          <a:prstGeom prst="actionButtonSound">
            <a:avLst/>
          </a:prstGeom>
          <a:solidFill>
            <a:srgbClr val="66FF66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24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+mj-cs"/>
            </a:endParaRPr>
          </a:p>
        </p:txBody>
      </p:sp>
      <p:sp>
        <p:nvSpPr>
          <p:cNvPr id="19" name="ปุ่มปฏิบัติการ: หน้าแรก 18">
            <a:hlinkClick r:id="" action="ppaction://noaction" highlightClick="1"/>
          </p:cNvPr>
          <p:cNvSpPr/>
          <p:nvPr/>
        </p:nvSpPr>
        <p:spPr bwMode="auto">
          <a:xfrm>
            <a:off x="6968226" y="5270611"/>
            <a:ext cx="1924254" cy="1152128"/>
          </a:xfrm>
          <a:prstGeom prst="actionButtonHome">
            <a:avLst/>
          </a:prstGeom>
          <a:solidFill>
            <a:srgbClr val="0070C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kumimoji="0" lang="th-TH" sz="4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cs typeface="+mj-cs"/>
              </a:rPr>
              <a:t>สน</a:t>
            </a:r>
            <a:r>
              <a:rPr lang="th-TH" sz="4000" dirty="0" err="1">
                <a:solidFill>
                  <a:srgbClr val="FF0000"/>
                </a:solidFill>
                <a:latin typeface="TH SarabunIT๙" pitchFamily="34" charset="-34"/>
                <a:cs typeface="+mj-cs"/>
              </a:rPr>
              <a:t>ง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+mj-cs"/>
              </a:rPr>
              <a:t> </a:t>
            </a:r>
            <a:r>
              <a:rPr kumimoji="0" lang="th-TH" sz="40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cs typeface="+mj-cs"/>
              </a:rPr>
              <a:t>ก </a:t>
            </a:r>
            <a:r>
              <a:rPr kumimoji="0" lang="th-TH" sz="40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cs typeface="+mj-cs"/>
              </a:rPr>
              <a:t>จว</a:t>
            </a:r>
            <a:endParaRPr kumimoji="0" lang="th-TH" sz="4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cs typeface="+mj-cs"/>
            </a:endParaRPr>
          </a:p>
        </p:txBody>
      </p:sp>
      <p:sp>
        <p:nvSpPr>
          <p:cNvPr id="20" name="พระอาทิตย์ 19"/>
          <p:cNvSpPr/>
          <p:nvPr/>
        </p:nvSpPr>
        <p:spPr bwMode="auto">
          <a:xfrm>
            <a:off x="4067944" y="5068141"/>
            <a:ext cx="2304256" cy="1656184"/>
          </a:xfrm>
          <a:prstGeom prst="sun">
            <a:avLst/>
          </a:prstGeom>
          <a:solidFill>
            <a:srgbClr val="FFFF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36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+mj-cs"/>
              </a:rPr>
              <a:t>ก </a:t>
            </a:r>
            <a:r>
              <a:rPr kumimoji="0" lang="th-TH" sz="36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+mj-cs"/>
              </a:rPr>
              <a:t>จว</a:t>
            </a:r>
            <a:endParaRPr kumimoji="0" lang="th-TH" sz="3600" b="1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+mj-cs"/>
            </a:endParaRPr>
          </a:p>
        </p:txBody>
      </p:sp>
      <p:sp>
        <p:nvSpPr>
          <p:cNvPr id="21" name="ลูกศรซ้าย 20"/>
          <p:cNvSpPr/>
          <p:nvPr/>
        </p:nvSpPr>
        <p:spPr bwMode="auto">
          <a:xfrm>
            <a:off x="1115616" y="1574794"/>
            <a:ext cx="288032" cy="1476164"/>
          </a:xfrm>
          <a:prstGeom prst="leftArrow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22" name="ลูกศรขวา 21"/>
          <p:cNvSpPr/>
          <p:nvPr/>
        </p:nvSpPr>
        <p:spPr bwMode="auto">
          <a:xfrm>
            <a:off x="3275856" y="1628800"/>
            <a:ext cx="198022" cy="1152128"/>
          </a:xfrm>
          <a:prstGeom prst="rightArrow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25" name="ลูกศรขวา 24"/>
          <p:cNvSpPr/>
          <p:nvPr/>
        </p:nvSpPr>
        <p:spPr bwMode="auto">
          <a:xfrm>
            <a:off x="3692146" y="3848508"/>
            <a:ext cx="879854" cy="794938"/>
          </a:xfrm>
          <a:prstGeom prst="rightArrow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27" name="ลูกศรซ้าย 26"/>
          <p:cNvSpPr/>
          <p:nvPr/>
        </p:nvSpPr>
        <p:spPr bwMode="auto">
          <a:xfrm>
            <a:off x="3707904" y="5158151"/>
            <a:ext cx="288032" cy="1476164"/>
          </a:xfrm>
          <a:prstGeom prst="leftArrow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28" name="ลูกศรซ้าย 27"/>
          <p:cNvSpPr/>
          <p:nvPr/>
        </p:nvSpPr>
        <p:spPr bwMode="auto">
          <a:xfrm>
            <a:off x="6516216" y="5177424"/>
            <a:ext cx="288032" cy="1476164"/>
          </a:xfrm>
          <a:prstGeom prst="leftArrow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29" name="ลูกศรลง 28"/>
          <p:cNvSpPr/>
          <p:nvPr/>
        </p:nvSpPr>
        <p:spPr bwMode="auto">
          <a:xfrm>
            <a:off x="7308304" y="4858688"/>
            <a:ext cx="1296144" cy="298504"/>
          </a:xfrm>
          <a:prstGeom prst="downArrow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cxnSp>
        <p:nvCxnSpPr>
          <p:cNvPr id="33" name="ลูกศรเชื่อมต่อแบบตรง 32"/>
          <p:cNvCxnSpPr/>
          <p:nvPr/>
        </p:nvCxnSpPr>
        <p:spPr bwMode="auto">
          <a:xfrm flipV="1">
            <a:off x="6120173" y="2600908"/>
            <a:ext cx="1620179" cy="1548172"/>
          </a:xfrm>
          <a:prstGeom prst="straightConnector1">
            <a:avLst/>
          </a:prstGeom>
          <a:solidFill>
            <a:srgbClr val="993366"/>
          </a:solidFill>
          <a:ln w="76200" cap="flat" cmpd="tri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ลูกศรลง 33"/>
          <p:cNvSpPr/>
          <p:nvPr/>
        </p:nvSpPr>
        <p:spPr bwMode="auto">
          <a:xfrm>
            <a:off x="7786711" y="2600908"/>
            <a:ext cx="673722" cy="887334"/>
          </a:xfrm>
          <a:prstGeom prst="downArrow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35" name="ลูกศรลง 34"/>
          <p:cNvSpPr/>
          <p:nvPr/>
        </p:nvSpPr>
        <p:spPr bwMode="auto">
          <a:xfrm>
            <a:off x="2049868" y="2973714"/>
            <a:ext cx="530079" cy="887334"/>
          </a:xfrm>
          <a:prstGeom prst="downArrow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23" name="ดาว 5 แฉก 22">
            <a:hlinkClick r:id="rId5" action="ppaction://hlinksldjump"/>
          </p:cNvPr>
          <p:cNvSpPr/>
          <p:nvPr/>
        </p:nvSpPr>
        <p:spPr bwMode="auto">
          <a:xfrm>
            <a:off x="5072066" y="2857496"/>
            <a:ext cx="285752" cy="214314"/>
          </a:xfrm>
          <a:prstGeom prst="star5">
            <a:avLst/>
          </a:prstGeom>
          <a:solidFill>
            <a:srgbClr val="FFFF00"/>
          </a:solidFill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3584487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0" grpId="0" animBg="1"/>
      <p:bldP spid="13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5" grpId="0" animBg="1"/>
      <p:bldP spid="27" grpId="0" animBg="1"/>
      <p:bldP spid="28" grpId="0" animBg="1"/>
      <p:bldP spid="29" grpId="0" animBg="1"/>
      <p:bldP spid="34" grpId="0" animBg="1"/>
      <p:bldP spid="35" grpId="0" animBg="1"/>
      <p:bldP spid="23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/>
          </p:cNvSpPr>
          <p:nvPr>
            <p:ph type="body" sz="half" idx="4294967295"/>
          </p:nvPr>
        </p:nvSpPr>
        <p:spPr>
          <a:xfrm>
            <a:off x="1475854" y="1341438"/>
            <a:ext cx="6624538" cy="5111898"/>
          </a:xfrm>
          <a:solidFill>
            <a:srgbClr val="CCFFFF"/>
          </a:solidFill>
        </p:spPr>
        <p:txBody>
          <a:bodyPr/>
          <a:lstStyle/>
          <a:p>
            <a:pPr marL="628650" indent="-342900">
              <a:lnSpc>
                <a:spcPct val="90000"/>
              </a:lnSpc>
              <a:spcBef>
                <a:spcPct val="0"/>
              </a:spcBef>
              <a:tabLst>
                <a:tab pos="685800" algn="l"/>
              </a:tabLst>
            </a:pPr>
            <a:r>
              <a:rPr lang="th-TH" sz="4000" b="1">
                <a:effectLst>
                  <a:outerShdw blurRad="38100" dist="38100" dir="2700000" algn="tl">
                    <a:srgbClr val="FFFFFF"/>
                  </a:outerShdw>
                </a:effectLst>
                <a:latin typeface="TH SarabunIT๙" pitchFamily="34" charset="-34"/>
                <a:cs typeface="TH SarabunIT๙" pitchFamily="34" charset="-34"/>
              </a:rPr>
              <a:t> ชื่อกลุ่มกิจกรรม</a:t>
            </a:r>
          </a:p>
          <a:p>
            <a:pPr marL="628650" indent="-342900">
              <a:lnSpc>
                <a:spcPct val="90000"/>
              </a:lnSpc>
              <a:spcBef>
                <a:spcPct val="0"/>
              </a:spcBef>
              <a:tabLst>
                <a:tab pos="685800" algn="l"/>
              </a:tabLst>
            </a:pPr>
            <a:r>
              <a:rPr lang="th-TH" sz="4000" b="1">
                <a:effectLst>
                  <a:outerShdw blurRad="38100" dist="38100" dir="2700000" algn="tl">
                    <a:srgbClr val="FFFFFF"/>
                  </a:outerShdw>
                </a:effectLst>
                <a:latin typeface="TH SarabunIT๙" pitchFamily="34" charset="-34"/>
                <a:cs typeface="TH SarabunIT๙" pitchFamily="34" charset="-34"/>
              </a:rPr>
              <a:t> จำนวนสมาชิก</a:t>
            </a:r>
          </a:p>
          <a:p>
            <a:pPr marL="628650" indent="-342900">
              <a:lnSpc>
                <a:spcPct val="90000"/>
              </a:lnSpc>
              <a:spcBef>
                <a:spcPct val="0"/>
              </a:spcBef>
              <a:tabLst>
                <a:tab pos="685800" algn="l"/>
              </a:tabLst>
            </a:pPr>
            <a:r>
              <a:rPr lang="th-TH" sz="4000" b="1">
                <a:effectLst>
                  <a:outerShdw blurRad="38100" dist="38100" dir="2700000" algn="tl">
                    <a:srgbClr val="FFFFFF"/>
                  </a:outerShdw>
                </a:effectLst>
                <a:latin typeface="TH SarabunIT๙" pitchFamily="34" charset="-34"/>
                <a:cs typeface="TH SarabunIT๙" pitchFamily="34" charset="-34"/>
              </a:rPr>
              <a:t> ชื่อกิจกรรม</a:t>
            </a:r>
          </a:p>
          <a:p>
            <a:pPr marL="628650" indent="-342900">
              <a:lnSpc>
                <a:spcPct val="90000"/>
              </a:lnSpc>
              <a:spcBef>
                <a:spcPct val="0"/>
              </a:spcBef>
              <a:tabLst>
                <a:tab pos="685800" algn="l"/>
              </a:tabLst>
            </a:pPr>
            <a:r>
              <a:rPr lang="th-TH" sz="4000" b="1">
                <a:effectLst>
                  <a:outerShdw blurRad="38100" dist="38100" dir="2700000" algn="tl">
                    <a:srgbClr val="FFFFFF"/>
                  </a:outerShdw>
                </a:effectLst>
                <a:latin typeface="TH SarabunIT๙" pitchFamily="34" charset="-34"/>
                <a:cs typeface="TH SarabunIT๙" pitchFamily="34" charset="-34"/>
              </a:rPr>
              <a:t> วัน เดือน ปี ที่จัดกิจกรรม</a:t>
            </a:r>
          </a:p>
          <a:p>
            <a:pPr marL="628650" indent="-342900">
              <a:lnSpc>
                <a:spcPct val="90000"/>
              </a:lnSpc>
              <a:spcBef>
                <a:spcPct val="0"/>
              </a:spcBef>
              <a:tabLst>
                <a:tab pos="685800" algn="l"/>
              </a:tabLst>
            </a:pPr>
            <a:r>
              <a:rPr lang="th-TH" sz="4000" b="1">
                <a:effectLst>
                  <a:outerShdw blurRad="38100" dist="38100" dir="2700000" algn="tl">
                    <a:srgbClr val="FFFFFF"/>
                  </a:outerShdw>
                </a:effectLst>
                <a:latin typeface="TH SarabunIT๙" pitchFamily="34" charset="-34"/>
                <a:cs typeface="TH SarabunIT๙" pitchFamily="34" charset="-34"/>
              </a:rPr>
              <a:t> จำนวนชั่วโมงที่จัดกิจกรรมแต่ละครั้ง</a:t>
            </a:r>
          </a:p>
          <a:p>
            <a:pPr marL="628650" indent="-342900">
              <a:lnSpc>
                <a:spcPct val="90000"/>
              </a:lnSpc>
              <a:spcBef>
                <a:spcPct val="0"/>
              </a:spcBef>
              <a:tabLst>
                <a:tab pos="685800" algn="l"/>
              </a:tabLst>
            </a:pPr>
            <a:r>
              <a:rPr lang="th-TH" sz="4000" b="1">
                <a:effectLst>
                  <a:outerShdw blurRad="38100" dist="38100" dir="2700000" algn="tl">
                    <a:srgbClr val="FFFFFF"/>
                  </a:outerShdw>
                </a:effectLst>
                <a:latin typeface="TH SarabunIT๙" pitchFamily="34" charset="-34"/>
                <a:cs typeface="TH SarabunIT๙" pitchFamily="34" charset="-34"/>
              </a:rPr>
              <a:t> บทบาทในการจัดกิจกรรม</a:t>
            </a:r>
          </a:p>
          <a:p>
            <a:pPr marL="628650" indent="-342900">
              <a:lnSpc>
                <a:spcPct val="90000"/>
              </a:lnSpc>
              <a:spcBef>
                <a:spcPct val="0"/>
              </a:spcBef>
              <a:tabLst>
                <a:tab pos="685800" algn="l"/>
              </a:tabLst>
            </a:pPr>
            <a:r>
              <a:rPr lang="th-TH" sz="4000" b="1">
                <a:effectLst>
                  <a:outerShdw blurRad="38100" dist="38100" dir="2700000" algn="tl">
                    <a:srgbClr val="FFFFFF"/>
                  </a:outerShdw>
                </a:effectLst>
                <a:latin typeface="TH SarabunIT๙" pitchFamily="34" charset="-34"/>
                <a:cs typeface="TH SarabunIT๙" pitchFamily="34" charset="-34"/>
              </a:rPr>
              <a:t> จำนวนสมาชิกที่เข้าร่วมกิจกรรม</a:t>
            </a:r>
          </a:p>
          <a:p>
            <a:pPr marL="628650" indent="-342900">
              <a:lnSpc>
                <a:spcPct val="90000"/>
              </a:lnSpc>
              <a:spcBef>
                <a:spcPct val="0"/>
              </a:spcBef>
              <a:tabLst>
                <a:tab pos="685800" algn="l"/>
              </a:tabLst>
            </a:pPr>
            <a:r>
              <a:rPr lang="th-TH" sz="4000" b="1">
                <a:effectLst>
                  <a:outerShdw blurRad="38100" dist="38100" dir="2700000" algn="tl">
                    <a:srgbClr val="FFFFFF"/>
                  </a:outerShdw>
                </a:effectLst>
                <a:latin typeface="TH SarabunIT๙" pitchFamily="34" charset="-34"/>
                <a:cs typeface="TH SarabunIT๙" pitchFamily="34" charset="-34"/>
              </a:rPr>
              <a:t> ประเด็นปัญหาในการจัดกิจกรรม</a:t>
            </a:r>
          </a:p>
          <a:p>
            <a:pPr marL="628650" indent="-342900">
              <a:lnSpc>
                <a:spcPct val="90000"/>
              </a:lnSpc>
              <a:spcBef>
                <a:spcPct val="0"/>
              </a:spcBef>
              <a:tabLst>
                <a:tab pos="685800" algn="l"/>
              </a:tabLst>
            </a:pPr>
            <a:r>
              <a:rPr lang="th-TH" sz="4000" b="1">
                <a:effectLst>
                  <a:outerShdw blurRad="38100" dist="38100" dir="2700000" algn="tl">
                    <a:srgbClr val="FFFFFF"/>
                  </a:outerShdw>
                </a:effectLst>
                <a:latin typeface="TH SarabunIT๙" pitchFamily="34" charset="-34"/>
                <a:cs typeface="TH SarabunIT๙" pitchFamily="34" charset="-34"/>
              </a:rPr>
              <a:t> ผลที่ได้จากกิจกรรม</a:t>
            </a:r>
          </a:p>
          <a:p>
            <a:pPr marL="628650" indent="-342900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tabLst>
                <a:tab pos="685800" algn="l"/>
              </a:tabLst>
            </a:pPr>
            <a:endParaRPr lang="th-TH" sz="4000" b="1">
              <a:effectLst>
                <a:outerShdw blurRad="38100" dist="38100" dir="2700000" algn="tl">
                  <a:srgbClr val="FFFFFF"/>
                </a:outerShdw>
              </a:effectLst>
              <a:latin typeface="TH SarabunIT๙" pitchFamily="34" charset="-34"/>
              <a:cs typeface="TH SarabunIT๙" pitchFamily="34" charset="-34"/>
            </a:endParaRPr>
          </a:p>
          <a:p>
            <a:pPr marL="628650" indent="-342900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tabLst>
                <a:tab pos="685800" algn="l"/>
              </a:tabLst>
            </a:pPr>
            <a:endParaRPr lang="en-US" sz="4000" b="1">
              <a:effectLst>
                <a:outerShdw blurRad="38100" dist="38100" dir="2700000" algn="tl">
                  <a:srgbClr val="FFFFFF"/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79203" name="กล่องข้อความ 2"/>
          <p:cNvSpPr txBox="1">
            <a:spLocks noChangeArrowheads="1"/>
          </p:cNvSpPr>
          <p:nvPr/>
        </p:nvSpPr>
        <p:spPr bwMode="auto">
          <a:xfrm>
            <a:off x="468313" y="333375"/>
            <a:ext cx="5831879" cy="777875"/>
          </a:xfrm>
          <a:prstGeom prst="rect">
            <a:avLst/>
          </a:prstGeom>
          <a:solidFill>
            <a:schemeClr val="bg1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anchor="b"/>
          <a:lstStyle/>
          <a:p>
            <a:pPr algn="ctr"/>
            <a:r>
              <a:rPr lang="th-TH" sz="4000" b="1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5. ข้อมูลกิจกรรม </a:t>
            </a:r>
            <a:r>
              <a:rPr lang="en-US" sz="4000" b="1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PLC</a:t>
            </a:r>
          </a:p>
        </p:txBody>
      </p:sp>
      <p:sp>
        <p:nvSpPr>
          <p:cNvPr id="179204" name="AutoShape 4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21534" y="6218526"/>
            <a:ext cx="542954" cy="450834"/>
          </a:xfrm>
          <a:prstGeom prst="actionButtonHome">
            <a:avLst/>
          </a:prstGeom>
          <a:solidFill>
            <a:schemeClr val="accent1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endParaRPr lang="th-TH"/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79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1000"/>
                                        <p:tgtEl>
                                          <p:spTgt spid="17920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1000"/>
                                        <p:tgtEl>
                                          <p:spTgt spid="179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1000"/>
                                        <p:tgtEl>
                                          <p:spTgt spid="179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1000"/>
                                        <p:tgtEl>
                                          <p:spTgt spid="179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1000"/>
                                        <p:tgtEl>
                                          <p:spTgt spid="179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5" dur="1000"/>
                                        <p:tgtEl>
                                          <p:spTgt spid="179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8" dur="1000"/>
                                        <p:tgtEl>
                                          <p:spTgt spid="179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1" dur="1000"/>
                                        <p:tgtEl>
                                          <p:spTgt spid="179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4" dur="1000"/>
                                        <p:tgtEl>
                                          <p:spTgt spid="1792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7" dur="1000"/>
                                        <p:tgtEl>
                                          <p:spTgt spid="1792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2" grpId="0" build="p" animBg="1"/>
      <p:bldP spid="179203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/>
          </p:cNvSpPr>
          <p:nvPr>
            <p:ph type="body" sz="half" idx="4294967295"/>
          </p:nvPr>
        </p:nvSpPr>
        <p:spPr>
          <a:xfrm>
            <a:off x="815925" y="1701478"/>
            <a:ext cx="7356475" cy="2231578"/>
          </a:xfrm>
          <a:solidFill>
            <a:srgbClr val="FFCCCC"/>
          </a:solidFill>
        </p:spPr>
        <p:txBody>
          <a:bodyPr/>
          <a:lstStyle/>
          <a:p>
            <a:pPr marL="628650" indent="-342900">
              <a:spcBef>
                <a:spcPct val="0"/>
              </a:spcBef>
              <a:tabLst>
                <a:tab pos="685800" algn="l"/>
              </a:tabLst>
            </a:pPr>
            <a:r>
              <a:rPr lang="th-TH" sz="4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H SarabunIT๙" pitchFamily="34" charset="-34"/>
                <a:cs typeface="TH SarabunIT๙" pitchFamily="34" charset="-34"/>
              </a:rPr>
              <a:t>ด้านการจัดการเรียนการสอน</a:t>
            </a:r>
          </a:p>
          <a:p>
            <a:pPr marL="628650" indent="-342900">
              <a:spcBef>
                <a:spcPct val="0"/>
              </a:spcBef>
              <a:tabLst>
                <a:tab pos="685800" algn="l"/>
              </a:tabLst>
            </a:pPr>
            <a:r>
              <a:rPr lang="th-TH" sz="4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H SarabunIT๙" pitchFamily="34" charset="-34"/>
                <a:cs typeface="TH SarabunIT๙" pitchFamily="34" charset="-34"/>
              </a:rPr>
              <a:t> ด้านการบริหารจัดการชั้นเรียน</a:t>
            </a:r>
          </a:p>
          <a:p>
            <a:pPr marL="628650" indent="-342900">
              <a:spcBef>
                <a:spcPct val="0"/>
              </a:spcBef>
              <a:tabLst>
                <a:tab pos="685800" algn="l"/>
              </a:tabLst>
            </a:pPr>
            <a:r>
              <a:rPr lang="th-TH" sz="4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H SarabunIT๙" pitchFamily="34" charset="-34"/>
                <a:cs typeface="TH SarabunIT๙" pitchFamily="34" charset="-34"/>
              </a:rPr>
              <a:t> ด้านการพัฒนาตนเองและการพัฒนาวิชาชีพ</a:t>
            </a:r>
          </a:p>
          <a:p>
            <a:pPr marL="628650" indent="-342900">
              <a:spcBef>
                <a:spcPct val="0"/>
              </a:spcBef>
              <a:buFont typeface="Wingdings" pitchFamily="2" charset="2"/>
              <a:buNone/>
              <a:tabLst>
                <a:tab pos="685800" algn="l"/>
              </a:tabLst>
            </a:pPr>
            <a:endParaRPr lang="en-US" sz="4000" b="1" dirty="0">
              <a:effectLst>
                <a:outerShdw blurRad="38100" dist="38100" dir="2700000" algn="tl">
                  <a:srgbClr val="FFFFFF"/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80227" name="กล่องข้อความ 2"/>
          <p:cNvSpPr txBox="1">
            <a:spLocks noChangeArrowheads="1"/>
          </p:cNvSpPr>
          <p:nvPr/>
        </p:nvSpPr>
        <p:spPr bwMode="auto">
          <a:xfrm>
            <a:off x="468312" y="490885"/>
            <a:ext cx="8032777" cy="777875"/>
          </a:xfrm>
          <a:prstGeom prst="rect">
            <a:avLst/>
          </a:prstGeom>
          <a:solidFill>
            <a:schemeClr val="bg1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anchor="b"/>
          <a:lstStyle/>
          <a:p>
            <a:pPr algn="ctr"/>
            <a:r>
              <a:rPr lang="th-TH" sz="4000" b="1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6. ข้อมูลผลการประเมินผลงานที่เกิดจากการปฏิบัติหน้าที่</a:t>
            </a:r>
            <a:endParaRPr lang="en-US" sz="4000" b="1" dirty="0">
              <a:solidFill>
                <a:srgbClr val="FF000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80228" name="AutoShape 4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243888" y="5715016"/>
            <a:ext cx="471516" cy="450834"/>
          </a:xfrm>
          <a:prstGeom prst="actionButtonHome">
            <a:avLst/>
          </a:prstGeom>
          <a:solidFill>
            <a:schemeClr val="accent1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endParaRPr lang="th-TH"/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80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1000"/>
                                        <p:tgtEl>
                                          <p:spTgt spid="1802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1000"/>
                                        <p:tgtEl>
                                          <p:spTgt spid="180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1000"/>
                                        <p:tgtEl>
                                          <p:spTgt spid="180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1000"/>
                                        <p:tgtEl>
                                          <p:spTgt spid="180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26" grpId="0" build="p" animBg="1"/>
      <p:bldP spid="180227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Text Box 1"/>
          <p:cNvSpPr txBox="1">
            <a:spLocks noChangeArrowheads="1"/>
          </p:cNvSpPr>
          <p:nvPr/>
        </p:nvSpPr>
        <p:spPr bwMode="auto">
          <a:xfrm>
            <a:off x="0" y="357174"/>
            <a:ext cx="9144000" cy="1143000"/>
          </a:xfrm>
          <a:prstGeom prst="rect">
            <a:avLst/>
          </a:prstGeom>
          <a:solidFill>
            <a:srgbClr val="FFFF00"/>
          </a:solidFill>
          <a:ln w="76320">
            <a:solidFill>
              <a:srgbClr val="FF33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lnSpc>
                <a:spcPct val="85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4000">
                <a:solidFill>
                  <a:srgbClr val="006600"/>
                </a:solidFill>
              </a:rPr>
              <a:t>การเตรียมความพร้อมและพัฒนาอย่างเข้มสำหรับครูผู้ช่วย </a:t>
            </a:r>
            <a:br>
              <a:rPr lang="th-TH" sz="4000">
                <a:solidFill>
                  <a:srgbClr val="006600"/>
                </a:solidFill>
              </a:rPr>
            </a:br>
            <a:r>
              <a:rPr lang="th-TH" sz="4000">
                <a:solidFill>
                  <a:srgbClr val="006600"/>
                </a:solidFill>
              </a:rPr>
              <a:t>ก่อนแต่งตั้งให้ดำรงตำแหน่งครู</a:t>
            </a:r>
          </a:p>
        </p:txBody>
      </p:sp>
      <p:sp>
        <p:nvSpPr>
          <p:cNvPr id="448515" name="Text Box 2"/>
          <p:cNvSpPr txBox="1">
            <a:spLocks noChangeArrowheads="1"/>
          </p:cNvSpPr>
          <p:nvPr/>
        </p:nvSpPr>
        <p:spPr bwMode="auto">
          <a:xfrm>
            <a:off x="0" y="1590692"/>
            <a:ext cx="9144000" cy="4267200"/>
          </a:xfrm>
          <a:prstGeom prst="rect">
            <a:avLst/>
          </a:prstGeom>
          <a:solidFill>
            <a:srgbClr val="00FFFF"/>
          </a:soli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533400" lvl="1" indent="-55563">
              <a:spcBef>
                <a:spcPts val="1000"/>
              </a:spcBef>
              <a:buSzPct val="100000"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</a:pPr>
            <a:r>
              <a:rPr lang="en-US" sz="4000" dirty="0">
                <a:solidFill>
                  <a:srgbClr val="FF0000"/>
                </a:solidFill>
                <a:cs typeface="TH SarabunIT๙" pitchFamily="34" charset="-34"/>
              </a:rPr>
              <a:t>1</a:t>
            </a:r>
            <a:r>
              <a:rPr lang="th-TH" sz="4000" dirty="0">
                <a:solidFill>
                  <a:srgbClr val="FF0000"/>
                </a:solidFill>
                <a:cs typeface="TH SarabunIT๙" pitchFamily="34" charset="-34"/>
              </a:rPr>
              <a:t>.ระยะเวลา </a:t>
            </a:r>
            <a:r>
              <a:rPr lang="en-US" sz="4000" dirty="0">
                <a:solidFill>
                  <a:srgbClr val="FF0000"/>
                </a:solidFill>
                <a:cs typeface="TH SarabunIT๙" pitchFamily="34" charset="-34"/>
              </a:rPr>
              <a:t>2</a:t>
            </a:r>
            <a:r>
              <a:rPr lang="th-TH" sz="4000" dirty="0">
                <a:solidFill>
                  <a:srgbClr val="FF0000"/>
                </a:solidFill>
                <a:cs typeface="TH SarabunIT๙" pitchFamily="34" charset="-34"/>
              </a:rPr>
              <a:t> ปี ประเมินทุก </a:t>
            </a:r>
            <a:r>
              <a:rPr lang="en-US" sz="4000" dirty="0">
                <a:solidFill>
                  <a:srgbClr val="FF0000"/>
                </a:solidFill>
                <a:cs typeface="TH SarabunIT๙" pitchFamily="34" charset="-34"/>
              </a:rPr>
              <a:t>3 </a:t>
            </a:r>
            <a:r>
              <a:rPr lang="th-TH" sz="4000" dirty="0">
                <a:solidFill>
                  <a:srgbClr val="FF0000"/>
                </a:solidFill>
                <a:cs typeface="TH SarabunIT๙" pitchFamily="34" charset="-34"/>
              </a:rPr>
              <a:t>เดือน</a:t>
            </a:r>
          </a:p>
          <a:p>
            <a:pPr marL="533400" lvl="1" indent="-55563">
              <a:spcBef>
                <a:spcPts val="950"/>
              </a:spcBef>
              <a:buSzPct val="100000"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</a:pPr>
            <a:r>
              <a:rPr lang="en-US" sz="4000" dirty="0">
                <a:solidFill>
                  <a:srgbClr val="FF0000"/>
                </a:solidFill>
                <a:cs typeface="TH SarabunIT๙" pitchFamily="34" charset="-34"/>
              </a:rPr>
              <a:t>2</a:t>
            </a:r>
            <a:r>
              <a:rPr lang="th-TH" sz="4000" dirty="0">
                <a:solidFill>
                  <a:srgbClr val="FF0000"/>
                </a:solidFill>
                <a:cs typeface="TH SarabunIT๙" pitchFamily="34" charset="-34"/>
              </a:rPr>
              <a:t>.</a:t>
            </a:r>
            <a:r>
              <a:rPr lang="th-TH" sz="3800" dirty="0">
                <a:solidFill>
                  <a:srgbClr val="FF0000"/>
                </a:solidFill>
                <a:cs typeface="TH SarabunIT๙" pitchFamily="34" charset="-34"/>
              </a:rPr>
              <a:t>นายกฯ แต่งตั้งคณะกรรมการประเมิน จำนวน </a:t>
            </a:r>
            <a:r>
              <a:rPr lang="en-US" sz="3800" dirty="0">
                <a:solidFill>
                  <a:srgbClr val="FF0000"/>
                </a:solidFill>
                <a:cs typeface="TH SarabunIT๙" pitchFamily="34" charset="-34"/>
              </a:rPr>
              <a:t>3 </a:t>
            </a:r>
            <a:r>
              <a:rPr lang="th-TH" sz="3800" dirty="0">
                <a:solidFill>
                  <a:srgbClr val="FF0000"/>
                </a:solidFill>
                <a:cs typeface="TH SarabunIT๙" pitchFamily="34" charset="-34"/>
              </a:rPr>
              <a:t>คน</a:t>
            </a:r>
          </a:p>
          <a:p>
            <a:pPr marL="533400" lvl="1" indent="-55563">
              <a:lnSpc>
                <a:spcPct val="80000"/>
              </a:lnSpc>
              <a:spcBef>
                <a:spcPts val="850"/>
              </a:spcBef>
              <a:buSzPct val="100000"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</a:pPr>
            <a:r>
              <a:rPr lang="th-TH" sz="4000" dirty="0">
                <a:solidFill>
                  <a:srgbClr val="FF0000"/>
                </a:solidFill>
                <a:cs typeface="TH SarabunIT๙" pitchFamily="34" charset="-34"/>
              </a:rPr>
              <a:t>	  </a:t>
            </a:r>
            <a:r>
              <a:rPr lang="th-TH" sz="3400" dirty="0">
                <a:solidFill>
                  <a:srgbClr val="FF0000"/>
                </a:solidFill>
                <a:cs typeface="TH SarabunIT๙" pitchFamily="34" charset="-34"/>
              </a:rPr>
              <a:t>- ผอ.สถานศึกษา หรือ รอง ผอ.สถานศึกษา  ประธานกรรมการ</a:t>
            </a:r>
          </a:p>
          <a:p>
            <a:pPr marL="533400" lvl="1" indent="-55563">
              <a:lnSpc>
                <a:spcPct val="80000"/>
              </a:lnSpc>
              <a:spcBef>
                <a:spcPts val="850"/>
              </a:spcBef>
              <a:buSzPct val="100000"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</a:pPr>
            <a:r>
              <a:rPr lang="th-TH" sz="3400" dirty="0">
                <a:solidFill>
                  <a:srgbClr val="FF0000"/>
                </a:solidFill>
                <a:cs typeface="TH SarabunIT๙" pitchFamily="34" charset="-34"/>
              </a:rPr>
              <a:t>	  - ผู้ทรงคุณวุฒิในคณะกรรมการสถานศึกษา  กรรมการ</a:t>
            </a:r>
          </a:p>
          <a:p>
            <a:pPr marL="533400" lvl="1" indent="-55563">
              <a:lnSpc>
                <a:spcPct val="85000"/>
              </a:lnSpc>
              <a:spcBef>
                <a:spcPts val="850"/>
              </a:spcBef>
              <a:buSzPct val="100000"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</a:pPr>
            <a:r>
              <a:rPr lang="th-TH" sz="3400" dirty="0">
                <a:solidFill>
                  <a:srgbClr val="FF0000"/>
                </a:solidFill>
                <a:cs typeface="TH SarabunIT๙" pitchFamily="34" charset="-34"/>
              </a:rPr>
              <a:t>	  - ข้าราชการ/พนักงานครู ท้องถิ่น ที่ดำรงตำแหน่งครู ที่ ผอ.สถานศึกษาแต่งตั้งให้ทำหน้าที่ครูพี่เลี้ยงระหว่างการเตรียมความพร้อมฯ กรรมการและเลขานุการ</a:t>
            </a:r>
          </a:p>
        </p:txBody>
      </p:sp>
    </p:spTree>
  </p:cSld>
  <p:clrMapOvr>
    <a:masterClrMapping/>
  </p:clrMapOvr>
  <p:transition spd="med"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Text Box 1"/>
          <p:cNvSpPr txBox="1">
            <a:spLocks noChangeArrowheads="1"/>
          </p:cNvSpPr>
          <p:nvPr/>
        </p:nvSpPr>
        <p:spPr bwMode="auto">
          <a:xfrm>
            <a:off x="0" y="428612"/>
            <a:ext cx="9144000" cy="1143000"/>
          </a:xfrm>
          <a:prstGeom prst="rect">
            <a:avLst/>
          </a:prstGeom>
          <a:solidFill>
            <a:srgbClr val="FFFF00"/>
          </a:solidFill>
          <a:ln w="76320">
            <a:solidFill>
              <a:srgbClr val="FF33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lnSpc>
                <a:spcPct val="85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4000">
                <a:solidFill>
                  <a:srgbClr val="006600"/>
                </a:solidFill>
              </a:rPr>
              <a:t>การเตรียมความพร้อมและพัฒนาอย่างเข้มสำหรับครูผู้ช่วย </a:t>
            </a:r>
            <a:br>
              <a:rPr lang="th-TH" sz="4000">
                <a:solidFill>
                  <a:srgbClr val="006600"/>
                </a:solidFill>
              </a:rPr>
            </a:br>
            <a:r>
              <a:rPr lang="th-TH" sz="4000">
                <a:solidFill>
                  <a:srgbClr val="006600"/>
                </a:solidFill>
              </a:rPr>
              <a:t>ก่อนแต่งตั้งให้ดำรงตำแหน่งครู</a:t>
            </a:r>
          </a:p>
        </p:txBody>
      </p:sp>
      <p:sp>
        <p:nvSpPr>
          <p:cNvPr id="449539" name="Text Box 2"/>
          <p:cNvSpPr txBox="1">
            <a:spLocks noChangeArrowheads="1"/>
          </p:cNvSpPr>
          <p:nvPr/>
        </p:nvSpPr>
        <p:spPr bwMode="auto">
          <a:xfrm>
            <a:off x="0" y="1662130"/>
            <a:ext cx="9144000" cy="4267200"/>
          </a:xfrm>
          <a:prstGeom prst="rect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533400" lvl="1" indent="-55563">
              <a:spcBef>
                <a:spcPts val="950"/>
              </a:spcBef>
              <a:buSzPct val="100000"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</a:pPr>
            <a:r>
              <a:rPr lang="th-TH" sz="3800" dirty="0">
                <a:cs typeface="TH SarabunIT๙" pitchFamily="34" charset="-34"/>
              </a:rPr>
              <a:t>นายกฯ แต่งตั้งคณะกรรมการประเมิน จำนวน </a:t>
            </a:r>
            <a:r>
              <a:rPr lang="en-US" sz="3800" dirty="0">
                <a:cs typeface="TH SarabunIT๙" pitchFamily="34" charset="-34"/>
              </a:rPr>
              <a:t>3 </a:t>
            </a:r>
            <a:r>
              <a:rPr lang="th-TH" sz="3800" dirty="0">
                <a:cs typeface="TH SarabunIT๙" pitchFamily="34" charset="-34"/>
              </a:rPr>
              <a:t>คน</a:t>
            </a:r>
          </a:p>
          <a:p>
            <a:pPr marL="533400" lvl="1" indent="-55563">
              <a:lnSpc>
                <a:spcPct val="80000"/>
              </a:lnSpc>
              <a:spcBef>
                <a:spcPts val="850"/>
              </a:spcBef>
              <a:buSzPct val="100000"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</a:pPr>
            <a:r>
              <a:rPr lang="th-TH" sz="4000" dirty="0">
                <a:cs typeface="TH SarabunIT๙" pitchFamily="34" charset="-34"/>
              </a:rPr>
              <a:t>	  </a:t>
            </a:r>
            <a:r>
              <a:rPr lang="th-TH" sz="3400" dirty="0">
                <a:cs typeface="TH SarabunIT๙" pitchFamily="34" charset="-34"/>
              </a:rPr>
              <a:t>- ผอ.สถานศึกษา หรือ รอง ผอ.สถานศึกษา สังกัด </a:t>
            </a:r>
            <a:r>
              <a:rPr lang="th-TH" sz="3400" dirty="0" err="1">
                <a:cs typeface="TH SarabunIT๙" pitchFamily="34" charset="-34"/>
              </a:rPr>
              <a:t>สพท.</a:t>
            </a:r>
            <a:r>
              <a:rPr lang="th-TH" sz="3400" dirty="0">
                <a:cs typeface="TH SarabunIT๙" pitchFamily="34" charset="-34"/>
              </a:rPr>
              <a:t> หรือ </a:t>
            </a:r>
            <a:r>
              <a:rPr lang="th-TH" sz="3400" dirty="0" err="1">
                <a:cs typeface="TH SarabunIT๙" pitchFamily="34" charset="-34"/>
              </a:rPr>
              <a:t>อปท.</a:t>
            </a:r>
            <a:r>
              <a:rPr lang="th-TH" sz="3400" dirty="0">
                <a:cs typeface="TH SarabunIT๙" pitchFamily="34" charset="-34"/>
              </a:rPr>
              <a:t>   													ประธานกรรมการ</a:t>
            </a:r>
          </a:p>
          <a:p>
            <a:pPr marL="533400" lvl="1" indent="-55563">
              <a:lnSpc>
                <a:spcPct val="80000"/>
              </a:lnSpc>
              <a:spcBef>
                <a:spcPts val="850"/>
              </a:spcBef>
              <a:buSzPct val="100000"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</a:pPr>
            <a:r>
              <a:rPr lang="th-TH" sz="3400" dirty="0">
                <a:cs typeface="TH SarabunIT๙" pitchFamily="34" charset="-34"/>
              </a:rPr>
              <a:t>	  - ผู้ทรงคุณวุฒิด้านการศึกษาในคณะกรรมการ </a:t>
            </a:r>
            <a:r>
              <a:rPr lang="th-TH" sz="3400" dirty="0" err="1">
                <a:cs typeface="TH SarabunIT๙" pitchFamily="34" charset="-34"/>
              </a:rPr>
              <a:t>ศพด.</a:t>
            </a:r>
            <a:r>
              <a:rPr lang="th-TH" sz="3400" dirty="0">
                <a:cs typeface="TH SarabunIT๙" pitchFamily="34" charset="-34"/>
              </a:rPr>
              <a:t>  กรรมการ</a:t>
            </a:r>
          </a:p>
          <a:p>
            <a:pPr marL="533400" lvl="1" indent="-55563">
              <a:lnSpc>
                <a:spcPct val="85000"/>
              </a:lnSpc>
              <a:spcBef>
                <a:spcPts val="850"/>
              </a:spcBef>
              <a:buSzPct val="100000"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</a:pPr>
            <a:r>
              <a:rPr lang="th-TH" sz="3400" dirty="0">
                <a:cs typeface="TH SarabunIT๙" pitchFamily="34" charset="-34"/>
              </a:rPr>
              <a:t>	  - ผู้ที่ดำรงตำแหน่งครู สังกัด </a:t>
            </a:r>
            <a:r>
              <a:rPr lang="th-TH" sz="3400" dirty="0" err="1">
                <a:cs typeface="TH SarabunIT๙" pitchFamily="34" charset="-34"/>
              </a:rPr>
              <a:t>สพท.</a:t>
            </a:r>
            <a:r>
              <a:rPr lang="th-TH" sz="3400" dirty="0">
                <a:cs typeface="TH SarabunIT๙" pitchFamily="34" charset="-34"/>
              </a:rPr>
              <a:t> หรือ </a:t>
            </a:r>
            <a:r>
              <a:rPr lang="th-TH" sz="3400" dirty="0" err="1">
                <a:cs typeface="TH SarabunIT๙" pitchFamily="34" charset="-34"/>
              </a:rPr>
              <a:t>อปท.</a:t>
            </a:r>
            <a:r>
              <a:rPr lang="th-TH" sz="3400" dirty="0">
                <a:cs typeface="TH SarabunIT๙" pitchFamily="34" charset="-34"/>
              </a:rPr>
              <a:t> ที่ ผอ.สถานศึกษา</a:t>
            </a:r>
          </a:p>
          <a:p>
            <a:pPr marL="533400" lvl="1" indent="-55563">
              <a:lnSpc>
                <a:spcPct val="85000"/>
              </a:lnSpc>
              <a:spcBef>
                <a:spcPts val="850"/>
              </a:spcBef>
              <a:buSzPct val="100000"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</a:pPr>
            <a:r>
              <a:rPr lang="th-TH" sz="3400" dirty="0">
                <a:cs typeface="TH SarabunIT๙" pitchFamily="34" charset="-34"/>
              </a:rPr>
              <a:t>     แต่งตั้งให้ทำหน้าที่ครูพี่เลี้ยงระหว่างการเตรียมความพร้อมฯ </a:t>
            </a:r>
          </a:p>
          <a:p>
            <a:pPr marL="533400" lvl="1" indent="-55563">
              <a:lnSpc>
                <a:spcPct val="85000"/>
              </a:lnSpc>
              <a:spcBef>
                <a:spcPts val="850"/>
              </a:spcBef>
              <a:buSzPct val="100000"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</a:pPr>
            <a:r>
              <a:rPr lang="th-TH" sz="3400" dirty="0">
                <a:cs typeface="TH SarabunIT๙" pitchFamily="34" charset="-34"/>
              </a:rPr>
              <a:t>													กรรมการและเลขานุการ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Text Box 1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FFFF00"/>
          </a:solidFill>
          <a:ln w="76320">
            <a:solidFill>
              <a:srgbClr val="FF33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lnSpc>
                <a:spcPct val="85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4200">
                <a:solidFill>
                  <a:srgbClr val="006600"/>
                </a:solidFill>
              </a:rPr>
              <a:t>หลักสูตรการเตรียมความพร้อมและพัฒนาอย่างเข้ม</a:t>
            </a:r>
          </a:p>
        </p:txBody>
      </p:sp>
      <p:sp>
        <p:nvSpPr>
          <p:cNvPr id="450563" name="Text Box 2"/>
          <p:cNvSpPr txBox="1">
            <a:spLocks noChangeArrowheads="1"/>
          </p:cNvSpPr>
          <p:nvPr/>
        </p:nvSpPr>
        <p:spPr bwMode="auto">
          <a:xfrm>
            <a:off x="0" y="1066800"/>
            <a:ext cx="9144000" cy="5715000"/>
          </a:xfrm>
          <a:prstGeom prst="rect">
            <a:avLst/>
          </a:prstGeom>
          <a:solidFill>
            <a:srgbClr val="00FFFF"/>
          </a:soli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533400" lvl="1" indent="-55563">
              <a:spcBef>
                <a:spcPts val="900"/>
              </a:spcBef>
              <a:buSzPct val="100000"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</a:pPr>
            <a:r>
              <a:rPr lang="th-TH" sz="3600" dirty="0">
                <a:solidFill>
                  <a:srgbClr val="FF0000"/>
                </a:solidFill>
                <a:cs typeface="TH SarabunIT๙" pitchFamily="34" charset="-34"/>
              </a:rPr>
              <a:t>หมวดที่ </a:t>
            </a:r>
            <a:r>
              <a:rPr lang="en-US" sz="3600" dirty="0">
                <a:solidFill>
                  <a:srgbClr val="FF0000"/>
                </a:solidFill>
                <a:cs typeface="TH SarabunIT๙" pitchFamily="34" charset="-34"/>
              </a:rPr>
              <a:t>1</a:t>
            </a:r>
            <a:r>
              <a:rPr lang="th-TH" sz="3600" dirty="0">
                <a:solidFill>
                  <a:srgbClr val="FF0000"/>
                </a:solidFill>
                <a:cs typeface="TH SarabunIT๙" pitchFamily="34" charset="-34"/>
              </a:rPr>
              <a:t>  การปฏิบัติตน</a:t>
            </a:r>
          </a:p>
          <a:p>
            <a:pPr marL="533400" lvl="1" indent="-55563">
              <a:lnSpc>
                <a:spcPct val="60000"/>
              </a:lnSpc>
              <a:spcBef>
                <a:spcPts val="900"/>
              </a:spcBef>
              <a:buSzPct val="100000"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</a:pPr>
            <a:r>
              <a:rPr lang="th-TH" sz="3600" dirty="0">
                <a:solidFill>
                  <a:srgbClr val="FF0000"/>
                </a:solidFill>
                <a:cs typeface="TH SarabunIT๙" pitchFamily="34" charset="-34"/>
              </a:rPr>
              <a:t>		</a:t>
            </a:r>
            <a:r>
              <a:rPr lang="en-US" sz="3600" dirty="0">
                <a:solidFill>
                  <a:srgbClr val="FF0000"/>
                </a:solidFill>
                <a:cs typeface="TH SarabunIT๙" pitchFamily="34" charset="-34"/>
              </a:rPr>
              <a:t>- </a:t>
            </a:r>
            <a:r>
              <a:rPr lang="th-TH" sz="3600" dirty="0">
                <a:solidFill>
                  <a:srgbClr val="FF0000"/>
                </a:solidFill>
                <a:cs typeface="TH SarabunIT๙" pitchFamily="34" charset="-34"/>
              </a:rPr>
              <a:t>วินัย คุณธรรม จริยธรรมสำหรับข้าราชการครู</a:t>
            </a:r>
          </a:p>
          <a:p>
            <a:pPr marL="533400" lvl="1" indent="-55563">
              <a:lnSpc>
                <a:spcPct val="60000"/>
              </a:lnSpc>
              <a:spcBef>
                <a:spcPts val="900"/>
              </a:spcBef>
              <a:buSzPct val="100000"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</a:pPr>
            <a:r>
              <a:rPr lang="th-TH" sz="3600" dirty="0">
                <a:solidFill>
                  <a:srgbClr val="FF0000"/>
                </a:solidFill>
                <a:cs typeface="TH SarabunIT๙" pitchFamily="34" charset="-34"/>
              </a:rPr>
              <a:t>		</a:t>
            </a:r>
            <a:r>
              <a:rPr lang="en-US" sz="3600" dirty="0">
                <a:solidFill>
                  <a:srgbClr val="FF0000"/>
                </a:solidFill>
                <a:cs typeface="TH SarabunIT๙" pitchFamily="34" charset="-34"/>
              </a:rPr>
              <a:t>- </a:t>
            </a:r>
            <a:r>
              <a:rPr lang="th-TH" sz="3600" dirty="0">
                <a:solidFill>
                  <a:srgbClr val="FF0000"/>
                </a:solidFill>
                <a:cs typeface="TH SarabunIT๙" pitchFamily="34" charset="-34"/>
              </a:rPr>
              <a:t>มาตรฐานวิชาชีพและจรรยาบรรณวิชาชีพครู</a:t>
            </a:r>
          </a:p>
          <a:p>
            <a:pPr marL="533400" lvl="1" indent="-55563">
              <a:lnSpc>
                <a:spcPct val="60000"/>
              </a:lnSpc>
              <a:spcBef>
                <a:spcPts val="900"/>
              </a:spcBef>
              <a:buSzPct val="100000"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</a:pPr>
            <a:r>
              <a:rPr lang="th-TH" sz="3600" dirty="0">
                <a:solidFill>
                  <a:srgbClr val="FF0000"/>
                </a:solidFill>
                <a:cs typeface="TH SarabunIT๙" pitchFamily="34" charset="-34"/>
              </a:rPr>
              <a:t>		</a:t>
            </a:r>
            <a:r>
              <a:rPr lang="en-US" sz="3600" dirty="0">
                <a:solidFill>
                  <a:srgbClr val="FF0000"/>
                </a:solidFill>
                <a:cs typeface="TH SarabunIT๙" pitchFamily="34" charset="-34"/>
              </a:rPr>
              <a:t>- </a:t>
            </a:r>
            <a:r>
              <a:rPr lang="th-TH" sz="3600" dirty="0">
                <a:solidFill>
                  <a:srgbClr val="FF0000"/>
                </a:solidFill>
                <a:cs typeface="TH SarabunIT๙" pitchFamily="34" charset="-34"/>
              </a:rPr>
              <a:t>เจตคติที่ดีของวิชาชีพครู 	</a:t>
            </a:r>
            <a:r>
              <a:rPr lang="en-US" sz="3600" dirty="0">
                <a:solidFill>
                  <a:srgbClr val="FF0000"/>
                </a:solidFill>
                <a:cs typeface="TH SarabunIT๙" pitchFamily="34" charset="-34"/>
              </a:rPr>
              <a:t>- </a:t>
            </a:r>
            <a:r>
              <a:rPr lang="th-TH" sz="3600" dirty="0">
                <a:solidFill>
                  <a:srgbClr val="FF0000"/>
                </a:solidFill>
                <a:cs typeface="TH SarabunIT๙" pitchFamily="34" charset="-34"/>
              </a:rPr>
              <a:t>การพัฒนาตนเอง</a:t>
            </a:r>
          </a:p>
          <a:p>
            <a:pPr marL="533400" lvl="1" indent="-55563">
              <a:lnSpc>
                <a:spcPct val="60000"/>
              </a:lnSpc>
              <a:spcBef>
                <a:spcPts val="900"/>
              </a:spcBef>
              <a:buSzPct val="100000"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</a:pPr>
            <a:r>
              <a:rPr lang="th-TH" sz="3600" dirty="0">
                <a:solidFill>
                  <a:srgbClr val="FF0000"/>
                </a:solidFill>
                <a:cs typeface="TH SarabunIT๙" pitchFamily="34" charset="-34"/>
              </a:rPr>
              <a:t>		</a:t>
            </a:r>
            <a:r>
              <a:rPr lang="en-US" sz="3600" dirty="0">
                <a:solidFill>
                  <a:srgbClr val="FF0000"/>
                </a:solidFill>
                <a:cs typeface="TH SarabunIT๙" pitchFamily="34" charset="-34"/>
              </a:rPr>
              <a:t>- </a:t>
            </a:r>
            <a:r>
              <a:rPr lang="th-TH" sz="3600" dirty="0">
                <a:solidFill>
                  <a:srgbClr val="FF0000"/>
                </a:solidFill>
                <a:cs typeface="TH SarabunIT๙" pitchFamily="34" charset="-34"/>
              </a:rPr>
              <a:t>การพัฒนาบุคลิกภาพ	</a:t>
            </a:r>
            <a:r>
              <a:rPr lang="en-US" sz="3600" dirty="0">
                <a:solidFill>
                  <a:srgbClr val="FF0000"/>
                </a:solidFill>
                <a:cs typeface="TH SarabunIT๙" pitchFamily="34" charset="-34"/>
              </a:rPr>
              <a:t>- </a:t>
            </a:r>
            <a:r>
              <a:rPr lang="th-TH" sz="3600" dirty="0">
                <a:solidFill>
                  <a:srgbClr val="FF0000"/>
                </a:solidFill>
                <a:cs typeface="TH SarabunIT๙" pitchFamily="34" charset="-34"/>
              </a:rPr>
              <a:t>การดำรงชีวิตที่เหมาะสม</a:t>
            </a:r>
          </a:p>
          <a:p>
            <a:pPr marL="533400" lvl="1" indent="-55563">
              <a:spcBef>
                <a:spcPts val="900"/>
              </a:spcBef>
              <a:buSzPct val="100000"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</a:pPr>
            <a:r>
              <a:rPr lang="th-TH" sz="3600" dirty="0">
                <a:solidFill>
                  <a:srgbClr val="FF0000"/>
                </a:solidFill>
                <a:cs typeface="TH SarabunIT๙" pitchFamily="34" charset="-34"/>
              </a:rPr>
              <a:t>			</a:t>
            </a:r>
          </a:p>
          <a:p>
            <a:pPr marL="533400" lvl="1" indent="-55563">
              <a:spcBef>
                <a:spcPts val="900"/>
              </a:spcBef>
              <a:buSzPct val="100000"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</a:pPr>
            <a:r>
              <a:rPr lang="th-TH" sz="3600" dirty="0">
                <a:solidFill>
                  <a:srgbClr val="FF0000"/>
                </a:solidFill>
                <a:cs typeface="TH SarabunIT๙" pitchFamily="34" charset="-34"/>
              </a:rPr>
              <a:t>			หมวดที่ </a:t>
            </a:r>
            <a:r>
              <a:rPr lang="en-US" sz="3600" dirty="0">
                <a:solidFill>
                  <a:srgbClr val="FF0000"/>
                </a:solidFill>
                <a:cs typeface="TH SarabunIT๙" pitchFamily="34" charset="-34"/>
              </a:rPr>
              <a:t>2</a:t>
            </a:r>
            <a:r>
              <a:rPr lang="th-TH" sz="3600" dirty="0">
                <a:solidFill>
                  <a:srgbClr val="FF0000"/>
                </a:solidFill>
                <a:cs typeface="TH SarabunIT๙" pitchFamily="34" charset="-34"/>
              </a:rPr>
              <a:t>  การปฏิบัติงาน</a:t>
            </a:r>
          </a:p>
          <a:p>
            <a:pPr marL="533400" lvl="1" indent="-55563">
              <a:spcBef>
                <a:spcPts val="900"/>
              </a:spcBef>
              <a:buSzPct val="100000"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</a:pPr>
            <a:r>
              <a:rPr lang="th-TH" sz="3600" dirty="0">
                <a:solidFill>
                  <a:srgbClr val="FF0000"/>
                </a:solidFill>
                <a:cs typeface="TH SarabunIT๙" pitchFamily="34" charset="-34"/>
              </a:rPr>
              <a:t>	 </a:t>
            </a:r>
            <a:r>
              <a:rPr lang="en-US" sz="3600" dirty="0">
                <a:solidFill>
                  <a:srgbClr val="FF0000"/>
                </a:solidFill>
                <a:cs typeface="TH SarabunIT๙" pitchFamily="34" charset="-34"/>
              </a:rPr>
              <a:t>			- </a:t>
            </a:r>
            <a:r>
              <a:rPr lang="th-TH" sz="3600" dirty="0">
                <a:solidFill>
                  <a:srgbClr val="FF0000"/>
                </a:solidFill>
                <a:cs typeface="TH SarabunIT๙" pitchFamily="34" charset="-34"/>
              </a:rPr>
              <a:t>การจัดการเรียนรู้	</a:t>
            </a:r>
            <a:r>
              <a:rPr lang="en-US" sz="3600" dirty="0">
                <a:solidFill>
                  <a:srgbClr val="FF0000"/>
                </a:solidFill>
                <a:cs typeface="TH SarabunIT๙" pitchFamily="34" charset="-34"/>
              </a:rPr>
              <a:t>- </a:t>
            </a:r>
            <a:r>
              <a:rPr lang="th-TH" sz="3600" dirty="0">
                <a:solidFill>
                  <a:srgbClr val="FF0000"/>
                </a:solidFill>
                <a:cs typeface="TH SarabunIT๙" pitchFamily="34" charset="-34"/>
              </a:rPr>
              <a:t>การพัฒนาผู้เรียน</a:t>
            </a:r>
          </a:p>
          <a:p>
            <a:pPr marL="533400" lvl="1" indent="-55563">
              <a:lnSpc>
                <a:spcPct val="60000"/>
              </a:lnSpc>
              <a:spcBef>
                <a:spcPts val="900"/>
              </a:spcBef>
              <a:buSzPct val="100000"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</a:pPr>
            <a:r>
              <a:rPr lang="th-TH" sz="3600" dirty="0">
                <a:solidFill>
                  <a:srgbClr val="FF0000"/>
                </a:solidFill>
                <a:cs typeface="TH SarabunIT๙" pitchFamily="34" charset="-34"/>
              </a:rPr>
              <a:t>		</a:t>
            </a:r>
            <a:r>
              <a:rPr lang="en-US" sz="3600" dirty="0">
                <a:solidFill>
                  <a:srgbClr val="FF0000"/>
                </a:solidFill>
                <a:cs typeface="TH SarabunIT๙" pitchFamily="34" charset="-34"/>
              </a:rPr>
              <a:t>		- </a:t>
            </a:r>
            <a:r>
              <a:rPr lang="th-TH" sz="3600" dirty="0">
                <a:solidFill>
                  <a:srgbClr val="FF0000"/>
                </a:solidFill>
                <a:cs typeface="TH SarabunIT๙" pitchFamily="34" charset="-34"/>
              </a:rPr>
              <a:t>การพัฒนาวิชาการ  - การพัฒนาสถานศึกษา</a:t>
            </a:r>
          </a:p>
          <a:p>
            <a:pPr marL="533400" lvl="1" indent="-55563">
              <a:lnSpc>
                <a:spcPct val="60000"/>
              </a:lnSpc>
              <a:spcBef>
                <a:spcPts val="900"/>
              </a:spcBef>
              <a:buSzPct val="100000"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</a:pPr>
            <a:r>
              <a:rPr lang="th-TH" sz="3600" dirty="0">
                <a:solidFill>
                  <a:srgbClr val="FF0000"/>
                </a:solidFill>
                <a:cs typeface="TH SarabunIT๙" pitchFamily="34" charset="-34"/>
              </a:rPr>
              <a:t>				- ความสัมพันธ์กับชุมชน</a:t>
            </a:r>
          </a:p>
        </p:txBody>
      </p:sp>
      <p:sp>
        <p:nvSpPr>
          <p:cNvPr id="450564" name="Oval 3"/>
          <p:cNvSpPr>
            <a:spLocks noChangeArrowheads="1"/>
          </p:cNvSpPr>
          <p:nvPr/>
        </p:nvSpPr>
        <p:spPr bwMode="auto">
          <a:xfrm>
            <a:off x="7467600" y="6172200"/>
            <a:ext cx="1219200" cy="533400"/>
          </a:xfrm>
          <a:prstGeom prst="ellipse">
            <a:avLst/>
          </a:prstGeom>
          <a:solidFill>
            <a:srgbClr val="00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>
                <a:solidFill>
                  <a:srgbClr val="000000"/>
                </a:solidFill>
              </a:rPr>
              <a:t>38</a:t>
            </a:r>
            <a:r>
              <a:rPr lang="th-TH" sz="2000">
                <a:solidFill>
                  <a:srgbClr val="000000"/>
                </a:solidFill>
              </a:rPr>
              <a:t>/</a:t>
            </a:r>
            <a:r>
              <a:rPr lang="en-US" sz="2000">
                <a:solidFill>
                  <a:srgbClr val="000000"/>
                </a:solidFill>
              </a:rPr>
              <a:t>3</a:t>
            </a:r>
            <a:r>
              <a:rPr lang="th-TH" sz="2000">
                <a:solidFill>
                  <a:srgbClr val="000000"/>
                </a:solidFill>
              </a:rPr>
              <a:t>/</a:t>
            </a:r>
            <a:r>
              <a:rPr lang="en-US" sz="2000">
                <a:solidFill>
                  <a:srgbClr val="000000"/>
                </a:solidFill>
              </a:rPr>
              <a:t>114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Text Box 1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400">
                <a:solidFill>
                  <a:srgbClr val="000000"/>
                </a:solidFill>
              </a:rPr>
              <a:t>กรมส่งเสริมการปกครองท้องถิ่น  เทพสุริยา</a:t>
            </a:r>
            <a:r>
              <a:rPr lang="en-US" sz="1400">
                <a:solidFill>
                  <a:srgbClr val="000000"/>
                </a:solidFill>
              </a:rPr>
              <a:t>(</a:t>
            </a:r>
            <a:r>
              <a:rPr lang="th-TH" sz="1400">
                <a:solidFill>
                  <a:srgbClr val="000000"/>
                </a:solidFill>
              </a:rPr>
              <a:t>เทพสุริยา</a:t>
            </a:r>
            <a:r>
              <a:rPr lang="en-US" sz="140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451587" name="Text Box 2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400">
                <a:solidFill>
                  <a:srgbClr val="000000"/>
                </a:solidFill>
              </a:rPr>
              <a:t>(</a:t>
            </a:r>
            <a:r>
              <a:rPr lang="th-TH" sz="1400">
                <a:solidFill>
                  <a:srgbClr val="000000"/>
                </a:solidFill>
              </a:rPr>
              <a:t>เทพสุริยา</a:t>
            </a:r>
            <a:r>
              <a:rPr lang="en-US" sz="140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451588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FFFF00"/>
          </a:solidFill>
          <a:ln w="76320">
            <a:solidFill>
              <a:srgbClr val="FF33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lnSpc>
                <a:spcPct val="85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4200">
                <a:solidFill>
                  <a:srgbClr val="006600"/>
                </a:solidFill>
              </a:rPr>
              <a:t>เกณฑ์การประเมินการเตรียมความพร้อมและพัฒนาอย่างเข้ม</a:t>
            </a:r>
          </a:p>
        </p:txBody>
      </p:sp>
      <p:sp>
        <p:nvSpPr>
          <p:cNvPr id="451589" name="Text Box 4"/>
          <p:cNvSpPr txBox="1">
            <a:spLocks noChangeArrowheads="1"/>
          </p:cNvSpPr>
          <p:nvPr/>
        </p:nvSpPr>
        <p:spPr bwMode="auto">
          <a:xfrm>
            <a:off x="0" y="1143000"/>
            <a:ext cx="9144000" cy="2667000"/>
          </a:xfrm>
          <a:prstGeom prst="rect">
            <a:avLst/>
          </a:prstGeom>
          <a:solidFill>
            <a:srgbClr val="00FFFF"/>
          </a:soli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533400" lvl="1" indent="-55563">
              <a:spcBef>
                <a:spcPts val="1100"/>
              </a:spcBef>
              <a:buSzPct val="100000"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</a:pPr>
            <a:r>
              <a:rPr lang="th-TH">
                <a:solidFill>
                  <a:srgbClr val="FF0000"/>
                </a:solidFill>
                <a:cs typeface="TH SarabunIT๙" pitchFamily="34" charset="-34"/>
              </a:rPr>
              <a:t>เกณฑ์ผ่านการประเมิน</a:t>
            </a:r>
          </a:p>
          <a:p>
            <a:pPr marL="533400" lvl="1" indent="-55563">
              <a:spcBef>
                <a:spcPts val="1000"/>
              </a:spcBef>
              <a:buSzPct val="100000"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</a:pPr>
            <a:r>
              <a:rPr lang="en-US">
                <a:solidFill>
                  <a:srgbClr val="FF0000"/>
                </a:solidFill>
                <a:cs typeface="TH SarabunIT๙" pitchFamily="34" charset="-34"/>
              </a:rPr>
              <a:t>			</a:t>
            </a:r>
            <a:r>
              <a:rPr lang="en-US" sz="4000">
                <a:solidFill>
                  <a:srgbClr val="FF0000"/>
                </a:solidFill>
                <a:cs typeface="TH SarabunIT๙" pitchFamily="34" charset="-34"/>
              </a:rPr>
              <a:t>- </a:t>
            </a:r>
            <a:r>
              <a:rPr lang="th-TH" sz="4000">
                <a:solidFill>
                  <a:srgbClr val="FF0000"/>
                </a:solidFill>
                <a:cs typeface="TH SarabunIT๙" pitchFamily="34" charset="-34"/>
              </a:rPr>
              <a:t>ครั้งที่ </a:t>
            </a:r>
            <a:r>
              <a:rPr lang="en-US" sz="4000">
                <a:solidFill>
                  <a:srgbClr val="FF0000"/>
                </a:solidFill>
                <a:cs typeface="TH SarabunIT๙" pitchFamily="34" charset="-34"/>
              </a:rPr>
              <a:t>1 – 4 </a:t>
            </a:r>
            <a:r>
              <a:rPr lang="th-TH" sz="4000">
                <a:solidFill>
                  <a:srgbClr val="FF0000"/>
                </a:solidFill>
                <a:cs typeface="TH SarabunIT๙" pitchFamily="34" charset="-34"/>
              </a:rPr>
              <a:t>ร้อยละ </a:t>
            </a:r>
            <a:r>
              <a:rPr lang="en-US" sz="4000">
                <a:solidFill>
                  <a:srgbClr val="FF0000"/>
                </a:solidFill>
                <a:cs typeface="TH SarabunIT๙" pitchFamily="34" charset="-34"/>
              </a:rPr>
              <a:t>50</a:t>
            </a:r>
          </a:p>
          <a:p>
            <a:pPr marL="533400" lvl="1" indent="-55563">
              <a:spcBef>
                <a:spcPts val="1000"/>
              </a:spcBef>
              <a:buSzPct val="100000"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</a:pPr>
            <a:r>
              <a:rPr lang="en-US" sz="4000">
                <a:solidFill>
                  <a:srgbClr val="FF0000"/>
                </a:solidFill>
                <a:cs typeface="TH SarabunIT๙" pitchFamily="34" charset="-34"/>
              </a:rPr>
              <a:t>			- </a:t>
            </a:r>
            <a:r>
              <a:rPr lang="th-TH" sz="4000">
                <a:solidFill>
                  <a:srgbClr val="FF0000"/>
                </a:solidFill>
                <a:cs typeface="TH SarabunIT๙" pitchFamily="34" charset="-34"/>
              </a:rPr>
              <a:t>ครั้งที่ </a:t>
            </a:r>
            <a:r>
              <a:rPr lang="en-US" sz="4000">
                <a:solidFill>
                  <a:srgbClr val="FF0000"/>
                </a:solidFill>
                <a:cs typeface="TH SarabunIT๙" pitchFamily="34" charset="-34"/>
              </a:rPr>
              <a:t>5 – 8 </a:t>
            </a:r>
            <a:r>
              <a:rPr lang="th-TH" sz="4000">
                <a:solidFill>
                  <a:srgbClr val="FF0000"/>
                </a:solidFill>
                <a:cs typeface="TH SarabunIT๙" pitchFamily="34" charset="-34"/>
              </a:rPr>
              <a:t>ร้อยละ </a:t>
            </a:r>
            <a:r>
              <a:rPr lang="en-US" sz="4000">
                <a:solidFill>
                  <a:srgbClr val="FF0000"/>
                </a:solidFill>
                <a:cs typeface="TH SarabunIT๙" pitchFamily="34" charset="-34"/>
              </a:rPr>
              <a:t>60</a:t>
            </a:r>
          </a:p>
        </p:txBody>
      </p:sp>
      <p:sp>
        <p:nvSpPr>
          <p:cNvPr id="451590" name="Oval 5"/>
          <p:cNvSpPr>
            <a:spLocks noChangeArrowheads="1"/>
          </p:cNvSpPr>
          <p:nvPr/>
        </p:nvSpPr>
        <p:spPr bwMode="auto">
          <a:xfrm>
            <a:off x="7391400" y="3276600"/>
            <a:ext cx="1219200" cy="533400"/>
          </a:xfrm>
          <a:prstGeom prst="ellipse">
            <a:avLst/>
          </a:prstGeom>
          <a:solidFill>
            <a:srgbClr val="00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>
                <a:solidFill>
                  <a:srgbClr val="000000"/>
                </a:solidFill>
              </a:rPr>
              <a:t>38</a:t>
            </a:r>
            <a:r>
              <a:rPr lang="th-TH" sz="2000">
                <a:solidFill>
                  <a:srgbClr val="000000"/>
                </a:solidFill>
              </a:rPr>
              <a:t>/</a:t>
            </a:r>
            <a:r>
              <a:rPr lang="en-US" sz="2000">
                <a:solidFill>
                  <a:srgbClr val="000000"/>
                </a:solidFill>
              </a:rPr>
              <a:t>3</a:t>
            </a:r>
            <a:r>
              <a:rPr lang="th-TH" sz="2000">
                <a:solidFill>
                  <a:srgbClr val="000000"/>
                </a:solidFill>
              </a:rPr>
              <a:t>/</a:t>
            </a:r>
            <a:r>
              <a:rPr lang="en-US" sz="2000">
                <a:solidFill>
                  <a:srgbClr val="000000"/>
                </a:solidFill>
              </a:rPr>
              <a:t>114</a:t>
            </a:r>
          </a:p>
        </p:txBody>
      </p:sp>
      <p:sp>
        <p:nvSpPr>
          <p:cNvPr id="451592" name="Rectangle 7"/>
          <p:cNvSpPr>
            <a:spLocks noChangeArrowheads="1"/>
          </p:cNvSpPr>
          <p:nvPr/>
        </p:nvSpPr>
        <p:spPr bwMode="auto">
          <a:xfrm>
            <a:off x="0" y="3886200"/>
            <a:ext cx="9144000" cy="2971800"/>
          </a:xfrm>
          <a:prstGeom prst="rect">
            <a:avLst/>
          </a:prstGeom>
          <a:solidFill>
            <a:srgbClr val="FFCCCC"/>
          </a:soli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533400" lvl="1" indent="-55563">
              <a:lnSpc>
                <a:spcPct val="90000"/>
              </a:lnSpc>
              <a:spcBef>
                <a:spcPts val="1100"/>
              </a:spcBef>
              <a:buSzPct val="100000"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</a:pPr>
            <a:r>
              <a:rPr lang="th-TH">
                <a:solidFill>
                  <a:srgbClr val="FF0000"/>
                </a:solidFill>
                <a:cs typeface="TH SarabunIT๙" pitchFamily="34" charset="-34"/>
              </a:rPr>
              <a:t>การแต่งตั้ง</a:t>
            </a:r>
          </a:p>
          <a:p>
            <a:pPr marL="533400" lvl="1" indent="-55563">
              <a:lnSpc>
                <a:spcPct val="90000"/>
              </a:lnSpc>
              <a:spcBef>
                <a:spcPts val="950"/>
              </a:spcBef>
              <a:buSzPct val="100000"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</a:pPr>
            <a:r>
              <a:rPr lang="th-TH" sz="3800">
                <a:solidFill>
                  <a:srgbClr val="000000"/>
                </a:solidFill>
                <a:cs typeface="TH SarabunIT๙" pitchFamily="34" charset="-34"/>
              </a:rPr>
              <a:t>		     นายก อปท. ออกคำสั่งแต่งตั้งตามมติ ก.จังหวัด </a:t>
            </a:r>
          </a:p>
          <a:p>
            <a:pPr marL="533400" lvl="1" indent="-55563">
              <a:lnSpc>
                <a:spcPct val="90000"/>
              </a:lnSpc>
              <a:spcBef>
                <a:spcPts val="900"/>
              </a:spcBef>
              <a:buSzPct val="100000"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</a:pPr>
            <a:r>
              <a:rPr lang="th-TH" sz="3600">
                <a:solidFill>
                  <a:srgbClr val="000000"/>
                </a:solidFill>
                <a:cs typeface="TH SarabunIT๙" pitchFamily="34" charset="-34"/>
              </a:rPr>
              <a:t>(เฉพาะผู้ที่ผ่านการประเมินตามความเห็นของคณะกรรมการประเมิน)</a:t>
            </a:r>
          </a:p>
        </p:txBody>
      </p:sp>
      <p:sp>
        <p:nvSpPr>
          <p:cNvPr id="451593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839200" y="6629400"/>
            <a:ext cx="304800" cy="228600"/>
          </a:xfrm>
          <a:prstGeom prst="actionButtonForwardNext">
            <a:avLst/>
          </a:prstGeom>
          <a:solidFill>
            <a:srgbClr val="993366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th-TH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42844" y="1285860"/>
            <a:ext cx="8643998" cy="5500726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533400" lvl="1" indent="-55563">
              <a:spcBef>
                <a:spcPts val="1000"/>
              </a:spcBef>
              <a:buSzPct val="100000"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</a:pPr>
            <a:r>
              <a:rPr lang="th-TH" sz="3400" dirty="0">
                <a:solidFill>
                  <a:srgbClr val="FF0000"/>
                </a:solidFill>
                <a:cs typeface="TH SarabunIT๙" pitchFamily="34" charset="-34"/>
              </a:rPr>
              <a:t>กรณีครูผู้ช่วยผู้ใดได้...</a:t>
            </a:r>
          </a:p>
          <a:p>
            <a:pPr marL="533400" lvl="1" indent="-55563">
              <a:spcBef>
                <a:spcPts val="1000"/>
              </a:spcBef>
              <a:buSzPct val="100000"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</a:pPr>
            <a:r>
              <a:rPr lang="th-TH" sz="3400" dirty="0">
                <a:solidFill>
                  <a:schemeClr val="accent2"/>
                </a:solidFill>
                <a:cs typeface="TH SarabunIT๙" pitchFamily="34" charset="-34"/>
              </a:rPr>
              <a:t>1. ลาคลอดบุตร </a:t>
            </a:r>
          </a:p>
          <a:p>
            <a:pPr marL="533400" lvl="1" indent="-55563">
              <a:spcBef>
                <a:spcPts val="1000"/>
              </a:spcBef>
              <a:buSzPct val="100000"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</a:pPr>
            <a:r>
              <a:rPr lang="th-TH" sz="3400" dirty="0">
                <a:solidFill>
                  <a:schemeClr val="accent2"/>
                </a:solidFill>
                <a:cs typeface="TH SarabunIT๙" pitchFamily="34" charset="-34"/>
              </a:rPr>
              <a:t>2. ลาป่วย ซึ่งจำเป็นต้องรักษาตัวเป็นเวลานาน </a:t>
            </a:r>
          </a:p>
          <a:p>
            <a:pPr marL="533400" lvl="1" indent="-55563">
              <a:spcBef>
                <a:spcPts val="1000"/>
              </a:spcBef>
              <a:buSzPct val="100000"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</a:pPr>
            <a:r>
              <a:rPr lang="th-TH" sz="3400" dirty="0">
                <a:solidFill>
                  <a:schemeClr val="accent2"/>
                </a:solidFill>
                <a:cs typeface="TH SarabunIT๙" pitchFamily="34" charset="-34"/>
              </a:rPr>
              <a:t>3. ลาป่วยเพราะประสบอันตรายในขณะปฏิบัติราชการตามหน้าที่ หรือขณะเดินทางไปหรือกลับจากปฏิบัติราชการตามหน้าที่ </a:t>
            </a:r>
          </a:p>
          <a:p>
            <a:pPr marL="533400" lvl="1" indent="-55563">
              <a:spcBef>
                <a:spcPts val="1000"/>
              </a:spcBef>
              <a:buSzPct val="100000"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</a:pPr>
            <a:r>
              <a:rPr lang="th-TH" sz="3400" dirty="0">
                <a:solidFill>
                  <a:schemeClr val="accent2"/>
                </a:solidFill>
                <a:cs typeface="TH SarabunIT๙" pitchFamily="34" charset="-34"/>
              </a:rPr>
              <a:t>4. ลาเข้ารับการตรวจเลือกหรือเข้ารับการเตรียมพล </a:t>
            </a:r>
          </a:p>
          <a:p>
            <a:pPr marL="533400" lvl="1" indent="-55563">
              <a:spcBef>
                <a:spcPts val="1000"/>
              </a:spcBef>
              <a:buSzPct val="100000"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</a:pPr>
            <a:r>
              <a:rPr lang="th-TH" sz="3400" dirty="0">
                <a:solidFill>
                  <a:srgbClr val="FF0000"/>
                </a:solidFill>
                <a:cs typeface="TH SarabunIT๙" pitchFamily="34" charset="-34"/>
              </a:rPr>
              <a:t> เป็นระยะเวลาเกินกว่าเก้าสิบวัน </a:t>
            </a:r>
          </a:p>
          <a:p>
            <a:pPr marL="533400" lvl="1" indent="-55563">
              <a:spcBef>
                <a:spcPts val="1000"/>
              </a:spcBef>
              <a:buSzPct val="100000"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</a:pPr>
            <a:r>
              <a:rPr lang="th-TH" sz="3400" u="sng" dirty="0">
                <a:solidFill>
                  <a:srgbClr val="FF0000"/>
                </a:solidFill>
                <a:cs typeface="TH SarabunIT๙" pitchFamily="34" charset="-34"/>
              </a:rPr>
              <a:t>ไม่ให้นับระยะเวลาการลาที่เกินเก้าสิบวันดังกล่าว รวมเป็นเวลาการเตรียมความพร้อมและพัฒนาอย่างเข้ม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4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th-TH" sz="5400" b="1" dirty="0">
                <a:solidFill>
                  <a:srgbClr val="0000FF"/>
                </a:solidFill>
                <a:cs typeface="+mn-cs"/>
              </a:rPr>
              <a:t>“</a:t>
            </a:r>
            <a:r>
              <a:rPr lang="en-US" sz="5400" b="1" dirty="0" err="1">
                <a:solidFill>
                  <a:srgbClr val="0000FF"/>
                </a:solidFill>
                <a:cs typeface="+mn-cs"/>
              </a:rPr>
              <a:t>ประเภทของผลงานทางวิชาการ</a:t>
            </a:r>
            <a:r>
              <a:rPr lang="th-TH" sz="5400" b="1" dirty="0">
                <a:solidFill>
                  <a:srgbClr val="0000FF"/>
                </a:solidFill>
                <a:cs typeface="+mn-cs"/>
              </a:rPr>
              <a:t>”</a:t>
            </a:r>
          </a:p>
        </p:txBody>
      </p:sp>
      <p:sp>
        <p:nvSpPr>
          <p:cNvPr id="1642499" name="Text Box 3"/>
          <p:cNvSpPr txBox="1">
            <a:spLocks noChangeArrowheads="1"/>
          </p:cNvSpPr>
          <p:nvPr/>
        </p:nvSpPr>
        <p:spPr bwMode="auto">
          <a:xfrm>
            <a:off x="3781425" y="2786058"/>
            <a:ext cx="1295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th-TH" sz="4000" dirty="0">
                <a:solidFill>
                  <a:srgbClr val="FF0000"/>
                </a:solidFill>
                <a:latin typeface="Arial" pitchFamily="34" charset="0"/>
                <a:cs typeface="+mn-cs"/>
              </a:rPr>
              <a:t>ผลงาน</a:t>
            </a:r>
          </a:p>
        </p:txBody>
      </p:sp>
      <p:sp>
        <p:nvSpPr>
          <p:cNvPr id="49156" name="Oval 4"/>
          <p:cNvSpPr>
            <a:spLocks noChangeArrowheads="1"/>
          </p:cNvSpPr>
          <p:nvPr/>
        </p:nvSpPr>
        <p:spPr bwMode="auto">
          <a:xfrm>
            <a:off x="3635375" y="2636838"/>
            <a:ext cx="1512888" cy="1008062"/>
          </a:xfrm>
          <a:prstGeom prst="ellipse">
            <a:avLst/>
          </a:prstGeom>
          <a:noFill/>
          <a:ln w="57150">
            <a:solidFill>
              <a:srgbClr val="993300"/>
            </a:solidFill>
            <a:round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solidFill>
                <a:srgbClr val="FF0000"/>
              </a:solidFill>
              <a:cs typeface="+mn-cs"/>
            </a:endParaRPr>
          </a:p>
        </p:txBody>
      </p:sp>
      <p:sp>
        <p:nvSpPr>
          <p:cNvPr id="41989" name="Line 5"/>
          <p:cNvSpPr>
            <a:spLocks noChangeShapeType="1"/>
          </p:cNvSpPr>
          <p:nvPr/>
        </p:nvSpPr>
        <p:spPr bwMode="auto">
          <a:xfrm flipH="1">
            <a:off x="2483768" y="3500438"/>
            <a:ext cx="1334170" cy="1368425"/>
          </a:xfrm>
          <a:prstGeom prst="line">
            <a:avLst/>
          </a:prstGeom>
          <a:noFill/>
          <a:ln w="76200">
            <a:solidFill>
              <a:srgbClr val="66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>
              <a:solidFill>
                <a:srgbClr val="FF0000"/>
              </a:solidFill>
              <a:cs typeface="+mn-cs"/>
            </a:endParaRPr>
          </a:p>
        </p:txBody>
      </p:sp>
      <p:sp>
        <p:nvSpPr>
          <p:cNvPr id="49158" name="Oval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03088" y="4592659"/>
            <a:ext cx="1680680" cy="1008063"/>
          </a:xfrm>
          <a:prstGeom prst="ellipse">
            <a:avLst/>
          </a:prstGeom>
          <a:noFill/>
          <a:ln w="76200">
            <a:solidFill>
              <a:srgbClr val="800000"/>
            </a:solidFill>
            <a:round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solidFill>
                <a:srgbClr val="FF0000"/>
              </a:solidFill>
              <a:cs typeface="+mn-cs"/>
            </a:endParaRPr>
          </a:p>
        </p:txBody>
      </p:sp>
      <p:sp>
        <p:nvSpPr>
          <p:cNvPr id="41991" name="Line 7"/>
          <p:cNvSpPr>
            <a:spLocks noChangeShapeType="1"/>
          </p:cNvSpPr>
          <p:nvPr/>
        </p:nvSpPr>
        <p:spPr bwMode="auto">
          <a:xfrm flipH="1">
            <a:off x="2197099" y="3284538"/>
            <a:ext cx="1438275" cy="396874"/>
          </a:xfrm>
          <a:prstGeom prst="line">
            <a:avLst/>
          </a:prstGeom>
          <a:noFill/>
          <a:ln w="76200">
            <a:solidFill>
              <a:srgbClr val="66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>
              <a:solidFill>
                <a:srgbClr val="FF0000"/>
              </a:solidFill>
              <a:cs typeface="+mn-cs"/>
            </a:endParaRPr>
          </a:p>
        </p:txBody>
      </p:sp>
      <p:sp>
        <p:nvSpPr>
          <p:cNvPr id="1642504" name="Text Box 8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468313" y="3301866"/>
            <a:ext cx="1800225" cy="1207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lnSpc>
                <a:spcPct val="85000"/>
              </a:lnSpc>
              <a:spcBef>
                <a:spcPct val="50000"/>
              </a:spcBef>
              <a:defRPr/>
            </a:pPr>
            <a:r>
              <a:rPr lang="th-TH" sz="2800" dirty="0">
                <a:solidFill>
                  <a:srgbClr val="FF0000"/>
                </a:solidFill>
                <a:latin typeface="Angsana New" pitchFamily="18" charset="-34"/>
                <a:cs typeface="+mn-cs"/>
              </a:rPr>
              <a:t>เอกสารประกอบการสอน</a:t>
            </a:r>
          </a:p>
        </p:txBody>
      </p:sp>
      <p:sp>
        <p:nvSpPr>
          <p:cNvPr id="49161" name="Oval 9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9750" y="3212976"/>
            <a:ext cx="1657350" cy="1147762"/>
          </a:xfrm>
          <a:prstGeom prst="ellipse">
            <a:avLst/>
          </a:prstGeom>
          <a:noFill/>
          <a:ln w="76200">
            <a:solidFill>
              <a:srgbClr val="800000"/>
            </a:solidFill>
            <a:round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solidFill>
                <a:srgbClr val="FF0000"/>
              </a:solidFill>
              <a:cs typeface="+mn-cs"/>
            </a:endParaRPr>
          </a:p>
        </p:txBody>
      </p:sp>
      <p:sp>
        <p:nvSpPr>
          <p:cNvPr id="41994" name="Line 10"/>
          <p:cNvSpPr>
            <a:spLocks noChangeShapeType="1"/>
          </p:cNvSpPr>
          <p:nvPr/>
        </p:nvSpPr>
        <p:spPr bwMode="auto">
          <a:xfrm flipH="1">
            <a:off x="3424238" y="3644900"/>
            <a:ext cx="787400" cy="1871663"/>
          </a:xfrm>
          <a:prstGeom prst="line">
            <a:avLst/>
          </a:prstGeom>
          <a:noFill/>
          <a:ln w="76200">
            <a:solidFill>
              <a:srgbClr val="66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>
              <a:solidFill>
                <a:srgbClr val="FF0000"/>
              </a:solidFill>
              <a:cs typeface="+mn-cs"/>
            </a:endParaRPr>
          </a:p>
        </p:txBody>
      </p:sp>
      <p:sp>
        <p:nvSpPr>
          <p:cNvPr id="49163" name="Oval 11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2267744" y="5517282"/>
            <a:ext cx="1728788" cy="1008062"/>
          </a:xfrm>
          <a:prstGeom prst="ellipse">
            <a:avLst/>
          </a:prstGeom>
          <a:noFill/>
          <a:ln w="76200">
            <a:solidFill>
              <a:srgbClr val="800000"/>
            </a:solidFill>
            <a:round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solidFill>
                <a:srgbClr val="FF0000"/>
              </a:solidFill>
              <a:cs typeface="+mn-cs"/>
            </a:endParaRPr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>
            <a:off x="4572000" y="3644900"/>
            <a:ext cx="360363" cy="1728788"/>
          </a:xfrm>
          <a:prstGeom prst="line">
            <a:avLst/>
          </a:prstGeom>
          <a:noFill/>
          <a:ln w="76200">
            <a:solidFill>
              <a:srgbClr val="66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>
              <a:solidFill>
                <a:srgbClr val="FF0000"/>
              </a:solidFill>
              <a:cs typeface="+mn-cs"/>
            </a:endParaRPr>
          </a:p>
        </p:txBody>
      </p:sp>
      <p:sp>
        <p:nvSpPr>
          <p:cNvPr id="1642509" name="Text Box 13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067175" y="5589588"/>
            <a:ext cx="22336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th-TH" sz="3200">
                <a:solidFill>
                  <a:srgbClr val="FF0000"/>
                </a:solidFill>
                <a:latin typeface="Arial" pitchFamily="34" charset="0"/>
                <a:cs typeface="+mn-cs"/>
              </a:rPr>
              <a:t>ผลงานวิจัย</a:t>
            </a:r>
          </a:p>
        </p:txBody>
      </p:sp>
      <p:sp>
        <p:nvSpPr>
          <p:cNvPr id="49166" name="Oval 14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4283075" y="5383213"/>
            <a:ext cx="1728788" cy="1008062"/>
          </a:xfrm>
          <a:prstGeom prst="ellipse">
            <a:avLst/>
          </a:prstGeom>
          <a:noFill/>
          <a:ln w="76200">
            <a:solidFill>
              <a:srgbClr val="800000"/>
            </a:solidFill>
            <a:round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solidFill>
                <a:srgbClr val="FF0000"/>
              </a:solidFill>
              <a:cs typeface="+mn-cs"/>
            </a:endParaRPr>
          </a:p>
        </p:txBody>
      </p:sp>
      <p:sp>
        <p:nvSpPr>
          <p:cNvPr id="41999" name="Line 15"/>
          <p:cNvSpPr>
            <a:spLocks noChangeShapeType="1"/>
          </p:cNvSpPr>
          <p:nvPr/>
        </p:nvSpPr>
        <p:spPr bwMode="auto">
          <a:xfrm>
            <a:off x="4932363" y="3502025"/>
            <a:ext cx="1584325" cy="1655763"/>
          </a:xfrm>
          <a:prstGeom prst="line">
            <a:avLst/>
          </a:prstGeom>
          <a:noFill/>
          <a:ln w="76200">
            <a:solidFill>
              <a:srgbClr val="66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>
              <a:solidFill>
                <a:srgbClr val="FF0000"/>
              </a:solidFill>
              <a:cs typeface="+mn-cs"/>
            </a:endParaRPr>
          </a:p>
        </p:txBody>
      </p:sp>
      <p:sp>
        <p:nvSpPr>
          <p:cNvPr id="1642512" name="Text Box 16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6227763" y="5300663"/>
            <a:ext cx="14414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th-TH" sz="3200">
                <a:solidFill>
                  <a:srgbClr val="FF0000"/>
                </a:solidFill>
                <a:latin typeface="Angsana New" pitchFamily="18" charset="-34"/>
                <a:cs typeface="+mn-cs"/>
              </a:rPr>
              <a:t>งานแปล</a:t>
            </a:r>
          </a:p>
        </p:txBody>
      </p:sp>
      <p:sp>
        <p:nvSpPr>
          <p:cNvPr id="49169" name="Oval 17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6084888" y="5084763"/>
            <a:ext cx="1728787" cy="1008062"/>
          </a:xfrm>
          <a:prstGeom prst="ellipse">
            <a:avLst/>
          </a:prstGeom>
          <a:noFill/>
          <a:ln w="76200">
            <a:solidFill>
              <a:srgbClr val="800000"/>
            </a:solidFill>
            <a:round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solidFill>
                <a:srgbClr val="FF0000"/>
              </a:solidFill>
              <a:cs typeface="+mn-cs"/>
            </a:endParaRPr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 flipH="1" flipV="1">
            <a:off x="2365375" y="2727325"/>
            <a:ext cx="1270000" cy="269875"/>
          </a:xfrm>
          <a:prstGeom prst="line">
            <a:avLst/>
          </a:prstGeom>
          <a:noFill/>
          <a:ln w="76200">
            <a:solidFill>
              <a:srgbClr val="66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>
              <a:solidFill>
                <a:srgbClr val="FF0000"/>
              </a:solidFill>
              <a:cs typeface="+mn-cs"/>
            </a:endParaRPr>
          </a:p>
        </p:txBody>
      </p:sp>
      <p:sp>
        <p:nvSpPr>
          <p:cNvPr id="1642515" name="Text Box 19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825277" y="2204864"/>
            <a:ext cx="15144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th-TH" sz="3200">
                <a:solidFill>
                  <a:srgbClr val="FF0000"/>
                </a:solidFill>
                <a:latin typeface="Angsana New" pitchFamily="18" charset="-34"/>
                <a:cs typeface="+mn-cs"/>
              </a:rPr>
              <a:t>ตำรา</a:t>
            </a:r>
          </a:p>
        </p:txBody>
      </p:sp>
      <p:sp>
        <p:nvSpPr>
          <p:cNvPr id="49172" name="Oval 20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803088" y="2001418"/>
            <a:ext cx="1512888" cy="1008062"/>
          </a:xfrm>
          <a:prstGeom prst="ellipse">
            <a:avLst/>
          </a:prstGeom>
          <a:noFill/>
          <a:ln w="76200">
            <a:solidFill>
              <a:srgbClr val="800000"/>
            </a:solidFill>
            <a:round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solidFill>
                <a:srgbClr val="FF0000"/>
              </a:solidFill>
              <a:cs typeface="+mn-cs"/>
            </a:endParaRPr>
          </a:p>
        </p:txBody>
      </p:sp>
      <p:sp>
        <p:nvSpPr>
          <p:cNvPr id="42005" name="Line 21"/>
          <p:cNvSpPr>
            <a:spLocks noChangeShapeType="1"/>
          </p:cNvSpPr>
          <p:nvPr/>
        </p:nvSpPr>
        <p:spPr bwMode="auto">
          <a:xfrm flipH="1" flipV="1">
            <a:off x="3204369" y="2122488"/>
            <a:ext cx="646906" cy="658812"/>
          </a:xfrm>
          <a:prstGeom prst="line">
            <a:avLst/>
          </a:prstGeom>
          <a:noFill/>
          <a:ln w="76200">
            <a:solidFill>
              <a:srgbClr val="66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>
              <a:solidFill>
                <a:srgbClr val="FF0000"/>
              </a:solidFill>
              <a:cs typeface="+mn-cs"/>
            </a:endParaRPr>
          </a:p>
        </p:txBody>
      </p:sp>
      <p:sp>
        <p:nvSpPr>
          <p:cNvPr id="1642518" name="Text Box 22">
            <a:hlinkClick r:id="rId9" action="ppaction://hlinksldjump"/>
          </p:cNvPr>
          <p:cNvSpPr txBox="1">
            <a:spLocks noChangeArrowheads="1"/>
          </p:cNvSpPr>
          <p:nvPr/>
        </p:nvSpPr>
        <p:spPr bwMode="auto">
          <a:xfrm>
            <a:off x="2196480" y="1412776"/>
            <a:ext cx="129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th-TH" sz="3600">
                <a:solidFill>
                  <a:srgbClr val="FF0000"/>
                </a:solidFill>
                <a:latin typeface="Arial" pitchFamily="34" charset="0"/>
                <a:cs typeface="+mn-cs"/>
              </a:rPr>
              <a:t>หนังสือ</a:t>
            </a:r>
          </a:p>
        </p:txBody>
      </p:sp>
      <p:sp>
        <p:nvSpPr>
          <p:cNvPr id="49175" name="Oval 23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2051000" y="1124744"/>
            <a:ext cx="1512888" cy="1008062"/>
          </a:xfrm>
          <a:prstGeom prst="ellipse">
            <a:avLst/>
          </a:prstGeom>
          <a:noFill/>
          <a:ln w="76200">
            <a:solidFill>
              <a:srgbClr val="800000"/>
            </a:solidFill>
            <a:round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solidFill>
                <a:srgbClr val="FF0000"/>
              </a:solidFill>
              <a:cs typeface="+mn-cs"/>
            </a:endParaRPr>
          </a:p>
        </p:txBody>
      </p:sp>
      <p:sp>
        <p:nvSpPr>
          <p:cNvPr id="42008" name="Line 24"/>
          <p:cNvSpPr>
            <a:spLocks noChangeShapeType="1"/>
          </p:cNvSpPr>
          <p:nvPr/>
        </p:nvSpPr>
        <p:spPr bwMode="auto">
          <a:xfrm>
            <a:off x="5148263" y="3213100"/>
            <a:ext cx="1944687" cy="936625"/>
          </a:xfrm>
          <a:prstGeom prst="line">
            <a:avLst/>
          </a:prstGeom>
          <a:noFill/>
          <a:ln w="76200">
            <a:solidFill>
              <a:srgbClr val="66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>
              <a:solidFill>
                <a:srgbClr val="FF0000"/>
              </a:solidFill>
              <a:cs typeface="+mn-cs"/>
            </a:endParaRPr>
          </a:p>
        </p:txBody>
      </p:sp>
      <p:sp>
        <p:nvSpPr>
          <p:cNvPr id="49177" name="Oval 25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7126288" y="3860800"/>
            <a:ext cx="1728787" cy="1008063"/>
          </a:xfrm>
          <a:prstGeom prst="ellipse">
            <a:avLst/>
          </a:prstGeom>
          <a:noFill/>
          <a:ln w="76200">
            <a:solidFill>
              <a:srgbClr val="800000"/>
            </a:solidFill>
            <a:round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solidFill>
                <a:srgbClr val="FF0000"/>
              </a:solidFill>
              <a:cs typeface="+mn-cs"/>
            </a:endParaRPr>
          </a:p>
        </p:txBody>
      </p:sp>
      <p:sp>
        <p:nvSpPr>
          <p:cNvPr id="42010" name="Line 26"/>
          <p:cNvSpPr>
            <a:spLocks noChangeShapeType="1"/>
          </p:cNvSpPr>
          <p:nvPr/>
        </p:nvSpPr>
        <p:spPr bwMode="auto">
          <a:xfrm>
            <a:off x="5148263" y="2997200"/>
            <a:ext cx="2016125" cy="144463"/>
          </a:xfrm>
          <a:prstGeom prst="line">
            <a:avLst/>
          </a:prstGeom>
          <a:noFill/>
          <a:ln w="76200">
            <a:solidFill>
              <a:srgbClr val="66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>
              <a:solidFill>
                <a:srgbClr val="FF0000"/>
              </a:solidFill>
              <a:cs typeface="+mn-cs"/>
            </a:endParaRPr>
          </a:p>
        </p:txBody>
      </p:sp>
      <p:sp>
        <p:nvSpPr>
          <p:cNvPr id="1642523" name="Text Box 27">
            <a:hlinkClick r:id="rId11" action="ppaction://hlinksldjump"/>
          </p:cNvPr>
          <p:cNvSpPr txBox="1">
            <a:spLocks noChangeArrowheads="1"/>
          </p:cNvSpPr>
          <p:nvPr/>
        </p:nvSpPr>
        <p:spPr bwMode="auto">
          <a:xfrm>
            <a:off x="7164388" y="2681288"/>
            <a:ext cx="1622425" cy="84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lnSpc>
                <a:spcPct val="85000"/>
              </a:lnSpc>
              <a:spcBef>
                <a:spcPct val="50000"/>
              </a:spcBef>
              <a:defRPr/>
            </a:pPr>
            <a:r>
              <a:rPr lang="th-TH" sz="2800">
                <a:solidFill>
                  <a:srgbClr val="FF0000"/>
                </a:solidFill>
                <a:latin typeface="Angsana New" pitchFamily="18" charset="-34"/>
                <a:cs typeface="+mn-cs"/>
              </a:rPr>
              <a:t> สื่อการเรียนการสอน</a:t>
            </a:r>
          </a:p>
        </p:txBody>
      </p:sp>
      <p:sp>
        <p:nvSpPr>
          <p:cNvPr id="49180" name="Oval 28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7126288" y="2574925"/>
            <a:ext cx="1728787" cy="1008063"/>
          </a:xfrm>
          <a:prstGeom prst="ellipse">
            <a:avLst/>
          </a:prstGeom>
          <a:noFill/>
          <a:ln w="76200">
            <a:solidFill>
              <a:srgbClr val="800000"/>
            </a:solidFill>
            <a:round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solidFill>
                <a:srgbClr val="FF0000"/>
              </a:solidFill>
              <a:cs typeface="+mn-cs"/>
            </a:endParaRPr>
          </a:p>
        </p:txBody>
      </p:sp>
      <p:sp>
        <p:nvSpPr>
          <p:cNvPr id="42013" name="Line 29"/>
          <p:cNvSpPr>
            <a:spLocks noChangeShapeType="1"/>
          </p:cNvSpPr>
          <p:nvPr/>
        </p:nvSpPr>
        <p:spPr bwMode="auto">
          <a:xfrm flipV="1">
            <a:off x="5003800" y="2276475"/>
            <a:ext cx="1225550" cy="504825"/>
          </a:xfrm>
          <a:prstGeom prst="line">
            <a:avLst/>
          </a:prstGeom>
          <a:noFill/>
          <a:ln w="76200">
            <a:solidFill>
              <a:srgbClr val="66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>
              <a:solidFill>
                <a:srgbClr val="FF0000"/>
              </a:solidFill>
              <a:cs typeface="+mn-cs"/>
            </a:endParaRPr>
          </a:p>
        </p:txBody>
      </p:sp>
      <p:sp>
        <p:nvSpPr>
          <p:cNvPr id="1642526" name="Text Box 30">
            <a:hlinkClick r:id="rId12" action="ppaction://hlinksldjump"/>
          </p:cNvPr>
          <p:cNvSpPr txBox="1">
            <a:spLocks noChangeArrowheads="1"/>
          </p:cNvSpPr>
          <p:nvPr/>
        </p:nvSpPr>
        <p:spPr bwMode="auto">
          <a:xfrm>
            <a:off x="5953125" y="1557338"/>
            <a:ext cx="2363788" cy="80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th-TH" sz="2800">
                <a:solidFill>
                  <a:srgbClr val="FF0000"/>
                </a:solidFill>
                <a:latin typeface="Arial" pitchFamily="34" charset="0"/>
                <a:cs typeface="+mn-cs"/>
              </a:rPr>
              <a:t>รายงาน</a:t>
            </a:r>
            <a:r>
              <a:rPr lang="en-US" sz="2800">
                <a:solidFill>
                  <a:srgbClr val="FF0000"/>
                </a:solidFill>
                <a:latin typeface="Arial" pitchFamily="34" charset="0"/>
                <a:cs typeface="+mn-cs"/>
              </a:rPr>
              <a:t>                    </a:t>
            </a:r>
            <a:r>
              <a:rPr lang="th-TH" sz="2800">
                <a:solidFill>
                  <a:srgbClr val="FF0000"/>
                </a:solidFill>
                <a:latin typeface="Arial" pitchFamily="34" charset="0"/>
                <a:cs typeface="+mn-cs"/>
              </a:rPr>
              <a:t>โครงการต่างๆ</a:t>
            </a:r>
          </a:p>
        </p:txBody>
      </p:sp>
      <p:sp>
        <p:nvSpPr>
          <p:cNvPr id="49183" name="Oval 31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6084888" y="1484313"/>
            <a:ext cx="2016125" cy="1008062"/>
          </a:xfrm>
          <a:prstGeom prst="ellipse">
            <a:avLst/>
          </a:prstGeom>
          <a:noFill/>
          <a:ln w="76200">
            <a:solidFill>
              <a:srgbClr val="800000"/>
            </a:solidFill>
            <a:round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en-US" sz="2400">
              <a:solidFill>
                <a:srgbClr val="FF0000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42016" name="Line 32"/>
          <p:cNvSpPr>
            <a:spLocks noChangeShapeType="1"/>
          </p:cNvSpPr>
          <p:nvPr/>
        </p:nvSpPr>
        <p:spPr bwMode="auto">
          <a:xfrm flipV="1">
            <a:off x="4572000" y="2133600"/>
            <a:ext cx="217488" cy="503238"/>
          </a:xfrm>
          <a:prstGeom prst="line">
            <a:avLst/>
          </a:prstGeom>
          <a:noFill/>
          <a:ln w="76200">
            <a:solidFill>
              <a:srgbClr val="66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>
              <a:solidFill>
                <a:srgbClr val="FF0000"/>
              </a:solidFill>
              <a:cs typeface="+mn-cs"/>
            </a:endParaRPr>
          </a:p>
        </p:txBody>
      </p:sp>
      <p:sp>
        <p:nvSpPr>
          <p:cNvPr id="49185" name="Oval 33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4140200" y="1135063"/>
            <a:ext cx="1728788" cy="1008062"/>
          </a:xfrm>
          <a:prstGeom prst="ellipse">
            <a:avLst/>
          </a:prstGeom>
          <a:noFill/>
          <a:ln w="76200">
            <a:solidFill>
              <a:srgbClr val="800000"/>
            </a:solidFill>
            <a:round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solidFill>
                <a:srgbClr val="FF0000"/>
              </a:solidFill>
              <a:cs typeface="+mn-cs"/>
            </a:endParaRPr>
          </a:p>
        </p:txBody>
      </p:sp>
      <p:sp>
        <p:nvSpPr>
          <p:cNvPr id="1642530" name="Text Box 34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755576" y="4797425"/>
            <a:ext cx="1603375" cy="80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th-TH" sz="2800" dirty="0">
                <a:solidFill>
                  <a:srgbClr val="FF0000"/>
                </a:solidFill>
                <a:latin typeface="Arial" pitchFamily="34" charset="0"/>
                <a:cs typeface="+mn-cs"/>
              </a:rPr>
              <a:t>เอกสาร             คำสอน</a:t>
            </a:r>
          </a:p>
        </p:txBody>
      </p:sp>
      <p:sp>
        <p:nvSpPr>
          <p:cNvPr id="1642531" name="Text Box 35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2365375" y="5715000"/>
            <a:ext cx="1597025" cy="840999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lnSpc>
                <a:spcPct val="85000"/>
              </a:lnSpc>
              <a:spcBef>
                <a:spcPct val="50000"/>
              </a:spcBef>
              <a:defRPr/>
            </a:pPr>
            <a:r>
              <a:rPr lang="th-TH" sz="2800" dirty="0">
                <a:solidFill>
                  <a:srgbClr val="FF0000"/>
                </a:solidFill>
                <a:latin typeface="Arial" pitchFamily="34" charset="0"/>
                <a:cs typeface="+mn-cs"/>
              </a:rPr>
              <a:t>บทความทางวิชาการ</a:t>
            </a:r>
          </a:p>
        </p:txBody>
      </p:sp>
      <p:sp>
        <p:nvSpPr>
          <p:cNvPr id="1642532" name="Text Box 36">
            <a:hlinkClick r:id="rId10" action="ppaction://hlinksldjump"/>
          </p:cNvPr>
          <p:cNvSpPr txBox="1">
            <a:spLocks noChangeArrowheads="1"/>
          </p:cNvSpPr>
          <p:nvPr/>
        </p:nvSpPr>
        <p:spPr bwMode="auto">
          <a:xfrm>
            <a:off x="6916768" y="3945323"/>
            <a:ext cx="2012950" cy="84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lnSpc>
                <a:spcPct val="85000"/>
              </a:lnSpc>
              <a:spcBef>
                <a:spcPct val="50000"/>
              </a:spcBef>
              <a:defRPr/>
            </a:pPr>
            <a:r>
              <a:rPr lang="th-TH" sz="2800" dirty="0">
                <a:solidFill>
                  <a:srgbClr val="FF0000"/>
                </a:solidFill>
                <a:latin typeface="Angsana New" pitchFamily="18" charset="-34"/>
                <a:cs typeface="+mn-cs"/>
              </a:rPr>
              <a:t>รายงาน                  การศึกษาค้นคว้า</a:t>
            </a:r>
          </a:p>
        </p:txBody>
      </p:sp>
      <p:sp>
        <p:nvSpPr>
          <p:cNvPr id="1642533" name="Text Box 37">
            <a:hlinkClick r:id="rId13" action="ppaction://hlinksldjump"/>
          </p:cNvPr>
          <p:cNvSpPr txBox="1">
            <a:spLocks noChangeArrowheads="1"/>
          </p:cNvSpPr>
          <p:nvPr/>
        </p:nvSpPr>
        <p:spPr bwMode="auto">
          <a:xfrm>
            <a:off x="4229100" y="1219200"/>
            <a:ext cx="1603375" cy="80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th-TH" sz="2800" dirty="0">
                <a:solidFill>
                  <a:srgbClr val="FF0000"/>
                </a:solidFill>
                <a:latin typeface="Angsana New" pitchFamily="18" charset="-34"/>
                <a:cs typeface="+mn-cs"/>
              </a:rPr>
              <a:t>ผลงานทางวิชาการอื่นๆ</a:t>
            </a:r>
          </a:p>
        </p:txBody>
      </p:sp>
      <p:sp>
        <p:nvSpPr>
          <p:cNvPr id="39" name="Right Arrow 38">
            <a:hlinkClick r:id="rId14" action="ppaction://hlinksldjump"/>
          </p:cNvPr>
          <p:cNvSpPr/>
          <p:nvPr/>
        </p:nvSpPr>
        <p:spPr bwMode="auto">
          <a:xfrm>
            <a:off x="8501090" y="6143644"/>
            <a:ext cx="642910" cy="714356"/>
          </a:xfrm>
          <a:prstGeom prst="rightArrow">
            <a:avLst/>
          </a:prstGeom>
          <a:solidFill>
            <a:srgbClr val="00FFFF"/>
          </a:solidFill>
          <a:ln w="31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43160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42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42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42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642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642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4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64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642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642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64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642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642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64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2498" grpId="0"/>
      <p:bldP spid="1642499" grpId="0"/>
      <p:bldP spid="1642504" grpId="0"/>
      <p:bldP spid="1642509" grpId="0"/>
      <p:bldP spid="1642512" grpId="0"/>
      <p:bldP spid="1642515" grpId="0"/>
      <p:bldP spid="1642518" grpId="0"/>
      <p:bldP spid="1642523" grpId="0"/>
      <p:bldP spid="1642526" grpId="0"/>
      <p:bldP spid="1642530" grpId="0"/>
      <p:bldP spid="1642531" grpId="0"/>
      <p:bldP spid="1642532" grpId="0"/>
      <p:bldP spid="1642533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14290"/>
            <a:ext cx="8715436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9385" y="1142984"/>
            <a:ext cx="2843209" cy="1928826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285728"/>
            <a:ext cx="8715436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ight Arrow 38">
            <a:hlinkClick r:id="rId7" action="ppaction://hlinksldjump"/>
          </p:cNvPr>
          <p:cNvSpPr/>
          <p:nvPr/>
        </p:nvSpPr>
        <p:spPr bwMode="auto">
          <a:xfrm>
            <a:off x="8715404" y="6286544"/>
            <a:ext cx="428596" cy="714356"/>
          </a:xfrm>
          <a:prstGeom prst="rightArrow">
            <a:avLst/>
          </a:prstGeom>
          <a:solidFill>
            <a:srgbClr val="FFFF00"/>
          </a:solidFill>
          <a:ln w="31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23950"/>
            <a:ext cx="9144000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ight Arrow 38">
            <a:hlinkClick r:id="rId4" action="ppaction://hlinksldjump"/>
          </p:cNvPr>
          <p:cNvSpPr/>
          <p:nvPr/>
        </p:nvSpPr>
        <p:spPr bwMode="auto">
          <a:xfrm>
            <a:off x="8715404" y="6286544"/>
            <a:ext cx="428596" cy="714356"/>
          </a:xfrm>
          <a:prstGeom prst="rightArrow">
            <a:avLst/>
          </a:prstGeom>
          <a:solidFill>
            <a:srgbClr val="FFFF00"/>
          </a:solidFill>
          <a:ln w="31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0" y="0"/>
            <a:ext cx="9144000" cy="104644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914400" algn="l"/>
                <a:tab pos="1371600" algn="l"/>
                <a:tab pos="4381500" algn="l"/>
              </a:tabLst>
            </a:pPr>
            <a:r>
              <a:rPr kumimoji="0" lang="th-TH" sz="440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H SarabunIT๙" pitchFamily="34" charset="-34"/>
                <a:ea typeface="BrowalliaNew-Bold"/>
                <a:cs typeface="TH SarabunIT๙" pitchFamily="34" charset="-34"/>
              </a:rPr>
              <a:t>ข้อ 9 การดำเนินการในช่วงระยะเวลาเปลี่ยนผ่าน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  <a:tab pos="1371600" algn="l"/>
                <a:tab pos="4381500" algn="l"/>
              </a:tabLst>
            </a:pPr>
            <a:endParaRPr kumimoji="0" lang="th-TH" sz="80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H SarabunIT๙" pitchFamily="34" charset="-34"/>
              <a:ea typeface="BrowalliaNew-Bold"/>
              <a:cs typeface="TH SarabunIT๙" pitchFamily="34" charset="-34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18780" y="1385249"/>
            <a:ext cx="8429684" cy="4401205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  <a:tab pos="1371600" algn="l"/>
                <a:tab pos="4381500" algn="l"/>
              </a:tabLst>
            </a:pPr>
            <a:r>
              <a:rPr kumimoji="0" lang="th-TH" sz="4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BrowalliaNew-Bold"/>
                <a:cs typeface="TH SarabunIT๙" pitchFamily="34" charset="-34"/>
              </a:rPr>
              <a:t>9.1 ผลการพัฒนาตามหลักเกณฑ์และวิธีการพัฒนาข้าราชการหรือพนักงานครูและบุคลากรทางการศึกษา </a:t>
            </a:r>
            <a:r>
              <a:rPr kumimoji="0" lang="th-TH" sz="4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BrowalliaNew-Bold"/>
                <a:cs typeface="TH SarabunIT๙" pitchFamily="34" charset="-34"/>
              </a:rPr>
              <a:t>อปท.</a:t>
            </a:r>
            <a:r>
              <a:rPr kumimoji="0" lang="th-TH" sz="4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BrowalliaNew-Bold"/>
                <a:cs typeface="TH SarabunIT๙" pitchFamily="34" charset="-34"/>
              </a:rPr>
              <a:t> ก่อนแต่งตั้งให้ได้รับและเลื่อน</a:t>
            </a:r>
            <a:r>
              <a:rPr kumimoji="0" lang="th-TH" sz="4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BrowalliaNew-Bold"/>
                <a:cs typeface="TH SarabunIT๙" pitchFamily="34" charset="-34"/>
              </a:rPr>
              <a:t>วิทย</a:t>
            </a:r>
            <a:r>
              <a:rPr kumimoji="0" lang="th-TH" sz="4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BrowalliaNew-Bold"/>
                <a:cs typeface="TH SarabunIT๙" pitchFamily="34" charset="-34"/>
              </a:rPr>
              <a:t>ฐานะระดับชำนาญการ</a:t>
            </a:r>
            <a:r>
              <a:rPr kumimoji="0" lang="th-TH" sz="4000" i="0" u="none" strike="noStrike" cap="none" spc="-100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BrowalliaNew-Bold"/>
                <a:cs typeface="TH SarabunIT๙" pitchFamily="34" charset="-34"/>
              </a:rPr>
              <a:t>พิเศษและ</a:t>
            </a:r>
            <a:r>
              <a:rPr kumimoji="0" lang="th-TH" sz="4000" i="0" u="none" strike="noStrike" cap="none" spc="-10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BrowalliaNew-Bold"/>
                <a:cs typeface="TH SarabunIT๙" pitchFamily="34" charset="-34"/>
              </a:rPr>
              <a:t>วิทย</a:t>
            </a:r>
            <a:r>
              <a:rPr kumimoji="0" lang="th-TH" sz="4000" i="0" u="none" strike="noStrike" cap="none" spc="-100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BrowalliaNew-Bold"/>
                <a:cs typeface="TH SarabunIT๙" pitchFamily="34" charset="-34"/>
              </a:rPr>
              <a:t>ฐานะระดับเชี่ยวชาญ </a:t>
            </a:r>
            <a:r>
              <a:rPr kumimoji="0" lang="th-TH" sz="4000" i="0" u="none" strike="noStrike" cap="none" spc="-100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H SarabunIT๙" pitchFamily="34" charset="-34"/>
                <a:ea typeface="BrowalliaNew-Bold"/>
                <a:cs typeface="TH SarabunIT๙" pitchFamily="34" charset="-34"/>
              </a:rPr>
              <a:t>ตามหลักเกณฑ์เดิม</a:t>
            </a:r>
            <a:r>
              <a:rPr kumimoji="0" lang="th-TH" sz="4000" i="0" u="sng" strike="noStrike" cap="none" spc="-100" normalizeH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ea typeface="BrowalliaNew-Bold"/>
                <a:cs typeface="TH SarabunIT๙" pitchFamily="34" charset="-34"/>
              </a:rPr>
              <a:t>ที่ยังอยู่</a:t>
            </a:r>
            <a:r>
              <a:rPr kumimoji="0" lang="th-TH" sz="4000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ea typeface="BrowalliaNew-Bold"/>
                <a:cs typeface="TH SarabunIT๙" pitchFamily="34" charset="-34"/>
              </a:rPr>
              <a:t>ภายในเวลา 3 ปี </a:t>
            </a:r>
            <a:r>
              <a:rPr kumimoji="0" lang="th-TH" sz="40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H SarabunIT๙" pitchFamily="34" charset="-34"/>
                <a:ea typeface="BrowalliaNew-Bold"/>
                <a:cs typeface="TH SarabunIT๙" pitchFamily="34" charset="-34"/>
              </a:rPr>
              <a:t>นับแต่วันที่สำเร็จหลักสูตรการพัฒนา</a:t>
            </a:r>
            <a:r>
              <a:rPr kumimoji="0" lang="th-TH" sz="4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BrowalliaNew-Bold"/>
                <a:cs typeface="TH SarabunIT๙" pitchFamily="34" charset="-34"/>
              </a:rPr>
              <a:t>             </a:t>
            </a:r>
            <a:r>
              <a:rPr kumimoji="0" lang="th-TH" sz="400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H SarabunIT๙" pitchFamily="34" charset="-34"/>
                <a:ea typeface="BrowalliaNew-Bold"/>
                <a:cs typeface="TH SarabunIT๙" pitchFamily="34" charset="-34"/>
              </a:rPr>
              <a:t>ให้สามารถนำมาใช้เป็นคุณสมบัติในการขอให้ได้รับ                  </a:t>
            </a:r>
            <a:r>
              <a:rPr kumimoji="0" lang="th-TH" sz="4000" i="0" u="none" strike="noStrike" cap="none" spc="-100" normalizeH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H SarabunIT๙" pitchFamily="34" charset="-34"/>
                <a:ea typeface="BrowalliaNew-Bold"/>
                <a:cs typeface="TH SarabunIT๙" pitchFamily="34" charset="-34"/>
              </a:rPr>
              <a:t>วิทย</a:t>
            </a:r>
            <a:r>
              <a:rPr kumimoji="0" lang="th-TH" sz="4000" i="0" u="none" strike="noStrike" cap="none" spc="-100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TH SarabunIT๙" pitchFamily="34" charset="-34"/>
                <a:ea typeface="BrowalliaNew-Bold"/>
                <a:cs typeface="TH SarabunIT๙" pitchFamily="34" charset="-34"/>
              </a:rPr>
              <a:t>ฐานะและเลื่อน</a:t>
            </a:r>
            <a:r>
              <a:rPr kumimoji="0" lang="th-TH" sz="4000" i="0" u="none" strike="noStrike" cap="none" spc="-100" normalizeH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H SarabunIT๙" pitchFamily="34" charset="-34"/>
                <a:ea typeface="BrowalliaNew-Bold"/>
                <a:cs typeface="TH SarabunIT๙" pitchFamily="34" charset="-34"/>
              </a:rPr>
              <a:t>วิทย</a:t>
            </a:r>
            <a:r>
              <a:rPr kumimoji="0" lang="th-TH" sz="4000" i="0" u="none" strike="noStrike" cap="none" spc="-100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TH SarabunIT๙" pitchFamily="34" charset="-34"/>
                <a:ea typeface="BrowalliaNew-Bold"/>
                <a:cs typeface="TH SarabunIT๙" pitchFamily="34" charset="-34"/>
              </a:rPr>
              <a:t>ฐานะ ตำแหน่งครู ได้ จำนวน 1 ครั้ง</a:t>
            </a:r>
            <a:r>
              <a:rPr kumimoji="0" lang="en-US" sz="4000" i="0" u="none" strike="noStrike" cap="none" spc="-100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ngsana New" pitchFamily="18" charset="-34"/>
              </a:rPr>
              <a:t> </a:t>
            </a:r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35496" y="71414"/>
            <a:ext cx="9144000" cy="6740307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900113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3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Times New Roman" pitchFamily="18" charset="0"/>
                <a:cs typeface="TH SarabunIT๙" pitchFamily="34" charset="-34"/>
              </a:rPr>
              <a:t>9.2 ผลการพัฒนาตามหลักเกณฑ์และวิธีการพัฒนา</a:t>
            </a:r>
            <a:r>
              <a:rPr kumimoji="0" lang="th-TH" sz="3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rial Unicode MS" pitchFamily="34" charset="-128"/>
                <a:cs typeface="TH SarabunIT๙" pitchFamily="34" charset="-34"/>
              </a:rPr>
              <a:t>ข้าราชการหรือพนักงานครูและบุคลากรทางการศึกษา </a:t>
            </a:r>
            <a:r>
              <a:rPr kumimoji="0" lang="th-TH" sz="3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rial Unicode MS" pitchFamily="34" charset="-128"/>
                <a:cs typeface="TH SarabunIT๙" pitchFamily="34" charset="-34"/>
              </a:rPr>
              <a:t>อปท.</a:t>
            </a:r>
            <a:r>
              <a:rPr kumimoji="0" lang="th-TH" sz="3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rial Unicode MS" pitchFamily="34" charset="-128"/>
                <a:cs typeface="TH SarabunIT๙" pitchFamily="34" charset="-34"/>
              </a:rPr>
              <a:t> </a:t>
            </a:r>
            <a:r>
              <a:rPr kumimoji="0" lang="th-TH" sz="3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Times New Roman" pitchFamily="18" charset="0"/>
                <a:cs typeface="TH SarabunIT๙" pitchFamily="34" charset="-34"/>
              </a:rPr>
              <a:t>ก่อนแต่งตั้งให้มีและเลื่อนเป็น</a:t>
            </a:r>
            <a:r>
              <a:rPr kumimoji="0" lang="th-TH" sz="3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Times New Roman" pitchFamily="18" charset="0"/>
                <a:cs typeface="TH SarabunIT๙" pitchFamily="34" charset="-34"/>
              </a:rPr>
              <a:t>วิทย</a:t>
            </a:r>
            <a:r>
              <a:rPr kumimoji="0" lang="th-TH" sz="3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Times New Roman" pitchFamily="18" charset="0"/>
                <a:cs typeface="TH SarabunIT๙" pitchFamily="34" charset="-34"/>
              </a:rPr>
              <a:t>ฐานะชำนาญการพิเศษและ</a:t>
            </a:r>
            <a:r>
              <a:rPr kumimoji="0" lang="th-TH" sz="3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Times New Roman" pitchFamily="18" charset="0"/>
                <a:cs typeface="TH SarabunIT๙" pitchFamily="34" charset="-34"/>
              </a:rPr>
              <a:t>วิทย</a:t>
            </a:r>
            <a:r>
              <a:rPr kumimoji="0" lang="th-TH" sz="3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Times New Roman" pitchFamily="18" charset="0"/>
                <a:cs typeface="TH SarabunIT๙" pitchFamily="34" charset="-34"/>
              </a:rPr>
              <a:t>ฐานะเชี่ยวชาญ                    </a:t>
            </a:r>
            <a:r>
              <a:rPr kumimoji="0" lang="th-TH" sz="36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H SarabunIT๙" pitchFamily="34" charset="-34"/>
                <a:ea typeface="Times New Roman" pitchFamily="18" charset="0"/>
                <a:cs typeface="TH SarabunIT๙" pitchFamily="34" charset="-34"/>
              </a:rPr>
              <a:t>ตามหลักเกณฑ์เดิม</a:t>
            </a:r>
            <a:r>
              <a:rPr kumimoji="0" lang="th-TH" sz="3600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ea typeface="Times New Roman" pitchFamily="18" charset="0"/>
                <a:cs typeface="TH SarabunIT๙" pitchFamily="34" charset="-34"/>
              </a:rPr>
              <a:t>แต่พ้นกำหนดเวลา 3 ปี </a:t>
            </a:r>
            <a:r>
              <a:rPr kumimoji="0" lang="th-TH" sz="36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H SarabunIT๙" pitchFamily="34" charset="-34"/>
                <a:ea typeface="Times New Roman" pitchFamily="18" charset="0"/>
                <a:cs typeface="TH SarabunIT๙" pitchFamily="34" charset="-34"/>
              </a:rPr>
              <a:t>นับแต่วันที่สำเร็จหลักสูตรการพัฒนาแล้ว </a:t>
            </a:r>
            <a:r>
              <a:rPr kumimoji="0" lang="th-TH" sz="3600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ea typeface="Times New Roman" pitchFamily="18" charset="0"/>
                <a:cs typeface="TH SarabunIT๙" pitchFamily="34" charset="-34"/>
              </a:rPr>
              <a:t>หรือไม่เคยมีผลการพัฒนา</a:t>
            </a:r>
            <a:r>
              <a:rPr kumimoji="0" lang="th-TH" sz="36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H SarabunIT๙" pitchFamily="34" charset="-34"/>
                <a:ea typeface="Times New Roman" pitchFamily="18" charset="0"/>
                <a:cs typeface="TH SarabunIT๙" pitchFamily="34" charset="-34"/>
              </a:rPr>
              <a:t>ตามหลักเกณฑ์และวิธีการดังกล่าว </a:t>
            </a:r>
            <a:r>
              <a:rPr kumimoji="0" lang="th-TH" sz="360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H SarabunIT๙" pitchFamily="34" charset="-34"/>
                <a:ea typeface="Times New Roman" pitchFamily="18" charset="0"/>
                <a:cs typeface="TH SarabunIT๙" pitchFamily="34" charset="-34"/>
              </a:rPr>
              <a:t>ให้เข้ารับการพัฒนาตามหลักเกณฑ์และวิธีการนี้ โดยให้เข้ารับการพัฒนาตามหลักสูตรที่สถาบันคุรุพัฒนารับรอง หรือตามที่ </a:t>
            </a:r>
            <a:r>
              <a:rPr kumimoji="0" lang="th-TH" sz="3600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H SarabunIT๙" pitchFamily="34" charset="-34"/>
                <a:ea typeface="BrowalliaNew-Bold"/>
                <a:cs typeface="TH SarabunIT๙" pitchFamily="34" charset="-34"/>
              </a:rPr>
              <a:t>ก.จ.</a:t>
            </a:r>
            <a:r>
              <a:rPr kumimoji="0" lang="th-TH" sz="360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H SarabunIT๙" pitchFamily="34" charset="-34"/>
                <a:ea typeface="BrowalliaNew-Bold"/>
                <a:cs typeface="TH SarabunIT๙" pitchFamily="34" charset="-34"/>
              </a:rPr>
              <a:t> </a:t>
            </a:r>
            <a:r>
              <a:rPr kumimoji="0" lang="th-TH" sz="3600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H SarabunIT๙" pitchFamily="34" charset="-34"/>
                <a:ea typeface="BrowalliaNew-Bold"/>
                <a:cs typeface="TH SarabunIT๙" pitchFamily="34" charset="-34"/>
              </a:rPr>
              <a:t>ก.ท.</a:t>
            </a:r>
            <a:r>
              <a:rPr kumimoji="0" lang="th-TH" sz="360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H SarabunIT๙" pitchFamily="34" charset="-34"/>
                <a:ea typeface="BrowalliaNew-Bold"/>
                <a:cs typeface="TH SarabunIT๙" pitchFamily="34" charset="-34"/>
              </a:rPr>
              <a:t> และ ก.</a:t>
            </a:r>
            <a:r>
              <a:rPr kumimoji="0" lang="th-TH" sz="3600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H SarabunIT๙" pitchFamily="34" charset="-34"/>
                <a:ea typeface="BrowalliaNew-Bold"/>
                <a:cs typeface="TH SarabunIT๙" pitchFamily="34" charset="-34"/>
              </a:rPr>
              <a:t>อบต.</a:t>
            </a:r>
            <a:r>
              <a:rPr kumimoji="0" lang="th-TH" sz="360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H SarabunIT๙" pitchFamily="34" charset="-34"/>
                <a:ea typeface="BrowalliaNew-Bold"/>
                <a:cs typeface="TH SarabunIT๙" pitchFamily="34" charset="-34"/>
              </a:rPr>
              <a:t> </a:t>
            </a:r>
            <a:r>
              <a:rPr kumimoji="0" lang="th-TH" sz="360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H SarabunIT๙" pitchFamily="34" charset="-34"/>
                <a:ea typeface="Times New Roman" pitchFamily="18" charset="0"/>
                <a:cs typeface="TH SarabunIT๙" pitchFamily="34" charset="-34"/>
              </a:rPr>
              <a:t>กำหนด ภายในระยะเวลาที่เหลือ ปีละ 20 ชั่วโมง                   </a:t>
            </a:r>
            <a:r>
              <a:rPr kumimoji="0" lang="th-TH" sz="3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Times New Roman" pitchFamily="18" charset="0"/>
                <a:cs typeface="TH SarabunIT๙" pitchFamily="34" charset="-34"/>
              </a:rPr>
              <a:t>หากภายในระยะเวลาที่เหลือมีจำนวนชั่วโมงการพัฒนาไม่ครบตามที่กำหนด ให้นำจำนวนชั่วโมงการมีส่วนร่วมในชุมชนการเรียนรู้ทางวิชาชีพ</a:t>
            </a:r>
            <a:r>
              <a:rPr kumimoji="0" lang="th-TH" sz="36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Times New Roman" pitchFamily="18" charset="0"/>
                <a:cs typeface="TH SarabunIT๙" pitchFamily="34" charset="-34"/>
              </a:rPr>
              <a:t> </a:t>
            </a:r>
            <a:r>
              <a:rPr kumimoji="0" lang="th-TH" sz="3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Times New Roman" pitchFamily="18" charset="0"/>
                <a:cs typeface="TH SarabunIT๙" pitchFamily="34" charset="-34"/>
              </a:rPr>
              <a:t>(</a:t>
            </a:r>
            <a:r>
              <a:rPr kumimoji="0" lang="en-US" sz="3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Times New Roman" pitchFamily="18" charset="0"/>
                <a:cs typeface="TH SarabunIT๙" pitchFamily="34" charset="-34"/>
              </a:rPr>
              <a:t>Professional Learning Community : PLC</a:t>
            </a:r>
            <a:r>
              <a:rPr kumimoji="0" lang="th-TH" sz="3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Times New Roman" pitchFamily="18" charset="0"/>
                <a:cs typeface="TH SarabunIT๙" pitchFamily="34" charset="-34"/>
              </a:rPr>
              <a:t>) ส่วนที่เกิน 50 ชั่วโมง ในแต่ละปี มานับรวมเป็นจำนวนชั่วโมงการพัฒนาให้ครบได้”</a:t>
            </a:r>
            <a:r>
              <a:rPr kumimoji="0" lang="en-US" sz="3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ngsana New" pitchFamily="18" charset="-34"/>
              </a:rPr>
              <a:t> 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1848" y="214291"/>
            <a:ext cx="9144000" cy="649408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thaiDist">
              <a:spcBef>
                <a:spcPts val="0"/>
              </a:spcBef>
              <a:spcAft>
                <a:spcPts val="0"/>
              </a:spcAft>
            </a:pPr>
            <a:endParaRPr lang="th-TH" sz="2000" dirty="0" smtClean="0">
              <a:solidFill>
                <a:srgbClr val="FF0000"/>
              </a:solidFill>
              <a:latin typeface="TH SarabunIT๙" pitchFamily="34" charset="-34"/>
              <a:cs typeface="TH SarabunIT๙" pitchFamily="34" charset="-34"/>
            </a:endParaRPr>
          </a:p>
          <a:p>
            <a:pPr algn="thaiDist">
              <a:spcBef>
                <a:spcPts val="0"/>
              </a:spcBef>
              <a:spcAft>
                <a:spcPts val="0"/>
              </a:spcAft>
            </a:pPr>
            <a:r>
              <a:rPr lang="th-TH" sz="4400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    ทั้งนี้</a:t>
            </a:r>
            <a:r>
              <a:rPr lang="th-TH" sz="4400" dirty="0" smtClean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4400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สำหรับผู้ที่ไม่ได้เข้ารับการพัฒนาตามหลักสูตรที่</a:t>
            </a:r>
            <a:r>
              <a:rPr lang="th-TH" sz="4400" spc="-100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สถาบัน</a:t>
            </a:r>
            <a:r>
              <a:rPr lang="th-TH" sz="4400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คุรุพัฒนารับรองหรือตามที่ </a:t>
            </a:r>
            <a:r>
              <a:rPr lang="th-TH" sz="4400" dirty="0" err="1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ก.จ.</a:t>
            </a:r>
            <a:r>
              <a:rPr lang="th-TH" sz="4400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4400" dirty="0" err="1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ก.ท.</a:t>
            </a:r>
            <a:r>
              <a:rPr lang="th-TH" sz="4400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 และ ก.</a:t>
            </a:r>
            <a:r>
              <a:rPr lang="th-TH" sz="4400" dirty="0" err="1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อบต.</a:t>
            </a:r>
            <a:r>
              <a:rPr lang="th-TH" sz="4400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 กำหนด ในปี พ.ศ. 2561 - 2562 (ระหว่างวันที่ 10 พฤษภาคม 2561 – 31 ธันวาคม 2562)</a:t>
            </a:r>
            <a:r>
              <a:rPr lang="th-TH" sz="4400" dirty="0" smtClean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 ให้นำจำนวนชั่วโมงการมีส่วนร่วมในชุมชนการเรียนรู้ทางวิชาชีพ (</a:t>
            </a:r>
            <a:r>
              <a:rPr lang="en-US" sz="4400" dirty="0" smtClean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Professional Learning Community : PLC</a:t>
            </a:r>
            <a:r>
              <a:rPr lang="th-TH" sz="4400" dirty="0" smtClean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) ส่วนที่เกิน 50 ชั่วโมง ในแต่ละปี มานับเป็นจำนวนชั่วโมงการพัฒนาได้และให้ถือว่าเป็นผู้ที่มีระยะเวลาการพัฒนาอย่างต่อเนื่อง</a:t>
            </a:r>
          </a:p>
          <a:p>
            <a:pPr algn="thaiDist">
              <a:spcBef>
                <a:spcPts val="0"/>
              </a:spcBef>
              <a:spcAft>
                <a:spcPts val="0"/>
              </a:spcAft>
            </a:pPr>
            <a:endParaRPr lang="th-TH" sz="4400" dirty="0">
              <a:solidFill>
                <a:srgbClr val="0000FF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6" name="Right Arrow 38">
            <a:hlinkClick r:id="rId3" action="ppaction://hlinksldjump"/>
          </p:cNvPr>
          <p:cNvSpPr/>
          <p:nvPr/>
        </p:nvSpPr>
        <p:spPr bwMode="auto">
          <a:xfrm>
            <a:off x="8715404" y="6286544"/>
            <a:ext cx="428596" cy="714356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31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290" grpId="0" animBg="1"/>
      <p:bldP spid="12290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Rectangle 1"/>
          <p:cNvSpPr>
            <a:spLocks noChangeArrowheads="1"/>
          </p:cNvSpPr>
          <p:nvPr/>
        </p:nvSpPr>
        <p:spPr bwMode="auto">
          <a:xfrm>
            <a:off x="0" y="1643050"/>
            <a:ext cx="9144000" cy="3600986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175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marL="1200150" lvl="1" indent="-742950" algn="ctr">
              <a:defRPr/>
            </a:pPr>
            <a:endParaRPr lang="th-TH" sz="6000" dirty="0">
              <a:solidFill>
                <a:srgbClr val="FF0000"/>
              </a:solidFill>
              <a:latin typeface="TH SarabunIT๙" pitchFamily="34" charset="-34"/>
              <a:cs typeface="+mn-cs"/>
            </a:endParaRPr>
          </a:p>
          <a:p>
            <a:pPr marL="1200150" lvl="1" indent="-742950" algn="ctr">
              <a:defRPr/>
            </a:pPr>
            <a:r>
              <a:rPr lang="th-TH" sz="6000" dirty="0">
                <a:solidFill>
                  <a:srgbClr val="FF0000"/>
                </a:solidFill>
                <a:latin typeface="TH SarabunIT๙" pitchFamily="34" charset="-34"/>
                <a:cs typeface="+mn-cs"/>
              </a:rPr>
              <a:t>ขั้นตอนการประเมิน</a:t>
            </a:r>
          </a:p>
          <a:p>
            <a:pPr marL="1200150" lvl="1" indent="-742950" algn="ctr">
              <a:defRPr/>
            </a:pPr>
            <a:r>
              <a:rPr lang="th-TH" dirty="0">
                <a:solidFill>
                  <a:srgbClr val="FF0000"/>
                </a:solidFill>
                <a:latin typeface="TH SarabunIT๙" pitchFamily="34" charset="-34"/>
                <a:cs typeface="+mn-cs"/>
              </a:rPr>
              <a:t>“</a:t>
            </a:r>
            <a:r>
              <a:rPr lang="th-TH" dirty="0" err="1">
                <a:solidFill>
                  <a:srgbClr val="FF0000"/>
                </a:solidFill>
                <a:latin typeface="TH SarabunIT๙" pitchFamily="34" charset="-34"/>
                <a:cs typeface="+mn-cs"/>
              </a:rPr>
              <a:t>วิทย</a:t>
            </a:r>
            <a:r>
              <a:rPr lang="th-TH" dirty="0">
                <a:solidFill>
                  <a:srgbClr val="FF0000"/>
                </a:solidFill>
                <a:latin typeface="TH SarabunIT๙" pitchFamily="34" charset="-34"/>
                <a:cs typeface="+mn-cs"/>
              </a:rPr>
              <a:t>ฐานะครูเชี่ยวชาญ”</a:t>
            </a:r>
          </a:p>
          <a:p>
            <a:pPr marL="1200150" lvl="1" indent="-742950" algn="ctr">
              <a:defRPr/>
            </a:pPr>
            <a:endParaRPr lang="th-TH" sz="6000" dirty="0">
              <a:solidFill>
                <a:srgbClr val="FF0000"/>
              </a:solidFill>
              <a:latin typeface="TH SarabunIT๙" pitchFamily="34" charset="-3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8932889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42844" y="221063"/>
            <a:ext cx="8858280" cy="64940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thaiDist"/>
            <a:r>
              <a:rPr lang="th-TH" sz="4000" dirty="0" smtClean="0">
                <a:latin typeface="TH SarabunIT๙" pitchFamily="34" charset="-34"/>
                <a:cs typeface="TH SarabunIT๙" pitchFamily="34" charset="-34"/>
              </a:rPr>
              <a:t>  </a:t>
            </a:r>
            <a:r>
              <a:rPr lang="th-TH" sz="4400" dirty="0" smtClean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งานวิจัยในชั้นเรียน หรือรายงานผลการพัฒนาการจัดการเรียนรู้ที่เกิดจากการมีส่วนร่วมในชุมชนการเรียนรู้ทางวิชาชีพ (</a:t>
            </a:r>
            <a:r>
              <a:rPr lang="en-US" sz="4400" dirty="0" smtClean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Professional Learning Community </a:t>
            </a:r>
            <a:r>
              <a:rPr lang="th-TH" sz="4400" dirty="0" smtClean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           : </a:t>
            </a:r>
            <a:r>
              <a:rPr lang="en-US" sz="4400" dirty="0" smtClean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PLC</a:t>
            </a:r>
            <a:r>
              <a:rPr lang="th-TH" sz="4400" dirty="0" smtClean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) หรือผลงานทางวิชาการในลักษณะอื่น </a:t>
            </a:r>
          </a:p>
          <a:p>
            <a:pPr algn="thaiDist"/>
            <a:r>
              <a:rPr lang="th-TH" sz="4000" dirty="0" smtClean="0">
                <a:latin typeface="TH SarabunIT๙" pitchFamily="34" charset="-34"/>
                <a:cs typeface="TH SarabunIT๙" pitchFamily="34" charset="-34"/>
              </a:rPr>
              <a:t>    </a:t>
            </a:r>
            <a:r>
              <a:rPr lang="th-TH" sz="4000" spc="80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ที่มีจุดมุ่งหมายในการแก้ปัญหาด้านการเรียนรู้ของผู้เรียนและ</a:t>
            </a:r>
            <a:r>
              <a:rPr lang="th-TH" sz="4000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สอดคล้องกับแผนการจัดการเรียนรู้ มีการศึกษาแนวคิด ทฤษฎี และองค์ความรู้ต่างๆ เพื่อแก้ปัญหาและนำไปสู่การสรุปองค์ความรู้เพื่อพัฒนาคุณภาพของผู้เรียน </a:t>
            </a:r>
          </a:p>
          <a:p>
            <a:pPr algn="thaiDist"/>
            <a:r>
              <a:rPr lang="th-TH" sz="4000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    </a:t>
            </a:r>
            <a:r>
              <a:rPr lang="th-TH" sz="4000" spc="-60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จำนวนไม่น้อยกว่า 2 รายการ โดยต้องเป็นงานวิจัยในชั้นเรียน</a:t>
            </a:r>
            <a:r>
              <a:rPr lang="th-TH" sz="4000" dirty="0" smtClean="0">
                <a:solidFill>
                  <a:srgbClr val="7030A0"/>
                </a:solidFill>
                <a:latin typeface="TH SarabunIT๙" pitchFamily="34" charset="-34"/>
                <a:cs typeface="TH SarabunIT๙" pitchFamily="34" charset="-34"/>
              </a:rPr>
              <a:t>อย่างน้อย 1 รายการ</a:t>
            </a:r>
            <a:endParaRPr lang="th-TH" sz="4000" dirty="0">
              <a:solidFill>
                <a:srgbClr val="7030A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3" name="Right Arrow 38">
            <a:hlinkClick r:id="rId3" action="ppaction://hlinksldjump"/>
          </p:cNvPr>
          <p:cNvSpPr/>
          <p:nvPr/>
        </p:nvSpPr>
        <p:spPr bwMode="auto">
          <a:xfrm>
            <a:off x="8786842" y="6215106"/>
            <a:ext cx="357190" cy="714356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42844" y="-24"/>
            <a:ext cx="8892480" cy="686341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thaiDist"/>
            <a:endParaRPr lang="th-TH" sz="4400" dirty="0" smtClean="0">
              <a:solidFill>
                <a:srgbClr val="FF0000"/>
              </a:solidFill>
              <a:latin typeface="TH SarabunIT๙" pitchFamily="34" charset="-34"/>
              <a:cs typeface="TH SarabunIT๙" pitchFamily="34" charset="-34"/>
            </a:endParaRPr>
          </a:p>
          <a:p>
            <a:pPr algn="thaiDist"/>
            <a:r>
              <a:rPr lang="th-TH" sz="4400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    </a:t>
            </a:r>
            <a:r>
              <a:rPr lang="th-TH" sz="4400" u="sng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ผู้อำนวยการสถานศึกษา เป็นผู้ประเมินผลงานที่เกิดจากการปฏิบัติหน้าที่ </a:t>
            </a:r>
          </a:p>
          <a:p>
            <a:pPr algn="thaiDist"/>
            <a:r>
              <a:rPr lang="th-TH" sz="4400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     </a:t>
            </a:r>
            <a:r>
              <a:rPr lang="th-TH" sz="4400" u="sng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โดยให้ผู้อำนวยการ</a:t>
            </a:r>
            <a:r>
              <a:rPr lang="th-TH" sz="4400" u="sng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สถานศึกษา </a:t>
            </a:r>
            <a:r>
              <a:rPr lang="th-TH" sz="4400" u="sng" spc="-5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แต่งตั้ง</a:t>
            </a:r>
            <a:r>
              <a:rPr lang="th-TH" sz="4400" u="sng" spc="-5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คณะกรรมการจาก</a:t>
            </a:r>
            <a:r>
              <a:rPr lang="th-TH" sz="4400" u="sng" spc="-8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ข้าราชการครูและบุคลากรทางการศึกษาในสถานศึกษานั้น</a:t>
            </a:r>
            <a:r>
              <a:rPr lang="th-TH" sz="4400" u="sng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หรือนอกสถานศึกษา</a:t>
            </a:r>
            <a:r>
              <a:rPr lang="th-TH" sz="44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endParaRPr lang="th-TH" sz="4400" dirty="0" smtClean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algn="thaiDist"/>
            <a:r>
              <a:rPr lang="th-TH" sz="4400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     เพื่อตรว</a:t>
            </a:r>
            <a:r>
              <a:rPr lang="th-TH" sz="44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จสอบและกลั่นกรองข้อมูล</a:t>
            </a:r>
            <a:r>
              <a:rPr lang="th-TH" sz="4400" spc="-15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ที่ผู้ดำรงตำแหน่งครูรายงาน และเสนอความเห็นประกอบ</a:t>
            </a:r>
            <a:r>
              <a:rPr lang="th-TH" sz="44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การ</a:t>
            </a:r>
            <a:r>
              <a:rPr lang="th-TH" sz="4400" spc="-16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พิจารณา</a:t>
            </a:r>
            <a:r>
              <a:rPr lang="th-TH" sz="4400" spc="-160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ประเมิน ผลงาน</a:t>
            </a:r>
            <a:r>
              <a:rPr lang="th-TH" sz="4400" spc="-16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ที่เกิดจากการปฏิบัติหน้าที่ ในแต่ละ</a:t>
            </a:r>
            <a:r>
              <a:rPr lang="th-TH" sz="44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ปี</a:t>
            </a:r>
            <a:r>
              <a:rPr lang="th-TH" sz="4400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การศึกษา</a:t>
            </a:r>
          </a:p>
          <a:p>
            <a:pPr algn="thaiDist"/>
            <a:endParaRPr lang="en-US" sz="4400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42844" y="1097238"/>
            <a:ext cx="8929718" cy="4832092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endParaRPr lang="th-TH" sz="4400" spc="-100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  <a:p>
            <a:pPr algn="thaiDist"/>
            <a:r>
              <a:rPr lang="th-TH" sz="4400" spc="-140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    </a:t>
            </a:r>
            <a:r>
              <a:rPr lang="th-TH" sz="4400" u="sng" spc="-140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กรณี</a:t>
            </a:r>
            <a:r>
              <a:rPr lang="th-TH" sz="4400" u="sng" spc="-14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ผู้อำนวยการสถานศึกษา มี</a:t>
            </a:r>
            <a:r>
              <a:rPr lang="th-TH" sz="4400" u="sng" spc="-140" dirty="0" err="1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วิทย</a:t>
            </a:r>
            <a:r>
              <a:rPr lang="th-TH" sz="4400" u="sng" spc="-14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ฐานะ</a:t>
            </a:r>
            <a:r>
              <a:rPr lang="th-TH" sz="4400" u="sng" spc="-140" dirty="0" err="1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ตํ่า</a:t>
            </a:r>
            <a:r>
              <a:rPr lang="th-TH" sz="4400" u="sng" spc="-14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กว่า</a:t>
            </a:r>
            <a:r>
              <a:rPr lang="th-TH" sz="4400" u="sng" spc="-140" dirty="0" err="1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วิทย</a:t>
            </a:r>
            <a:r>
              <a:rPr lang="th-TH" sz="4400" u="sng" spc="-14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ฐานะที่ขอ </a:t>
            </a:r>
            <a:r>
              <a:rPr lang="th-TH" sz="4400" spc="-100" dirty="0">
                <a:latin typeface="TH SarabunIT๙" pitchFamily="34" charset="-34"/>
                <a:cs typeface="TH SarabunIT๙" pitchFamily="34" charset="-34"/>
              </a:rPr>
              <a:t>ให้เสนอ </a:t>
            </a:r>
            <a:r>
              <a:rPr lang="th-TH" sz="4400" spc="-100" dirty="0" err="1">
                <a:latin typeface="TH SarabunIT๙" pitchFamily="34" charset="-34"/>
                <a:cs typeface="TH SarabunIT๙" pitchFamily="34" charset="-34"/>
              </a:rPr>
              <a:t>ก.จว</a:t>
            </a:r>
            <a:r>
              <a:rPr lang="th-TH" sz="4400" spc="-100" dirty="0">
                <a:latin typeface="TH SarabunIT๙" pitchFamily="34" charset="-34"/>
                <a:cs typeface="TH SarabunIT๙" pitchFamily="34" charset="-34"/>
              </a:rPr>
              <a:t> แต่งตั้งข้าราชการครูและบุคลากรทางการศึกษาในจังหวัดนั้น ที่มี</a:t>
            </a:r>
            <a:r>
              <a:rPr lang="th-TH" sz="4400" spc="-100" dirty="0" err="1">
                <a:latin typeface="TH SarabunIT๙" pitchFamily="34" charset="-34"/>
                <a:cs typeface="TH SarabunIT๙" pitchFamily="34" charset="-34"/>
              </a:rPr>
              <a:t>วิทย</a:t>
            </a:r>
            <a:r>
              <a:rPr lang="th-TH" sz="4400" spc="-100" dirty="0">
                <a:latin typeface="TH SarabunIT๙" pitchFamily="34" charset="-34"/>
                <a:cs typeface="TH SarabunIT๙" pitchFamily="34" charset="-34"/>
              </a:rPr>
              <a:t>ฐานะไม่ต่ำ</a:t>
            </a:r>
            <a:r>
              <a:rPr lang="th-TH" sz="4400" spc="-100" dirty="0" smtClean="0">
                <a:latin typeface="TH SarabunIT๙" pitchFamily="34" charset="-34"/>
                <a:cs typeface="TH SarabunIT๙" pitchFamily="34" charset="-34"/>
              </a:rPr>
              <a:t>กว่า</a:t>
            </a:r>
            <a:r>
              <a:rPr lang="th-TH" sz="4400" spc="-100" dirty="0" err="1" smtClean="0">
                <a:latin typeface="TH SarabunIT๙" pitchFamily="34" charset="-34"/>
                <a:cs typeface="TH SarabunIT๙" pitchFamily="34" charset="-34"/>
              </a:rPr>
              <a:t>วิทย</a:t>
            </a:r>
            <a:r>
              <a:rPr lang="th-TH" sz="4400" spc="-100" dirty="0">
                <a:latin typeface="TH SarabunIT๙" pitchFamily="34" charset="-34"/>
                <a:cs typeface="TH SarabunIT๙" pitchFamily="34" charset="-34"/>
              </a:rPr>
              <a:t>ฐานะที่ขอ </a:t>
            </a:r>
            <a:r>
              <a:rPr lang="th-TH" sz="4400" spc="-1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เป็นผู้ร่วมประเมิน สรุปผลการตรวจสอบและประเมิน ตำแหน่งครู 5 ปีการศึกษา (</a:t>
            </a:r>
            <a:r>
              <a:rPr lang="th-TH" sz="4400" spc="-100" dirty="0" err="1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วฐ.</a:t>
            </a:r>
            <a:r>
              <a:rPr lang="th-TH" sz="4400" spc="-1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3)</a:t>
            </a:r>
          </a:p>
          <a:p>
            <a:endParaRPr lang="th-TH" sz="4400" spc="-100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85720" y="1097238"/>
            <a:ext cx="8568952" cy="4832092"/>
          </a:xfrm>
          <a:prstGeom prst="rect">
            <a:avLst/>
          </a:prstGeom>
          <a:solidFill>
            <a:srgbClr val="00FFFF"/>
          </a:solidFill>
        </p:spPr>
        <p:txBody>
          <a:bodyPr wrap="square">
            <a:spAutoFit/>
          </a:bodyPr>
          <a:lstStyle/>
          <a:p>
            <a:pPr algn="thaiDist"/>
            <a:r>
              <a:rPr lang="th-TH" sz="4400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    กรณี</a:t>
            </a:r>
            <a:r>
              <a:rPr lang="th-TH" sz="44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การประเมินผลงานที่เกิดจากการปฏิบัติหน้าที่ในปี</a:t>
            </a:r>
            <a:r>
              <a:rPr lang="th-TH" sz="4400" spc="-15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การศึกษาใด </a:t>
            </a:r>
            <a:r>
              <a:rPr lang="th-TH" sz="4400" spc="-15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หากผู้อำนวยการสถานศึกษาไม่อาจ</a:t>
            </a:r>
            <a:r>
              <a:rPr lang="th-TH" sz="4400" spc="-150" dirty="0" smtClean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ประเมิน</a:t>
            </a:r>
            <a:r>
              <a:rPr lang="th-TH" sz="4400" spc="-100" dirty="0" smtClean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ผล</a:t>
            </a:r>
            <a:r>
              <a:rPr lang="th-TH" sz="4400" spc="-1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งานที่เกิดจากการปฏิบัติหน้าที่ของผู้ดำรงตำแหน่งครูได้</a:t>
            </a:r>
            <a:r>
              <a:rPr lang="th-TH" sz="44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ไม่ว่าด้วยเหตุใดๆ </a:t>
            </a:r>
            <a:r>
              <a:rPr lang="th-TH" sz="4400" u="sng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ให้เสนอ </a:t>
            </a:r>
            <a:r>
              <a:rPr lang="th-TH" sz="4400" u="sng" dirty="0" err="1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ก.จว.</a:t>
            </a:r>
            <a:r>
              <a:rPr lang="th-TH" sz="4400" u="sng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 แต่งตั้งข้าราชการครูและบุคลากรทางการศึกษาในจังหวัดนั้น</a:t>
            </a:r>
            <a:r>
              <a:rPr lang="th-TH" sz="44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4400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  ที่</a:t>
            </a:r>
            <a:r>
              <a:rPr lang="th-TH" sz="44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มีความรู้ ความสามารถที่เหมาะสมเป็นผู้</a:t>
            </a:r>
            <a:r>
              <a:rPr lang="th-TH" sz="4400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ประเมิน  ผลงาน</a:t>
            </a:r>
            <a:r>
              <a:rPr lang="th-TH" sz="44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ที่เกิดจากการปฏิบัติหน้าที่แทน</a:t>
            </a:r>
            <a:endParaRPr lang="en-US" sz="4400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7" name="ลูกศรขวา 6">
            <a:hlinkClick r:id="rId3" action="ppaction://hlinksldjump"/>
          </p:cNvPr>
          <p:cNvSpPr/>
          <p:nvPr/>
        </p:nvSpPr>
        <p:spPr bwMode="auto">
          <a:xfrm>
            <a:off x="8572528" y="6047238"/>
            <a:ext cx="571472" cy="882224"/>
          </a:xfrm>
          <a:prstGeom prst="rightArrow">
            <a:avLst/>
          </a:prstGeom>
          <a:solidFill>
            <a:srgbClr val="0000FF"/>
          </a:solidFill>
          <a:ln w="31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6467681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7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4"/>
            <a:ext cx="9144000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875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875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875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8760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71414"/>
            <a:ext cx="9144000" cy="6715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ลูกศรขวา 10">
            <a:hlinkClick r:id="rId8" action="ppaction://hlinksldjump"/>
          </p:cNvPr>
          <p:cNvSpPr/>
          <p:nvPr/>
        </p:nvSpPr>
        <p:spPr bwMode="auto">
          <a:xfrm>
            <a:off x="8572528" y="6047238"/>
            <a:ext cx="571472" cy="882224"/>
          </a:xfrm>
          <a:prstGeom prst="rightArrow">
            <a:avLst/>
          </a:prstGeom>
          <a:solidFill>
            <a:srgbClr val="0000FF"/>
          </a:solidFill>
          <a:ln w="31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6285533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58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4587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8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458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4587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8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458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4587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8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458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4587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8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58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4587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8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698" name="Rectangle 2"/>
          <p:cNvSpPr>
            <a:spLocks noChangeArrowheads="1"/>
          </p:cNvSpPr>
          <p:nvPr/>
        </p:nvSpPr>
        <p:spPr bwMode="auto">
          <a:xfrm>
            <a:off x="0" y="2057400"/>
            <a:ext cx="9144000" cy="2362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lIns="91437" tIns="45718" rIns="91437" bIns="45718" anchor="ctr"/>
          <a:lstStyle/>
          <a:p>
            <a:pPr algn="ctr">
              <a:defRPr/>
            </a:pPr>
            <a:r>
              <a:rPr lang="th-TH" sz="54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รายละเอียด/ระดับคุณภาพ</a:t>
            </a:r>
          </a:p>
          <a:p>
            <a:pPr algn="ctr">
              <a:defRPr/>
            </a:pPr>
            <a:r>
              <a:rPr lang="th-TH" sz="54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ตัวชี้วัด</a:t>
            </a:r>
          </a:p>
        </p:txBody>
      </p:sp>
    </p:spTree>
    <p:extLst>
      <p:ext uri="{BB962C8B-B14F-4D97-AF65-F5344CB8AC3E}">
        <p14:creationId xmlns:p14="http://schemas.microsoft.com/office/powerpoint/2010/main" xmlns="" val="2815444528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5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65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5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1565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5698" grpId="0" animBg="1"/>
      <p:bldP spid="1565698" grpId="1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>
            <a:hlinkClick r:id="rId5" action="ppaction://hlinksldjump"/>
          </p:cNvPr>
          <p:cNvSpPr/>
          <p:nvPr/>
        </p:nvSpPr>
        <p:spPr bwMode="auto">
          <a:xfrm>
            <a:off x="8676455" y="5589240"/>
            <a:ext cx="360041" cy="1268760"/>
          </a:xfrm>
          <a:prstGeom prst="rightArrow">
            <a:avLst/>
          </a:prstGeom>
          <a:solidFill>
            <a:srgbClr val="FFFF00"/>
          </a:solidFill>
          <a:ln w="31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926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184" y="3356992"/>
            <a:ext cx="9172184" cy="350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22575"/>
            <a:ext cx="9143999" cy="3459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ลูกศรขวา 3">
            <a:hlinkClick r:id="rId5" action="ppaction://hlinksldjump"/>
          </p:cNvPr>
          <p:cNvSpPr/>
          <p:nvPr/>
        </p:nvSpPr>
        <p:spPr bwMode="auto">
          <a:xfrm>
            <a:off x="8572528" y="6118676"/>
            <a:ext cx="571472" cy="882224"/>
          </a:xfrm>
          <a:prstGeom prst="rightArrow">
            <a:avLst/>
          </a:prstGeom>
          <a:solidFill>
            <a:srgbClr val="FFFF00"/>
          </a:solidFill>
          <a:ln w="31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539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496" y="226377"/>
            <a:ext cx="8964488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0113" indent="-804863" algn="thaiDist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th-TH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H SarabunIT๙" panose="020B0500040200020003" pitchFamily="34" charset="-34"/>
                <a:ea typeface="BrowalliaNew-Bold"/>
                <a:cs typeface="TH SarabunIT๙" panose="020B0500040200020003" pitchFamily="34" charset="-34"/>
              </a:rPr>
              <a:t>ในรอบ 5 ปีที่ขอรับการประเมินให้มีและเลื่อนวิทยฐานะ ต้องมีจำนวนชั่วโมงการพัฒนา    100 ชั่วโมง</a:t>
            </a:r>
          </a:p>
          <a:p>
            <a:pPr marL="781050" indent="-685800" algn="thaiDist">
              <a:buFont typeface="Wingdings" panose="05000000000000000000" pitchFamily="2" charset="2"/>
              <a:buChar char="v"/>
            </a:pPr>
            <a:r>
              <a:rPr lang="th-TH" sz="44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ea typeface="BrowalliaNew-Bold"/>
                <a:cs typeface="TH SarabunIT๙" panose="020B0500040200020003" pitchFamily="34" charset="-34"/>
              </a:rPr>
              <a:t>หากมีจำนวนชั่วโมงการพัฒนาไม่ครบ 100 ชั่วโมง แต่ไม่น้อยกว่า 60 ชั่วโมง </a:t>
            </a:r>
          </a:p>
          <a:p>
            <a:pPr marL="781050" indent="-685800" algn="thaiDist">
              <a:buFont typeface="Wingdings" panose="05000000000000000000" pitchFamily="2" charset="2"/>
              <a:buChar char="ü"/>
            </a:pPr>
            <a:r>
              <a:rPr lang="th-TH" sz="4400" dirty="0" smtClean="0">
                <a:solidFill>
                  <a:srgbClr val="FF0000"/>
                </a:solidFill>
                <a:latin typeface="TH SarabunIT๙" panose="020B0500040200020003" pitchFamily="34" charset="-34"/>
                <a:ea typeface="BrowalliaNew-Bold"/>
                <a:cs typeface="TH SarabunIT๙" panose="020B0500040200020003" pitchFamily="34" charset="-34"/>
              </a:rPr>
              <a:t>ให้นำจำนวนชั่วโมงการมีส่วนร่วมในชุมชนการเรียนรู้</a:t>
            </a:r>
            <a:r>
              <a:rPr lang="th-TH" sz="4400" spc="-100" dirty="0" smtClean="0">
                <a:solidFill>
                  <a:srgbClr val="FF0000"/>
                </a:solidFill>
                <a:latin typeface="TH SarabunIT๙" panose="020B0500040200020003" pitchFamily="34" charset="-34"/>
                <a:ea typeface="BrowalliaNew-Bold"/>
                <a:cs typeface="TH SarabunIT๙" panose="020B0500040200020003" pitchFamily="34" charset="-34"/>
              </a:rPr>
              <a:t>ทางวิชาชีพ (</a:t>
            </a:r>
            <a:r>
              <a:rPr lang="en-US" sz="4400" spc="-100" dirty="0" smtClean="0">
                <a:solidFill>
                  <a:srgbClr val="FF0000"/>
                </a:solidFill>
                <a:latin typeface="TH SarabunIT๙" panose="020B0500040200020003" pitchFamily="34" charset="-34"/>
                <a:ea typeface="BrowalliaNew-Bold"/>
                <a:cs typeface="TH SarabunIT๙" panose="020B0500040200020003" pitchFamily="34" charset="-34"/>
              </a:rPr>
              <a:t>Professional Learning Community </a:t>
            </a:r>
            <a:r>
              <a:rPr lang="th-TH" sz="4400" dirty="0" smtClean="0">
                <a:solidFill>
                  <a:srgbClr val="FF0000"/>
                </a:solidFill>
                <a:latin typeface="TH SarabunIT๙" panose="020B0500040200020003" pitchFamily="34" charset="-34"/>
                <a:ea typeface="BrowalliaNew-Bold"/>
                <a:cs typeface="TH SarabunIT๙" panose="020B0500040200020003" pitchFamily="34" charset="-34"/>
              </a:rPr>
              <a:t>:</a:t>
            </a:r>
            <a:r>
              <a:rPr lang="en-US" sz="4400" dirty="0" smtClean="0">
                <a:solidFill>
                  <a:srgbClr val="FF0000"/>
                </a:solidFill>
                <a:latin typeface="TH SarabunIT๙" panose="020B0500040200020003" pitchFamily="34" charset="-34"/>
                <a:ea typeface="BrowalliaNew-Bold"/>
                <a:cs typeface="TH SarabunIT๙" panose="020B0500040200020003" pitchFamily="34" charset="-34"/>
              </a:rPr>
              <a:t>PLC</a:t>
            </a:r>
            <a:r>
              <a:rPr lang="th-TH" sz="4400" dirty="0" smtClean="0">
                <a:solidFill>
                  <a:srgbClr val="FF0000"/>
                </a:solidFill>
                <a:latin typeface="TH SarabunIT๙" panose="020B0500040200020003" pitchFamily="34" charset="-34"/>
                <a:ea typeface="BrowalliaNew-Bold"/>
                <a:cs typeface="TH SarabunIT๙" panose="020B0500040200020003" pitchFamily="34" charset="-34"/>
              </a:rPr>
              <a:t>) ส่วนที่เกิน 50 ชั่วโมงในแต่ละปี มานับรวมเป็นจำนวนชั่วโมงการพัฒนาให้ครบ 100 ชั่วโมงได้</a:t>
            </a:r>
            <a:endParaRPr lang="th-TH" sz="4400" dirty="0">
              <a:solidFill>
                <a:srgbClr val="FF000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8884896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008" y="103847"/>
            <a:ext cx="8964488" cy="6709529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marL="685800" indent="-685800" algn="thaiDi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th-TH" sz="5400" dirty="0">
                <a:ln w="22225">
                  <a:solidFill>
                    <a:srgbClr val="FFFF00"/>
                  </a:solidFill>
                  <a:prstDash val="solid"/>
                </a:ln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วิธีการนับชั่วโมงการ</a:t>
            </a:r>
            <a:r>
              <a:rPr lang="th-TH" sz="5400" dirty="0" smtClean="0">
                <a:ln w="22225">
                  <a:solidFill>
                    <a:srgbClr val="FFFF00"/>
                  </a:solidFill>
                  <a:prstDash val="solid"/>
                </a:ln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พัฒนา</a:t>
            </a:r>
            <a:endParaRPr lang="th-TH" dirty="0" smtClean="0">
              <a:ln w="22225">
                <a:solidFill>
                  <a:srgbClr val="FFFF00"/>
                </a:solidFill>
                <a:prstDash val="solid"/>
              </a:ln>
              <a:latin typeface="TH SarabunIT๙" panose="020B0500040200020003" pitchFamily="34" charset="-34"/>
              <a:ea typeface="Cordia New" panose="020B0304020202020204" pitchFamily="34" charset="-34"/>
              <a:cs typeface="TH SarabunIT๙" panose="020B0500040200020003" pitchFamily="34" charset="-34"/>
            </a:endParaRPr>
          </a:p>
          <a:p>
            <a:pPr marL="571500" indent="-571500" algn="thaiDi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th-TH" sz="4400" dirty="0" smtClean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ใน</a:t>
            </a:r>
            <a:r>
              <a:rPr lang="th-TH" sz="4400" dirty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แต่ละรอบปีที่ขอรับการประเมินให้มีหรือ</a:t>
            </a:r>
            <a:r>
              <a:rPr lang="th-TH" sz="4400" dirty="0" smtClean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เลื่อน     วิทย</a:t>
            </a:r>
            <a:r>
              <a:rPr lang="th-TH" sz="4400" dirty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ฐานะต้องมีชั่วโมงการพัฒนาตามที่ ก.จ. ก.ท. และ </a:t>
            </a:r>
            <a:r>
              <a:rPr lang="th-TH" sz="4400" dirty="0" smtClean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  ก.</a:t>
            </a:r>
            <a:r>
              <a:rPr lang="th-TH" sz="4400" dirty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อบต. กำหนด หรือตามที่สถาบันคุรุพัฒนารับรอง อย่างต่อเนื่องทุกปี </a:t>
            </a:r>
            <a:endParaRPr lang="th-TH" sz="4400" dirty="0" smtClean="0">
              <a:ln>
                <a:solidFill>
                  <a:srgbClr val="FFFF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anose="020B0500040200020003" pitchFamily="34" charset="-34"/>
              <a:ea typeface="Cordia New" panose="020B0304020202020204" pitchFamily="34" charset="-34"/>
              <a:cs typeface="TH SarabunIT๙" panose="020B0500040200020003" pitchFamily="34" charset="-34"/>
            </a:endParaRPr>
          </a:p>
          <a:p>
            <a:pPr marL="571500" indent="-571500" algn="thaiDi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th-TH" sz="4000" dirty="0" smtClean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โดย</a:t>
            </a:r>
            <a:r>
              <a:rPr lang="th-TH" sz="40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สามารถนำจำนวนชั่วโมงการพัฒนาและชั่วโมงการมีส่วนร่วมในชุมชนการเรียนรู้ทางวิชาชีพ (</a:t>
            </a:r>
            <a:r>
              <a:rPr lang="en-US" sz="40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Professional Learning Community </a:t>
            </a:r>
            <a:r>
              <a:rPr lang="th-TH" sz="40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: </a:t>
            </a:r>
            <a:r>
              <a:rPr lang="en-US" sz="40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PLC</a:t>
            </a:r>
            <a:r>
              <a:rPr lang="th-TH" sz="40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) ส่วนที่เกิน 50 ชั่วโมง  </a:t>
            </a:r>
            <a:r>
              <a:rPr lang="th-TH" sz="4000" dirty="0" smtClean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  ใน</a:t>
            </a:r>
            <a:r>
              <a:rPr lang="th-TH" sz="40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แต่ละปี มานับรวมให้ครบตามที่ ก.จ. ก.ท. และ ก.อบต. กำหนดได้ ดังนี้</a:t>
            </a:r>
            <a:endParaRPr lang="en-US" sz="4000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anose="020B0500040200020003" pitchFamily="34" charset="-34"/>
              <a:ea typeface="Cordia New" panose="020B0304020202020204" pitchFamily="34" charset="-34"/>
              <a:cs typeface="TH SarabunIT๙" panose="020B0500040200020003" pitchFamily="34" charset="-34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476" y="154195"/>
            <a:ext cx="9036496" cy="6432530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marL="450850" indent="-450850" algn="thaiDi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th-TH" sz="4000" dirty="0" smtClean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ผู้</a:t>
            </a:r>
            <a:r>
              <a:rPr lang="th-TH" sz="40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ที่จะเข้ารับการพัฒนาในรอบ 5 ปี ต้องมีจำนวนชั่วโมงการพัฒนาครบ 100 ชั่วโมง </a:t>
            </a:r>
            <a:endParaRPr lang="th-TH" sz="4000" dirty="0" smtClean="0">
              <a:ln>
                <a:solidFill>
                  <a:srgbClr val="FFFF00"/>
                </a:solidFill>
              </a:ln>
              <a:solidFill>
                <a:schemeClr val="bg1"/>
              </a:solidFill>
              <a:latin typeface="TH SarabunIT๙" panose="020B0500040200020003" pitchFamily="34" charset="-34"/>
              <a:ea typeface="Cordia New" panose="020B0304020202020204" pitchFamily="34" charset="-34"/>
              <a:cs typeface="TH SarabunIT๙" panose="020B0500040200020003" pitchFamily="34" charset="-34"/>
            </a:endParaRPr>
          </a:p>
          <a:p>
            <a:pPr marL="803275" indent="-361950" algn="thaiDi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th-TH" sz="3600" spc="-1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หาก</a:t>
            </a:r>
            <a:r>
              <a:rPr lang="th-TH" sz="3600" spc="-100" dirty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มีจำนวนชั่วโมงการพัฒนาไม่ครบ 100 ชั่วโมง แต่ไม่น้อยกว่า </a:t>
            </a:r>
            <a:r>
              <a:rPr lang="th-TH" sz="3600" spc="-150" dirty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60 ชั่วโมง </a:t>
            </a:r>
            <a:r>
              <a:rPr lang="th-TH" sz="3600" spc="-15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ให้นำ</a:t>
            </a:r>
            <a:r>
              <a:rPr lang="th-TH" sz="3600" spc="-150" dirty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จำนวน</a:t>
            </a:r>
            <a:r>
              <a:rPr lang="th-TH" sz="3600" spc="-15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ชั่วโมง </a:t>
            </a:r>
            <a:r>
              <a:rPr lang="en-US" sz="3600" spc="-15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PLC</a:t>
            </a:r>
            <a:r>
              <a:rPr lang="th-TH" sz="3600" spc="-15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 </a:t>
            </a:r>
            <a:r>
              <a:rPr lang="th-TH" sz="3600" spc="-150" dirty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ส่วนที่เกิน 50 ชั่วโมง ในแต่ละปี </a:t>
            </a:r>
            <a:r>
              <a:rPr lang="th-TH" sz="3600" dirty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มานับ</a:t>
            </a:r>
            <a:r>
              <a:rPr lang="th-TH" sz="36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รวมเป็น</a:t>
            </a:r>
            <a:r>
              <a:rPr lang="th-TH" sz="3600" dirty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จำนวนชั่วโมงการพัฒนาให้ครบ 100 ชั่วโมง</a:t>
            </a:r>
            <a:r>
              <a:rPr lang="th-TH" sz="36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ได้</a:t>
            </a:r>
            <a:endParaRPr lang="th-TH" sz="3600" dirty="0">
              <a:solidFill>
                <a:schemeClr val="bg1"/>
              </a:solidFill>
              <a:latin typeface="TH SarabunIT๙" panose="020B0500040200020003" pitchFamily="34" charset="-34"/>
              <a:ea typeface="Cordia New" panose="020B0304020202020204" pitchFamily="34" charset="-34"/>
              <a:cs typeface="TH SarabunIT๙" panose="020B0500040200020003" pitchFamily="34" charset="-34"/>
            </a:endParaRPr>
          </a:p>
          <a:p>
            <a:pPr marL="571500" indent="-571500" algn="thaiDi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th-TH" sz="4000" dirty="0" smtClean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ผู้</a:t>
            </a:r>
            <a:r>
              <a:rPr lang="th-TH" sz="40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ที่จะเข้ารับการพัฒนาในรอบ 4 ปี ต้องมีจำนวนชั่วโมงการพัฒนาครบ 80 ชั่วโมง</a:t>
            </a:r>
            <a:endParaRPr lang="en-US" sz="4000" dirty="0">
              <a:ln>
                <a:solidFill>
                  <a:srgbClr val="FFFF00"/>
                </a:solidFill>
              </a:ln>
              <a:solidFill>
                <a:schemeClr val="bg1"/>
              </a:solidFill>
              <a:latin typeface="TH SarabunIT๙" panose="020B0500040200020003" pitchFamily="34" charset="-34"/>
              <a:ea typeface="Cordia New" panose="020B0304020202020204" pitchFamily="34" charset="-34"/>
              <a:cs typeface="TH SarabunIT๙" panose="020B0500040200020003" pitchFamily="34" charset="-34"/>
            </a:endParaRPr>
          </a:p>
          <a:p>
            <a:pPr marL="803275" indent="-352425" algn="thaiDist">
              <a:buFont typeface="Wingdings" panose="05000000000000000000" pitchFamily="2" charset="2"/>
              <a:buChar char="ü"/>
            </a:pPr>
            <a:r>
              <a:rPr lang="th-TH" sz="36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หาก</a:t>
            </a:r>
            <a:r>
              <a:rPr lang="th-TH" sz="3600" dirty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มีจำนวนชั่วโมงการพัฒนาไม่ครบ 80 ชั่วโมง แต่ไม่น้อยกว่า </a:t>
            </a:r>
            <a:r>
              <a:rPr lang="th-TH" sz="3600" spc="-100" dirty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48 ชั่วโมง </a:t>
            </a:r>
            <a:r>
              <a:rPr lang="th-TH" sz="3600" dirty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(ร้อยละ 60 ของจำนวนชั่วโมงการพัฒนาทั้งหมด) </a:t>
            </a:r>
            <a:r>
              <a:rPr lang="th-TH" sz="3600" spc="-1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ให้</a:t>
            </a:r>
            <a:r>
              <a:rPr lang="th-TH" sz="3600" spc="-100" dirty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นำจำนวน</a:t>
            </a:r>
            <a:r>
              <a:rPr lang="th-TH" sz="3600" spc="-1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ชั่วโมง </a:t>
            </a:r>
            <a:r>
              <a:rPr lang="en-US" sz="3600" spc="-1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PLC</a:t>
            </a:r>
            <a:r>
              <a:rPr lang="th-TH" sz="3600" spc="-1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 </a:t>
            </a:r>
            <a:r>
              <a:rPr lang="th-TH" sz="3600" spc="-100" dirty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ส่วนที่เกิน 50 ชั่วโมง </a:t>
            </a:r>
            <a:r>
              <a:rPr lang="th-TH" sz="36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ใน</a:t>
            </a:r>
            <a:r>
              <a:rPr lang="th-TH" sz="3600" dirty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แต่ละปี มานับ</a:t>
            </a:r>
            <a:r>
              <a:rPr lang="th-TH" sz="36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รวมเป็น</a:t>
            </a:r>
            <a:r>
              <a:rPr lang="th-TH" sz="3600" dirty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จำนวนชั่วโมงการพัฒนาให้ครบ 80 ชั่วโมง</a:t>
            </a:r>
            <a:r>
              <a:rPr lang="th-TH" sz="36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ได้</a:t>
            </a:r>
            <a:endParaRPr lang="en-US" sz="3600" dirty="0">
              <a:solidFill>
                <a:schemeClr val="bg1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2860501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16632"/>
            <a:ext cx="9144000" cy="6555641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marL="571500" indent="-571500" algn="thaiDi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th-TH" sz="4000" dirty="0" smtClean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ผู้</a:t>
            </a:r>
            <a:r>
              <a:rPr lang="th-TH" sz="40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ที่จะเข้ารับการพัฒนาในรอบ 3 ปี ต้องมีจำนวนชั่วโมงการพัฒนาครบ 60 </a:t>
            </a:r>
            <a:r>
              <a:rPr lang="th-TH" sz="4000" dirty="0" smtClean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ชั่วโมง</a:t>
            </a:r>
            <a:endParaRPr lang="en-US" sz="4000" dirty="0" smtClean="0">
              <a:ln>
                <a:solidFill>
                  <a:srgbClr val="FFFF00"/>
                </a:solidFill>
              </a:ln>
              <a:solidFill>
                <a:schemeClr val="bg1"/>
              </a:solidFill>
              <a:latin typeface="TH SarabunIT๙" panose="020B0500040200020003" pitchFamily="34" charset="-34"/>
              <a:ea typeface="Cordia New" panose="020B0304020202020204" pitchFamily="34" charset="-34"/>
              <a:cs typeface="TH SarabunIT๙" panose="020B0500040200020003" pitchFamily="34" charset="-34"/>
            </a:endParaRPr>
          </a:p>
          <a:p>
            <a:pPr marL="898525" indent="-361950" algn="thaiDi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th-TH" sz="3800" spc="-1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หากมีจำนวนชั่วโมงการพัฒนาไม่ครบ 60 ชั่วโมง แต่ไม่น้อยกว่า   36 ชั่วโมง (60</a:t>
            </a:r>
            <a:r>
              <a:rPr lang="en-US" sz="3800" spc="-1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%</a:t>
            </a:r>
            <a:r>
              <a:rPr lang="th-TH" sz="3800" spc="-1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) ให้นำจำนวนชั่วโมง </a:t>
            </a:r>
            <a:r>
              <a:rPr lang="en-US" sz="3800" spc="-1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PLC</a:t>
            </a:r>
            <a:r>
              <a:rPr lang="th-TH" sz="3800" spc="-1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 ส่วนที่เกิน 50 ชั่วโมง </a:t>
            </a:r>
            <a:r>
              <a:rPr lang="th-TH" sz="3800" spc="-13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ในแต่ละปี มานับรวมเป็นจำนวนชั่วโมงการพัฒนาให้ครบ 60 ชั่วโมงได้</a:t>
            </a:r>
            <a:endParaRPr lang="en-US" sz="3800" spc="-130" dirty="0" smtClean="0">
              <a:solidFill>
                <a:schemeClr val="bg1"/>
              </a:solidFill>
              <a:latin typeface="TH SarabunIT๙" panose="020B0500040200020003" pitchFamily="34" charset="-34"/>
              <a:ea typeface="Cordia New" panose="020B0304020202020204" pitchFamily="34" charset="-34"/>
              <a:cs typeface="TH SarabunIT๙" panose="020B0500040200020003" pitchFamily="34" charset="-34"/>
            </a:endParaRPr>
          </a:p>
          <a:p>
            <a:pPr marL="571500" indent="-571500" algn="thaiDi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th-TH" sz="4000" dirty="0" smtClean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ผู้</a:t>
            </a:r>
            <a:r>
              <a:rPr lang="th-TH" sz="40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ที่จะเข้ารับการพัฒนาในรอบ 2 ปี ต้องมีจำนวนชั่วโมงการพัฒนาครบ 40 ชั่วโมง</a:t>
            </a:r>
            <a:endParaRPr lang="en-US" sz="4000" dirty="0">
              <a:ln>
                <a:solidFill>
                  <a:srgbClr val="FFFF00"/>
                </a:solidFill>
              </a:ln>
              <a:solidFill>
                <a:schemeClr val="bg1"/>
              </a:solidFill>
              <a:latin typeface="TH SarabunIT๙" panose="020B0500040200020003" pitchFamily="34" charset="-34"/>
              <a:ea typeface="Cordia New" panose="020B0304020202020204" pitchFamily="34" charset="-34"/>
              <a:cs typeface="TH SarabunIT๙" panose="020B0500040200020003" pitchFamily="34" charset="-34"/>
            </a:endParaRPr>
          </a:p>
          <a:p>
            <a:pPr marL="898525" indent="-361950" algn="thaiDi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th-TH" sz="3600" spc="-1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หาก</a:t>
            </a:r>
            <a:r>
              <a:rPr lang="th-TH" sz="3600" spc="-100" dirty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มีจำนวนชั่วโมงการพัฒนาไม่ครบ 40 ชั่วโมง แต่ไม่น้อยกว่า 24 </a:t>
            </a:r>
            <a:r>
              <a:rPr lang="th-TH" sz="3600" spc="-1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ชั่วโมง (60</a:t>
            </a:r>
            <a:r>
              <a:rPr lang="en-US" sz="3600" spc="-1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%</a:t>
            </a:r>
            <a:r>
              <a:rPr lang="th-TH" sz="3600" spc="-1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) </a:t>
            </a:r>
            <a:r>
              <a:rPr lang="th-TH" sz="3600" spc="-100" dirty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ให้นำจำนวน</a:t>
            </a:r>
            <a:r>
              <a:rPr lang="th-TH" sz="3600" spc="-1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ชั่วโมง </a:t>
            </a:r>
            <a:r>
              <a:rPr lang="en-US" sz="3600" spc="-1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PLC</a:t>
            </a:r>
            <a:r>
              <a:rPr lang="th-TH" sz="3600" spc="-1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 </a:t>
            </a:r>
            <a:r>
              <a:rPr lang="th-TH" sz="3600" spc="-100" dirty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ส่วนที่เกิน 50 ชั่วโมง ในแต่ละปี มานับ</a:t>
            </a:r>
            <a:r>
              <a:rPr lang="th-TH" sz="3600" spc="-1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รวมเป็น</a:t>
            </a:r>
            <a:r>
              <a:rPr lang="th-TH" sz="3600" spc="-100" dirty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จำนวนชั่วโมงการพัฒนาให้ครบ 40 ชั่วโมงได้</a:t>
            </a:r>
            <a:endParaRPr lang="en-US" sz="3600" spc="-100" dirty="0">
              <a:solidFill>
                <a:schemeClr val="bg1"/>
              </a:solidFill>
              <a:effectLst/>
              <a:latin typeface="TH SarabunIT๙" panose="020B0500040200020003" pitchFamily="34" charset="-34"/>
              <a:ea typeface="Cordia New" panose="020B0304020202020204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4284948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 bwMode="auto">
          <a:xfrm>
            <a:off x="1331640" y="3864532"/>
            <a:ext cx="2142238" cy="932620"/>
          </a:xfrm>
          <a:prstGeom prst="rect">
            <a:avLst/>
          </a:prstGeom>
          <a:solidFill>
            <a:srgbClr val="993366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cs typeface="+mj-cs"/>
              </a:rPr>
              <a:t>รวบรวม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cs typeface="+mj-cs"/>
              </a:rPr>
              <a:t>Log book</a:t>
            </a:r>
            <a:endParaRPr kumimoji="0" lang="th-TH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+mj-cs"/>
            </a:endParaRPr>
          </a:p>
        </p:txBody>
      </p:sp>
      <p:sp>
        <p:nvSpPr>
          <p:cNvPr id="5" name="สี่เหลี่ยมผืนผ้า 4"/>
          <p:cNvSpPr/>
          <p:nvPr/>
        </p:nvSpPr>
        <p:spPr bwMode="auto">
          <a:xfrm>
            <a:off x="251520" y="620688"/>
            <a:ext cx="720080" cy="2736304"/>
          </a:xfrm>
          <a:prstGeom prst="rect">
            <a:avLst/>
          </a:prstGeom>
          <a:solidFill>
            <a:srgbClr val="008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2400" dirty="0">
                <a:cs typeface="+mj-cs"/>
              </a:rPr>
              <a:t>บันทึก </a:t>
            </a:r>
            <a:r>
              <a:rPr lang="en-US" sz="2400" dirty="0">
                <a:cs typeface="+mj-cs"/>
              </a:rPr>
              <a:t>Log book</a:t>
            </a:r>
            <a:endParaRPr kumimoji="0" lang="th-TH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cs typeface="+mj-cs"/>
            </a:endParaRPr>
          </a:p>
        </p:txBody>
      </p:sp>
      <p:sp>
        <p:nvSpPr>
          <p:cNvPr id="6" name="สี่เหลี่ยมผืนผ้า 5"/>
          <p:cNvSpPr/>
          <p:nvPr/>
        </p:nvSpPr>
        <p:spPr bwMode="auto">
          <a:xfrm>
            <a:off x="3643306" y="836712"/>
            <a:ext cx="2476867" cy="2160240"/>
          </a:xfrm>
          <a:prstGeom prst="rect">
            <a:avLst/>
          </a:prstGeom>
          <a:solidFill>
            <a:srgbClr val="00FFFF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 smtClean="0">
                <a:solidFill>
                  <a:schemeClr val="tx1"/>
                </a:solidFill>
                <a:cs typeface="+mn-cs"/>
              </a:rPr>
              <a:t>1</a:t>
            </a:r>
            <a:r>
              <a:rPr lang="th-TH" sz="2400" dirty="0" smtClean="0">
                <a:solidFill>
                  <a:schemeClr val="tx1"/>
                </a:solidFill>
                <a:cs typeface="+mn-cs"/>
              </a:rPr>
              <a:t>. </a:t>
            </a:r>
            <a:r>
              <a:rPr lang="th-TH" sz="2400" dirty="0">
                <a:solidFill>
                  <a:schemeClr val="tx1"/>
                </a:solidFill>
                <a:cs typeface="+mn-cs"/>
              </a:rPr>
              <a:t>ระยะเวลา 5 ปี</a:t>
            </a:r>
          </a:p>
          <a:p>
            <a:pPr eaLnBrk="1" hangingPunct="1"/>
            <a:r>
              <a:rPr lang="en-US" sz="2400" dirty="0" smtClean="0">
                <a:solidFill>
                  <a:schemeClr val="tx1"/>
                </a:solidFill>
                <a:cs typeface="+mn-cs"/>
              </a:rPr>
              <a:t>2</a:t>
            </a:r>
            <a:r>
              <a:rPr lang="th-TH" sz="2400" dirty="0" smtClean="0">
                <a:solidFill>
                  <a:schemeClr val="tx1"/>
                </a:solidFill>
                <a:cs typeface="+mn-cs"/>
              </a:rPr>
              <a:t>. </a:t>
            </a:r>
            <a:r>
              <a:rPr lang="th-TH" sz="2400" dirty="0">
                <a:solidFill>
                  <a:schemeClr val="tx1"/>
                </a:solidFill>
                <a:cs typeface="+mn-cs"/>
              </a:rPr>
              <a:t>วินัย คุณธรรมฯ</a:t>
            </a:r>
          </a:p>
          <a:p>
            <a:pPr eaLnBrk="1" hangingPunct="1"/>
            <a:r>
              <a:rPr lang="en-US" sz="2400" dirty="0" smtClean="0">
                <a:solidFill>
                  <a:schemeClr val="tx1"/>
                </a:solidFill>
                <a:cs typeface="+mn-cs"/>
              </a:rPr>
              <a:t>3</a:t>
            </a:r>
            <a:r>
              <a:rPr lang="th-TH" sz="2400" dirty="0" smtClean="0">
                <a:solidFill>
                  <a:schemeClr val="tx1"/>
                </a:solidFill>
                <a:cs typeface="+mn-cs"/>
              </a:rPr>
              <a:t>. </a:t>
            </a:r>
            <a:r>
              <a:rPr lang="th-TH" sz="2400" dirty="0">
                <a:solidFill>
                  <a:schemeClr val="tx1"/>
                </a:solidFill>
                <a:cs typeface="+mn-cs"/>
              </a:rPr>
              <a:t>ชั่วโมงการปฏิบัติงาน</a:t>
            </a:r>
          </a:p>
          <a:p>
            <a:pPr eaLnBrk="1" hangingPunct="1"/>
            <a:r>
              <a:rPr lang="en-US" sz="2400" dirty="0" smtClean="0">
                <a:solidFill>
                  <a:schemeClr val="tx1"/>
                </a:solidFill>
                <a:cs typeface="+mn-cs"/>
              </a:rPr>
              <a:t>4</a:t>
            </a:r>
            <a:r>
              <a:rPr lang="th-TH" sz="2400" dirty="0" smtClean="0">
                <a:solidFill>
                  <a:schemeClr val="tx1"/>
                </a:solidFill>
                <a:cs typeface="+mn-cs"/>
              </a:rPr>
              <a:t>. </a:t>
            </a:r>
            <a:r>
              <a:rPr lang="th-TH" sz="2400" dirty="0">
                <a:solidFill>
                  <a:schemeClr val="tx1"/>
                </a:solidFill>
                <a:cs typeface="+mn-cs"/>
              </a:rPr>
              <a:t>การพัฒนาตนเองฯ </a:t>
            </a:r>
          </a:p>
          <a:p>
            <a:pPr eaLnBrk="1" hangingPunct="1"/>
            <a:r>
              <a:rPr lang="en-US" sz="2400" dirty="0" smtClean="0">
                <a:solidFill>
                  <a:srgbClr val="FF0000"/>
                </a:solidFill>
                <a:cs typeface="+mn-cs"/>
              </a:rPr>
              <a:t>5</a:t>
            </a:r>
            <a:r>
              <a:rPr lang="th-TH" sz="2400" dirty="0" smtClean="0">
                <a:solidFill>
                  <a:srgbClr val="FF0000"/>
                </a:solidFill>
                <a:cs typeface="+mn-cs"/>
              </a:rPr>
              <a:t>. </a:t>
            </a:r>
            <a:r>
              <a:rPr lang="th-TH" sz="2400" dirty="0">
                <a:solidFill>
                  <a:srgbClr val="FF0000"/>
                </a:solidFill>
                <a:cs typeface="+mn-cs"/>
              </a:rPr>
              <a:t>ผลงานที่เกิดจากการปฏิบัติหน้าที่</a:t>
            </a:r>
          </a:p>
        </p:txBody>
      </p:sp>
      <p:sp>
        <p:nvSpPr>
          <p:cNvPr id="10" name="ดาว 5 แฉก 9"/>
          <p:cNvSpPr/>
          <p:nvPr/>
        </p:nvSpPr>
        <p:spPr bwMode="auto">
          <a:xfrm>
            <a:off x="7117813" y="980728"/>
            <a:ext cx="1990691" cy="1620180"/>
          </a:xfrm>
          <a:prstGeom prst="star5">
            <a:avLst/>
          </a:prstGeom>
          <a:solidFill>
            <a:srgbClr val="FFFF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+mj-cs"/>
              </a:rPr>
              <a:t>ผอ</a:t>
            </a: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+mj-cs"/>
              </a:rPr>
              <a:t> </a:t>
            </a:r>
            <a:r>
              <a:rPr kumimoji="0" lang="th-TH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+mj-cs"/>
              </a:rPr>
              <a:t>สถ</a:t>
            </a:r>
            <a:endParaRPr kumimoji="0" lang="th-TH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+mj-cs"/>
            </a:endParaRPr>
          </a:p>
        </p:txBody>
      </p:sp>
      <p:sp>
        <p:nvSpPr>
          <p:cNvPr id="13" name="ม้วนกระดาษแนวนอน 12"/>
          <p:cNvSpPr/>
          <p:nvPr/>
        </p:nvSpPr>
        <p:spPr bwMode="auto">
          <a:xfrm>
            <a:off x="1511660" y="836712"/>
            <a:ext cx="1548172" cy="2160240"/>
          </a:xfrm>
          <a:prstGeom prst="horizontalScroll">
            <a:avLst/>
          </a:prstGeom>
          <a:solidFill>
            <a:srgbClr val="FF66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sz="2400" dirty="0">
                <a:solidFill>
                  <a:schemeClr val="bg1"/>
                </a:solidFill>
                <a:cs typeface="+mj-cs"/>
              </a:rPr>
              <a:t>ครูปฏิบัติหน้าที่</a:t>
            </a:r>
            <a:endParaRPr kumimoji="0" lang="th-TH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+mj-cs"/>
            </a:endParaRPr>
          </a:p>
        </p:txBody>
      </p:sp>
      <p:sp>
        <p:nvSpPr>
          <p:cNvPr id="15" name="ยกนูน 14"/>
          <p:cNvSpPr/>
          <p:nvPr/>
        </p:nvSpPr>
        <p:spPr bwMode="auto">
          <a:xfrm>
            <a:off x="4714876" y="3720552"/>
            <a:ext cx="1304228" cy="936068"/>
          </a:xfrm>
          <a:prstGeom prst="bevel">
            <a:avLst/>
          </a:prstGeom>
          <a:solidFill>
            <a:srgbClr val="993366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2400" dirty="0">
                <a:cs typeface="+mj-cs"/>
              </a:rPr>
              <a:t>คำขอ</a:t>
            </a:r>
            <a:endParaRPr kumimoji="0" lang="th-TH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+mj-cs"/>
            </a:endParaRPr>
          </a:p>
        </p:txBody>
      </p:sp>
      <p:sp>
        <p:nvSpPr>
          <p:cNvPr id="17" name="ปุ่มปฏิบัติการ: หน้าแรก 16">
            <a:hlinkClick r:id="" action="ppaction://noaction" highlightClick="1"/>
          </p:cNvPr>
          <p:cNvSpPr/>
          <p:nvPr/>
        </p:nvSpPr>
        <p:spPr bwMode="auto">
          <a:xfrm>
            <a:off x="7273698" y="3573016"/>
            <a:ext cx="1512168" cy="1152128"/>
          </a:xfrm>
          <a:prstGeom prst="actionButtonHome">
            <a:avLst/>
          </a:prstGeom>
          <a:solidFill>
            <a:srgbClr val="92D05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5400" dirty="0" err="1">
                <a:solidFill>
                  <a:srgbClr val="FF6600"/>
                </a:solidFill>
                <a:cs typeface="+mj-cs"/>
              </a:rPr>
              <a:t>อปท</a:t>
            </a:r>
            <a:endParaRPr kumimoji="0" lang="th-TH" sz="5400" b="1" i="0" u="none" strike="noStrike" cap="none" normalizeH="0" baseline="0" dirty="0">
              <a:ln>
                <a:noFill/>
              </a:ln>
              <a:solidFill>
                <a:srgbClr val="FF6600"/>
              </a:solidFill>
              <a:effectLst/>
              <a:cs typeface="+mj-cs"/>
            </a:endParaRPr>
          </a:p>
        </p:txBody>
      </p:sp>
      <p:sp>
        <p:nvSpPr>
          <p:cNvPr id="18" name="ปุ่มปฏิบัติการ: เสียง 17">
            <a:hlinkClick r:id="" action="ppaction://noaction" highlightClick="1">
              <a:snd r:embed="rId3" name="applause.wav"/>
            </a:hlinkClick>
          </p:cNvPr>
          <p:cNvSpPr/>
          <p:nvPr/>
        </p:nvSpPr>
        <p:spPr bwMode="auto">
          <a:xfrm rot="10800000">
            <a:off x="1142976" y="5143512"/>
            <a:ext cx="1071570" cy="1571636"/>
          </a:xfrm>
          <a:prstGeom prst="actionButtonSound">
            <a:avLst/>
          </a:prstGeom>
          <a:solidFill>
            <a:srgbClr val="66FF66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24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+mj-cs"/>
            </a:endParaRPr>
          </a:p>
        </p:txBody>
      </p:sp>
      <p:sp>
        <p:nvSpPr>
          <p:cNvPr id="19" name="ปุ่มปฏิบัติการ: หน้าแรก 18">
            <a:hlinkClick r:id="" action="ppaction://noaction" highlightClick="1"/>
          </p:cNvPr>
          <p:cNvSpPr/>
          <p:nvPr/>
        </p:nvSpPr>
        <p:spPr bwMode="auto">
          <a:xfrm>
            <a:off x="6968226" y="5270611"/>
            <a:ext cx="1924254" cy="1152128"/>
          </a:xfrm>
          <a:prstGeom prst="actionButtonHome">
            <a:avLst/>
          </a:prstGeom>
          <a:solidFill>
            <a:srgbClr val="0070C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kumimoji="0" lang="th-TH" sz="4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cs typeface="+mj-cs"/>
              </a:rPr>
              <a:t>สน</a:t>
            </a:r>
            <a:r>
              <a:rPr lang="th-TH" sz="4000" dirty="0" err="1">
                <a:solidFill>
                  <a:srgbClr val="FF0000"/>
                </a:solidFill>
                <a:latin typeface="TH SarabunIT๙" pitchFamily="34" charset="-34"/>
                <a:cs typeface="+mj-cs"/>
              </a:rPr>
              <a:t>ง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+mj-cs"/>
              </a:rPr>
              <a:t> </a:t>
            </a:r>
            <a:r>
              <a:rPr kumimoji="0" lang="th-TH" sz="40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cs typeface="+mj-cs"/>
              </a:rPr>
              <a:t>ก </a:t>
            </a:r>
            <a:r>
              <a:rPr kumimoji="0" lang="th-TH" sz="40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cs typeface="+mj-cs"/>
              </a:rPr>
              <a:t>จว</a:t>
            </a:r>
            <a:endParaRPr kumimoji="0" lang="th-TH" sz="4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cs typeface="+mj-cs"/>
            </a:endParaRPr>
          </a:p>
        </p:txBody>
      </p:sp>
      <p:sp>
        <p:nvSpPr>
          <p:cNvPr id="20" name="พระอาทิตย์ 19"/>
          <p:cNvSpPr/>
          <p:nvPr/>
        </p:nvSpPr>
        <p:spPr bwMode="auto">
          <a:xfrm>
            <a:off x="2928926" y="5429264"/>
            <a:ext cx="1661314" cy="1298994"/>
          </a:xfrm>
          <a:prstGeom prst="sun">
            <a:avLst/>
          </a:prstGeom>
          <a:solidFill>
            <a:srgbClr val="FFFF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+mj-cs"/>
              </a:rPr>
              <a:t>ก กลาง</a:t>
            </a:r>
          </a:p>
        </p:txBody>
      </p:sp>
      <p:sp>
        <p:nvSpPr>
          <p:cNvPr id="21" name="ลูกศรซ้าย 20"/>
          <p:cNvSpPr/>
          <p:nvPr/>
        </p:nvSpPr>
        <p:spPr bwMode="auto">
          <a:xfrm>
            <a:off x="1115616" y="1574794"/>
            <a:ext cx="288032" cy="1476164"/>
          </a:xfrm>
          <a:prstGeom prst="leftArrow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22" name="ลูกศรขวา 21"/>
          <p:cNvSpPr/>
          <p:nvPr/>
        </p:nvSpPr>
        <p:spPr bwMode="auto">
          <a:xfrm>
            <a:off x="3275856" y="1628800"/>
            <a:ext cx="198022" cy="1152128"/>
          </a:xfrm>
          <a:prstGeom prst="rightArrow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25" name="ลูกศรขวา 24"/>
          <p:cNvSpPr/>
          <p:nvPr/>
        </p:nvSpPr>
        <p:spPr bwMode="auto">
          <a:xfrm>
            <a:off x="3692146" y="3848508"/>
            <a:ext cx="879854" cy="794938"/>
          </a:xfrm>
          <a:prstGeom prst="rightArrow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27" name="ลูกศรซ้าย 26"/>
          <p:cNvSpPr/>
          <p:nvPr/>
        </p:nvSpPr>
        <p:spPr bwMode="auto">
          <a:xfrm>
            <a:off x="4714876" y="5572140"/>
            <a:ext cx="292592" cy="1056931"/>
          </a:xfrm>
          <a:prstGeom prst="leftArrow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28" name="ลูกศรซ้าย 27"/>
          <p:cNvSpPr/>
          <p:nvPr/>
        </p:nvSpPr>
        <p:spPr bwMode="auto">
          <a:xfrm>
            <a:off x="6516216" y="5177424"/>
            <a:ext cx="288032" cy="1476164"/>
          </a:xfrm>
          <a:prstGeom prst="leftArrow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29" name="ลูกศรลง 28"/>
          <p:cNvSpPr/>
          <p:nvPr/>
        </p:nvSpPr>
        <p:spPr bwMode="auto">
          <a:xfrm>
            <a:off x="7308304" y="4858688"/>
            <a:ext cx="1296144" cy="298504"/>
          </a:xfrm>
          <a:prstGeom prst="downArrow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cxnSp>
        <p:nvCxnSpPr>
          <p:cNvPr id="33" name="ลูกศรเชื่อมต่อแบบตรง 32"/>
          <p:cNvCxnSpPr/>
          <p:nvPr/>
        </p:nvCxnSpPr>
        <p:spPr bwMode="auto">
          <a:xfrm flipV="1">
            <a:off x="6120173" y="2600908"/>
            <a:ext cx="1620179" cy="1548172"/>
          </a:xfrm>
          <a:prstGeom prst="straightConnector1">
            <a:avLst/>
          </a:prstGeom>
          <a:solidFill>
            <a:srgbClr val="993366"/>
          </a:solidFill>
          <a:ln w="76200" cap="flat" cmpd="tri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ลูกศรลง 33"/>
          <p:cNvSpPr/>
          <p:nvPr/>
        </p:nvSpPr>
        <p:spPr bwMode="auto">
          <a:xfrm>
            <a:off x="7786711" y="2600908"/>
            <a:ext cx="673722" cy="887334"/>
          </a:xfrm>
          <a:prstGeom prst="downArrow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35" name="ลูกศรลง 34"/>
          <p:cNvSpPr/>
          <p:nvPr/>
        </p:nvSpPr>
        <p:spPr bwMode="auto">
          <a:xfrm>
            <a:off x="2049868" y="2973714"/>
            <a:ext cx="530079" cy="887334"/>
          </a:xfrm>
          <a:prstGeom prst="downArrow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31" name="ม้วนกระดาษแนวตั้ง 30">
            <a:hlinkClick r:id="rId4" action="ppaction://hlinksldjump"/>
          </p:cNvPr>
          <p:cNvSpPr/>
          <p:nvPr/>
        </p:nvSpPr>
        <p:spPr bwMode="auto">
          <a:xfrm>
            <a:off x="5143504" y="5214950"/>
            <a:ext cx="1214446" cy="1428760"/>
          </a:xfrm>
          <a:prstGeom prst="verticalScroll">
            <a:avLst/>
          </a:prstGeom>
          <a:blipFill>
            <a:blip r:embed="rId5" cstate="print"/>
            <a:tile tx="0" ty="0" sx="100000" sy="100000" flip="none" algn="tl"/>
          </a:blipFill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2400" dirty="0">
                <a:solidFill>
                  <a:srgbClr val="FF0000"/>
                </a:solidFill>
                <a:cs typeface="+mj-cs"/>
              </a:rPr>
              <a:t>ผลงานวิชาการ</a:t>
            </a:r>
            <a:endParaRPr kumimoji="0" lang="th-TH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+mj-cs"/>
            </a:endParaRPr>
          </a:p>
        </p:txBody>
      </p:sp>
      <p:sp>
        <p:nvSpPr>
          <p:cNvPr id="32" name="ลูกศรซ้าย 31"/>
          <p:cNvSpPr/>
          <p:nvPr/>
        </p:nvSpPr>
        <p:spPr bwMode="auto">
          <a:xfrm>
            <a:off x="2500298" y="5500702"/>
            <a:ext cx="292592" cy="1056931"/>
          </a:xfrm>
          <a:prstGeom prst="leftArrow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5376953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0" grpId="0" animBg="1"/>
      <p:bldP spid="13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5" grpId="0" animBg="1"/>
      <p:bldP spid="27" grpId="0" animBg="1"/>
      <p:bldP spid="28" grpId="0" animBg="1"/>
      <p:bldP spid="29" grpId="0" animBg="1"/>
      <p:bldP spid="34" grpId="0" animBg="1"/>
      <p:bldP spid="35" grpId="0" animBg="1"/>
      <p:bldP spid="31" grpId="0" animBg="1"/>
      <p:bldP spid="32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016" y="1197327"/>
            <a:ext cx="8892480" cy="4031873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marL="571500" indent="-571500" algn="thaiDi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th-TH" dirty="0" smtClean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ผู้</a:t>
            </a:r>
            <a:r>
              <a:rPr lang="th-TH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ที่จะเข้ารับการพัฒนาในรอบ 1 ปี ต้องมีจำนวนชั่วโมงการพัฒนาครบ 20 ชั่วโมง</a:t>
            </a:r>
            <a:endParaRPr lang="en-US" sz="4400" dirty="0">
              <a:ln>
                <a:solidFill>
                  <a:srgbClr val="FFFF00"/>
                </a:solidFill>
              </a:ln>
              <a:solidFill>
                <a:schemeClr val="bg1"/>
              </a:solidFill>
              <a:latin typeface="TH SarabunIT๙" panose="020B0500040200020003" pitchFamily="34" charset="-34"/>
              <a:ea typeface="Cordia New" panose="020B0304020202020204" pitchFamily="34" charset="-34"/>
              <a:cs typeface="TH SarabunIT๙" panose="020B0500040200020003" pitchFamily="34" charset="-34"/>
            </a:endParaRPr>
          </a:p>
          <a:p>
            <a:pPr marL="993775" indent="-457200">
              <a:buFont typeface="Wingdings" panose="05000000000000000000" pitchFamily="2" charset="2"/>
              <a:buChar char="ü"/>
            </a:pPr>
            <a:r>
              <a:rPr lang="th-TH" sz="40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หาก</a:t>
            </a:r>
            <a:r>
              <a:rPr lang="th-TH" sz="4000" dirty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มีจำนวนชั่วโมงการพัฒนาไม่ครบ 20 ชั่วโมง แต่ไม่น้อยกว่า 12 ชั่วโมง </a:t>
            </a:r>
            <a:r>
              <a:rPr lang="th-TH" sz="40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(60</a:t>
            </a:r>
            <a:r>
              <a:rPr lang="en-US" sz="40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%</a:t>
            </a:r>
            <a:r>
              <a:rPr lang="th-TH" sz="40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) </a:t>
            </a:r>
            <a:r>
              <a:rPr lang="th-TH" sz="4000" dirty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ให้นำจำนวน</a:t>
            </a:r>
            <a:r>
              <a:rPr lang="th-TH" sz="40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ชั่วโมง </a:t>
            </a:r>
            <a:r>
              <a:rPr lang="en-US" sz="40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PLC</a:t>
            </a:r>
            <a:r>
              <a:rPr lang="th-TH" sz="40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 </a:t>
            </a:r>
            <a:r>
              <a:rPr lang="th-TH" sz="4000" dirty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ส่วนที่เกิน 50 ชั่วโมง ในแต่ละปี มานับ</a:t>
            </a:r>
            <a:r>
              <a:rPr lang="th-TH" sz="40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รวมเป็น</a:t>
            </a:r>
            <a:r>
              <a:rPr lang="th-TH" sz="4000" dirty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จำนวนชั่วโมงการพัฒนาให้ครบ 20 ชั่วโมง</a:t>
            </a:r>
            <a:r>
              <a:rPr lang="th-TH" sz="40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ได้</a:t>
            </a:r>
            <a:endParaRPr lang="en-US" sz="3600" dirty="0">
              <a:solidFill>
                <a:schemeClr val="bg1"/>
              </a:solidFill>
              <a:effectLst/>
              <a:latin typeface="TH SarabunIT๙" panose="020B0500040200020003" pitchFamily="34" charset="-34"/>
              <a:ea typeface="Cordia New" panose="020B0304020202020204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7954318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24172"/>
            <a:ext cx="9144000" cy="66171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36575" indent="-536575" algn="thaiDi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th-TH" sz="3600" spc="-6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สำหรับ</a:t>
            </a:r>
            <a:r>
              <a:rPr lang="th-TH" sz="3600" spc="-6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ผู้ที่ไม่ได้เข้ารับการพัฒนาในปี พ.ศ. 2561-2562 (ระหว่างวันที่ 10 </a:t>
            </a:r>
            <a:r>
              <a:rPr lang="th-TH" sz="3600" spc="-6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พ.ค. </a:t>
            </a:r>
            <a:r>
              <a:rPr lang="en-US" sz="3600" spc="-6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25</a:t>
            </a:r>
            <a:r>
              <a:rPr lang="th-TH" sz="3600" spc="-6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61</a:t>
            </a:r>
            <a:r>
              <a:rPr lang="th-TH" sz="36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 - 31 ธ.ค. </a:t>
            </a:r>
            <a:r>
              <a:rPr lang="en-US" sz="36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25</a:t>
            </a:r>
            <a:r>
              <a:rPr lang="th-TH" sz="36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62) </a:t>
            </a:r>
            <a:r>
              <a:rPr lang="th-TH" sz="36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ให้นำจำนวน</a:t>
            </a:r>
            <a:r>
              <a:rPr lang="th-TH" sz="36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ชั่วโมง </a:t>
            </a:r>
            <a:r>
              <a:rPr lang="en-US" sz="36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PLC</a:t>
            </a:r>
            <a:r>
              <a:rPr lang="th-TH" sz="36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 ส่วน</a:t>
            </a:r>
            <a:r>
              <a:rPr lang="th-TH" sz="36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ที่เกิน 50 ชั่วโมง ในแต่ละปี มาทดแทนจำนวนชั่วโมงการพัฒนา</a:t>
            </a:r>
            <a:r>
              <a:rPr lang="th-TH" sz="36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ได้ </a:t>
            </a:r>
            <a:r>
              <a:rPr lang="th-TH" sz="36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และให้ถือว่าเป็นผู้ที่มีระยะเวลาการพัฒนาอย่างต่อเนื่อง โดยให้นับจำนวนชั่วโมงการพัฒนา ดังนี้</a:t>
            </a:r>
            <a:endParaRPr lang="en-US" sz="3200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TH SarabunIT๙" panose="020B0500040200020003" pitchFamily="34" charset="-34"/>
              <a:ea typeface="Cordia New" panose="020B0304020202020204" pitchFamily="34" charset="-34"/>
              <a:cs typeface="TH SarabunIT๙" panose="020B0500040200020003" pitchFamily="34" charset="-34"/>
            </a:endParaRPr>
          </a:p>
          <a:p>
            <a:pPr marL="704850" indent="-342900" algn="thaiDist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th-TH" sz="3200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ผู้ที่จะเข้ารับการพัฒนาในรอบปีที่เหลือ 2 ปี (ปี พ.ศ. 2561 และปี พ.ศ. 2562) </a:t>
            </a:r>
            <a:r>
              <a:rPr lang="th-TH" sz="3200" spc="-60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ให้นำจำนวนชั่วโมง  </a:t>
            </a:r>
            <a:r>
              <a:rPr lang="en-US" sz="3200" spc="-60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PLC</a:t>
            </a:r>
            <a:r>
              <a:rPr lang="th-TH" sz="3200" spc="-60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 </a:t>
            </a:r>
            <a:r>
              <a:rPr lang="th-TH" sz="3200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ส่วนที่เกิน 50 ชั่วโมง ในปี พ.ศ. 2561 </a:t>
            </a:r>
            <a:r>
              <a:rPr lang="th-TH" sz="3200" spc="-40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และปี พ.ศ. 2562 มาทดแทนจำนวนชั่วโมงการพัฒนาให้ครบ 40 ชั่วโมงได้</a:t>
            </a:r>
            <a:endParaRPr lang="en-US" sz="3200" spc="-40" dirty="0" smtClean="0">
              <a:ln>
                <a:solidFill>
                  <a:srgbClr val="0000FF"/>
                </a:solidFill>
              </a:ln>
              <a:solidFill>
                <a:srgbClr val="FF0000"/>
              </a:solidFill>
              <a:latin typeface="TH SarabunIT๙" panose="020B0500040200020003" pitchFamily="34" charset="-34"/>
              <a:ea typeface="Cordia New" panose="020B0304020202020204" pitchFamily="34" charset="-34"/>
              <a:cs typeface="TH SarabunIT๙" panose="020B0500040200020003" pitchFamily="34" charset="-34"/>
            </a:endParaRPr>
          </a:p>
          <a:p>
            <a:pPr marL="704850" indent="-342900">
              <a:spcBef>
                <a:spcPts val="1200"/>
              </a:spcBef>
              <a:buFont typeface="Wingdings" panose="05000000000000000000" pitchFamily="2" charset="2"/>
              <a:buChar char="ü"/>
              <a:tabLst>
                <a:tab pos="268288" algn="l"/>
              </a:tabLst>
            </a:pPr>
            <a:r>
              <a:rPr lang="th-TH" sz="3200" spc="-100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ผู้</a:t>
            </a:r>
            <a:r>
              <a:rPr lang="th-TH" sz="3200" spc="-100" dirty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ที่จะเข้ารับการพัฒนาในรอบปีที่เหลือ 1 ปี (ปี พ.ศ. 2561 และปี พ.ศ. </a:t>
            </a:r>
            <a:r>
              <a:rPr lang="th-TH" sz="3200" spc="-100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2562 แล้วแต่</a:t>
            </a:r>
            <a:r>
              <a:rPr lang="th-TH" sz="3200" spc="-100" dirty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กรณี</a:t>
            </a:r>
            <a:r>
              <a:rPr lang="th-TH" sz="3200" spc="-100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) ให้</a:t>
            </a:r>
            <a:r>
              <a:rPr lang="th-TH" sz="3200" spc="-100" dirty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นำจำนวน</a:t>
            </a:r>
            <a:r>
              <a:rPr lang="th-TH" sz="3200" spc="-100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ชั่วโมง </a:t>
            </a:r>
            <a:r>
              <a:rPr lang="en-US" sz="3200" spc="-100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PLC</a:t>
            </a:r>
            <a:r>
              <a:rPr lang="th-TH" sz="3200" spc="-100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 </a:t>
            </a:r>
            <a:r>
              <a:rPr lang="th-TH" sz="3200" spc="-100" dirty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ส่วนที่เกิน 50 ชั่วโมง ในปี พ.ศ. 2561 และปี พ.ศ. 2562 แล้วแต่กรณี มาทดแทนจำนวนชั่วโมงการพัฒนาให้ครบ 20 ชั่วโมงได้</a:t>
            </a:r>
            <a:endParaRPr lang="th-TH" sz="3200" spc="-100" dirty="0">
              <a:ln>
                <a:solidFill>
                  <a:srgbClr val="0000FF"/>
                </a:solidFill>
              </a:ln>
              <a:solidFill>
                <a:srgbClr val="FF000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3" name="Right Arrow 2">
            <a:hlinkClick r:id="rId3" action="ppaction://hlinksldjump"/>
          </p:cNvPr>
          <p:cNvSpPr/>
          <p:nvPr/>
        </p:nvSpPr>
        <p:spPr bwMode="auto">
          <a:xfrm>
            <a:off x="8604448" y="6214278"/>
            <a:ext cx="330336" cy="628648"/>
          </a:xfrm>
          <a:prstGeom prst="rightArrow">
            <a:avLst/>
          </a:prstGeom>
          <a:solidFill>
            <a:srgbClr val="00FFFF"/>
          </a:solidFill>
          <a:ln w="76200" cap="flat" cmpd="sng" algn="ctr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9070289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496" y="44624"/>
            <a:ext cx="9036496" cy="67095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71500" indent="-571500" algn="thaiDi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th-TH" sz="42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ผู้</a:t>
            </a:r>
            <a:r>
              <a:rPr lang="th-TH" sz="42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ที่มีผลการพัฒนาตามหลักเกณฑ์และวิธีการพัฒนาข้าราชการหรือพนักงานครูและบุคลากรทางการศึกษาก่อนแต่งตั้งให้มีหรือเลื่อนวิทยฐานะระดับชำนาญการพิเศษ และวิทย</a:t>
            </a:r>
            <a:r>
              <a:rPr lang="th-TH" sz="42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ฐานะระดับ</a:t>
            </a:r>
            <a:r>
              <a:rPr lang="th-TH" sz="42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เชี่ยวชาญ </a:t>
            </a:r>
            <a:r>
              <a:rPr lang="th-TH" sz="4200" u="sng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ตามหลักเกณฑ์เดิมอยู่ก่อนวันที่ 10 พฤษภาคม2561 และผลการพัฒนาที่ยังอยู่ภายในเวลา 3 ปี</a:t>
            </a:r>
            <a:r>
              <a:rPr lang="th-TH" sz="42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 นับแต่วันที่สำเร็จหลักสูตรการพัฒนา </a:t>
            </a:r>
            <a:endParaRPr lang="th-TH" sz="4200" dirty="0" smtClean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TH SarabunIT๙" panose="020B0500040200020003" pitchFamily="34" charset="-34"/>
              <a:ea typeface="Cordia New" panose="020B0304020202020204" pitchFamily="34" charset="-34"/>
              <a:cs typeface="TH SarabunIT๙" panose="020B0500040200020003" pitchFamily="34" charset="-34"/>
            </a:endParaRPr>
          </a:p>
          <a:p>
            <a:pPr marL="898525" indent="-361950" algn="thaiDist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th-TH" sz="4200" spc="-1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สามารถ</a:t>
            </a:r>
            <a:r>
              <a:rPr lang="th-TH" sz="4200" spc="-1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นำวุฒิบัตรผ่านการพัฒนาตามหลักเกณฑ์ดังกล่าว มาใช้แทนการพัฒนาตามมาตรฐานทั่วไปนี้ </a:t>
            </a:r>
            <a:r>
              <a:rPr lang="th-TH" sz="4200" u="sng" spc="-1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ได้ 1 ครั้ง ทั้งนี้ วันที่</a:t>
            </a:r>
            <a:r>
              <a:rPr lang="th-TH" sz="4200" u="sng" spc="-1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สำนักงาน ก.จังหวัด </a:t>
            </a:r>
            <a:r>
              <a:rPr lang="th-TH" sz="4200" u="sng" spc="-1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หรือสำนักงาน </a:t>
            </a:r>
            <a:r>
              <a:rPr lang="th-TH" sz="4200" u="sng" spc="-1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ก.กลาง แล้วแต่</a:t>
            </a:r>
            <a:r>
              <a:rPr lang="th-TH" sz="4200" u="sng" spc="-1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กรณี รับคำขอฯ ผลการพัฒนาต้องยังอยู่ภายในเวลา 3 </a:t>
            </a:r>
            <a:r>
              <a:rPr lang="th-TH" sz="4200" u="sng" spc="-1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ปี</a:t>
            </a:r>
            <a:endParaRPr lang="en-US" sz="4200" u="sng" spc="-10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H SarabunIT๙" panose="020B0500040200020003" pitchFamily="34" charset="-34"/>
              <a:ea typeface="Cordia New" panose="020B0304020202020204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56768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496" y="116632"/>
            <a:ext cx="9036496" cy="65556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71500" indent="-571500" algn="thaiDi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th-TH" sz="46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ผู้</a:t>
            </a:r>
            <a:r>
              <a:rPr lang="th-TH" sz="46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ที่มีผลการพัฒนาตามหลักเกณฑ์และวิธีการพัฒนาข้าราชการหรือพนักงานครูและบุคลากรทางการศึกษาก่อนแต่งตั้งให้มีหรือเลื่อนเป็นวิทยฐานะระดับชำนาญการพิเศษ และวิทยฐานะระดับเชี่ยวชาญ </a:t>
            </a:r>
            <a:r>
              <a:rPr lang="th-TH" sz="4600" u="sng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ตามหลักเกณฑ์เดิมอยู่ก่อนวันที่ 10 พฤษภาคม 2561 แต่ผลการพัฒนาพ้นกำหนดเวลา 3 ปี นับแต่วันที่สำเร็จหลักสูตรการพัฒนาแล้ว </a:t>
            </a:r>
            <a:endParaRPr lang="th-TH" sz="4600" u="sng" dirty="0" smtClean="0">
              <a:ln>
                <a:solidFill>
                  <a:srgbClr val="0000FF"/>
                </a:solidFill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anose="020B0500040200020003" pitchFamily="34" charset="-34"/>
              <a:ea typeface="Cordia New" panose="020B0304020202020204" pitchFamily="34" charset="-34"/>
              <a:cs typeface="TH SarabunIT๙" panose="020B0500040200020003" pitchFamily="34" charset="-34"/>
            </a:endParaRPr>
          </a:p>
          <a:p>
            <a:pPr marL="993775" indent="-457200" algn="thaiDist">
              <a:buFont typeface="Wingdings" panose="05000000000000000000" pitchFamily="2" charset="2"/>
              <a:buChar char="ü"/>
            </a:pPr>
            <a:r>
              <a:rPr lang="th-TH" sz="4400" u="sng" spc="-100" dirty="0" smtClean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ให้</a:t>
            </a:r>
            <a:r>
              <a:rPr lang="th-TH" sz="4400" u="sng" spc="-100" dirty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เข้ารับการพัฒนาตามมาตรฐานทั่วไปนี้ และนับชั่วโมงการพัฒนา ตา</a:t>
            </a:r>
            <a:r>
              <a:rPr lang="th-TH" sz="4400" u="sng" spc="-100" dirty="0" smtClean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มระยะเวลา </a:t>
            </a:r>
            <a:r>
              <a:rPr lang="en-US" sz="4400" u="sng" spc="-100" dirty="0" smtClean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5 </a:t>
            </a:r>
            <a:r>
              <a:rPr lang="th-TH" sz="4400" u="sng" spc="-100" dirty="0" smtClean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– </a:t>
            </a:r>
            <a:r>
              <a:rPr lang="en-US" sz="4400" u="sng" spc="-100" dirty="0" smtClean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1 </a:t>
            </a:r>
            <a:r>
              <a:rPr lang="th-TH" sz="4400" u="sng" spc="-100" dirty="0" smtClean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ปี แล้วแต่กรณี</a:t>
            </a:r>
          </a:p>
        </p:txBody>
      </p:sp>
    </p:spTree>
    <p:extLst>
      <p:ext uri="{BB962C8B-B14F-4D97-AF65-F5344CB8AC3E}">
        <p14:creationId xmlns:p14="http://schemas.microsoft.com/office/powerpoint/2010/main" xmlns="" val="1490338894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476" y="154195"/>
            <a:ext cx="9036496" cy="6432530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marL="450850" indent="-450850" algn="thaiDi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th-TH" sz="4000" dirty="0" smtClean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ผู้</a:t>
            </a:r>
            <a:r>
              <a:rPr lang="th-TH" sz="40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ที่จะเข้ารับการพัฒนาในรอบ 5 ปี ต้องมีจำนวนชั่วโมงการพัฒนาครบ 100 ชั่วโมง </a:t>
            </a:r>
            <a:endParaRPr lang="th-TH" sz="4000" dirty="0" smtClean="0">
              <a:ln>
                <a:solidFill>
                  <a:srgbClr val="FFFF00"/>
                </a:solidFill>
              </a:ln>
              <a:solidFill>
                <a:schemeClr val="bg1"/>
              </a:solidFill>
              <a:latin typeface="TH SarabunIT๙" panose="020B0500040200020003" pitchFamily="34" charset="-34"/>
              <a:ea typeface="Cordia New" panose="020B0304020202020204" pitchFamily="34" charset="-34"/>
              <a:cs typeface="TH SarabunIT๙" panose="020B0500040200020003" pitchFamily="34" charset="-34"/>
            </a:endParaRPr>
          </a:p>
          <a:p>
            <a:pPr marL="803275" indent="-361950" algn="thaiDi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th-TH" sz="3600" spc="-1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หาก</a:t>
            </a:r>
            <a:r>
              <a:rPr lang="th-TH" sz="3600" spc="-100" dirty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มีจำนวนชั่วโมงการพัฒนาไม่ครบ 100 ชั่วโมง แต่ไม่น้อยกว่า </a:t>
            </a:r>
            <a:r>
              <a:rPr lang="th-TH" sz="3600" spc="-150" dirty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60 ชั่วโมง </a:t>
            </a:r>
            <a:r>
              <a:rPr lang="th-TH" sz="3600" spc="-15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ให้นำ</a:t>
            </a:r>
            <a:r>
              <a:rPr lang="th-TH" sz="3600" spc="-150" dirty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จำนวน</a:t>
            </a:r>
            <a:r>
              <a:rPr lang="th-TH" sz="3600" spc="-15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ชั่วโมง </a:t>
            </a:r>
            <a:r>
              <a:rPr lang="en-US" sz="3600" spc="-15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PLC</a:t>
            </a:r>
            <a:r>
              <a:rPr lang="th-TH" sz="3600" spc="-15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 </a:t>
            </a:r>
            <a:r>
              <a:rPr lang="th-TH" sz="3600" spc="-150" dirty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ส่วนที่เกิน 50 ชั่วโมง ในแต่ละปี </a:t>
            </a:r>
            <a:r>
              <a:rPr lang="th-TH" sz="3600" dirty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มานับ</a:t>
            </a:r>
            <a:r>
              <a:rPr lang="th-TH" sz="36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รวมเป็น</a:t>
            </a:r>
            <a:r>
              <a:rPr lang="th-TH" sz="3600" dirty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จำนวนชั่วโมงการพัฒนาให้ครบ 100 ชั่วโมง</a:t>
            </a:r>
            <a:r>
              <a:rPr lang="th-TH" sz="36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ได้</a:t>
            </a:r>
            <a:endParaRPr lang="th-TH" sz="3600" dirty="0">
              <a:solidFill>
                <a:schemeClr val="bg1"/>
              </a:solidFill>
              <a:latin typeface="TH SarabunIT๙" panose="020B0500040200020003" pitchFamily="34" charset="-34"/>
              <a:ea typeface="Cordia New" panose="020B0304020202020204" pitchFamily="34" charset="-34"/>
              <a:cs typeface="TH SarabunIT๙" panose="020B0500040200020003" pitchFamily="34" charset="-34"/>
            </a:endParaRPr>
          </a:p>
          <a:p>
            <a:pPr marL="571500" indent="-571500" algn="thaiDi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th-TH" sz="4000" dirty="0" smtClean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ผู้</a:t>
            </a:r>
            <a:r>
              <a:rPr lang="th-TH" sz="40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ที่จะเข้ารับการพัฒนาในรอบ 4 ปี ต้องมีจำนวนชั่วโมงการพัฒนาครบ 80 ชั่วโมง</a:t>
            </a:r>
            <a:endParaRPr lang="en-US" sz="4000" dirty="0">
              <a:ln>
                <a:solidFill>
                  <a:srgbClr val="FFFF00"/>
                </a:solidFill>
              </a:ln>
              <a:solidFill>
                <a:schemeClr val="bg1"/>
              </a:solidFill>
              <a:latin typeface="TH SarabunIT๙" panose="020B0500040200020003" pitchFamily="34" charset="-34"/>
              <a:ea typeface="Cordia New" panose="020B0304020202020204" pitchFamily="34" charset="-34"/>
              <a:cs typeface="TH SarabunIT๙" panose="020B0500040200020003" pitchFamily="34" charset="-34"/>
            </a:endParaRPr>
          </a:p>
          <a:p>
            <a:pPr marL="803275" indent="-352425" algn="thaiDist">
              <a:buFont typeface="Wingdings" panose="05000000000000000000" pitchFamily="2" charset="2"/>
              <a:buChar char="ü"/>
            </a:pPr>
            <a:r>
              <a:rPr lang="th-TH" sz="36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หาก</a:t>
            </a:r>
            <a:r>
              <a:rPr lang="th-TH" sz="3600" dirty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มีจำนวนชั่วโมงการพัฒนาไม่ครบ 80 ชั่วโมง แต่ไม่น้อยกว่า </a:t>
            </a:r>
            <a:r>
              <a:rPr lang="th-TH" sz="3600" spc="-100" dirty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48 ชั่วโมง </a:t>
            </a:r>
            <a:r>
              <a:rPr lang="th-TH" sz="3600" dirty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(ร้อยละ 60 ของจำนวนชั่วโมงการพัฒนาทั้งหมด) </a:t>
            </a:r>
            <a:r>
              <a:rPr lang="th-TH" sz="3600" spc="-1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ให้</a:t>
            </a:r>
            <a:r>
              <a:rPr lang="th-TH" sz="3600" spc="-100" dirty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นำจำนวน</a:t>
            </a:r>
            <a:r>
              <a:rPr lang="th-TH" sz="3600" spc="-1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ชั่วโมง </a:t>
            </a:r>
            <a:r>
              <a:rPr lang="en-US" sz="3600" spc="-1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PLC</a:t>
            </a:r>
            <a:r>
              <a:rPr lang="th-TH" sz="3600" spc="-1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 </a:t>
            </a:r>
            <a:r>
              <a:rPr lang="th-TH" sz="3600" spc="-100" dirty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ส่วนที่เกิน 50 ชั่วโมง </a:t>
            </a:r>
            <a:r>
              <a:rPr lang="th-TH" sz="36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ใน</a:t>
            </a:r>
            <a:r>
              <a:rPr lang="th-TH" sz="3600" dirty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แต่ละปี มานับ</a:t>
            </a:r>
            <a:r>
              <a:rPr lang="th-TH" sz="36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รวมเป็น</a:t>
            </a:r>
            <a:r>
              <a:rPr lang="th-TH" sz="3600" dirty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จำนวนชั่วโมงการพัฒนาให้ครบ 80 ชั่วโมง</a:t>
            </a:r>
            <a:r>
              <a:rPr lang="th-TH" sz="36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ได้</a:t>
            </a:r>
            <a:endParaRPr lang="en-US" sz="3600" dirty="0">
              <a:solidFill>
                <a:schemeClr val="bg1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6112351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16632"/>
            <a:ext cx="9144000" cy="6555641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marL="571500" indent="-571500" algn="thaiDi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th-TH" sz="4000" dirty="0" smtClean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ผู้</a:t>
            </a:r>
            <a:r>
              <a:rPr lang="th-TH" sz="40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ที่จะเข้ารับการพัฒนาในรอบ 3 ปี ต้องมีจำนวนชั่วโมงการพัฒนาครบ 60 </a:t>
            </a:r>
            <a:r>
              <a:rPr lang="th-TH" sz="4000" dirty="0" smtClean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ชั่วโมง</a:t>
            </a:r>
            <a:endParaRPr lang="en-US" sz="4000" dirty="0" smtClean="0">
              <a:ln>
                <a:solidFill>
                  <a:srgbClr val="FFFF00"/>
                </a:solidFill>
              </a:ln>
              <a:solidFill>
                <a:schemeClr val="bg1"/>
              </a:solidFill>
              <a:latin typeface="TH SarabunIT๙" panose="020B0500040200020003" pitchFamily="34" charset="-34"/>
              <a:ea typeface="Cordia New" panose="020B0304020202020204" pitchFamily="34" charset="-34"/>
              <a:cs typeface="TH SarabunIT๙" panose="020B0500040200020003" pitchFamily="34" charset="-34"/>
            </a:endParaRPr>
          </a:p>
          <a:p>
            <a:pPr marL="898525" indent="-361950" algn="thaiDi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th-TH" sz="3800" spc="-1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หากมีจำนวนชั่วโมงการพัฒนาไม่ครบ 60 ชั่วโมง แต่ไม่น้อยกว่า   36 ชั่วโมง (60</a:t>
            </a:r>
            <a:r>
              <a:rPr lang="en-US" sz="3800" spc="-1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%</a:t>
            </a:r>
            <a:r>
              <a:rPr lang="th-TH" sz="3800" spc="-1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) ให้นำจำนวนชั่วโมง </a:t>
            </a:r>
            <a:r>
              <a:rPr lang="en-US" sz="3800" spc="-1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PLC</a:t>
            </a:r>
            <a:r>
              <a:rPr lang="th-TH" sz="3800" spc="-1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 ส่วนที่เกิน 50 ชั่วโมง </a:t>
            </a:r>
            <a:r>
              <a:rPr lang="th-TH" sz="3800" spc="-13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ในแต่ละปี มานับรวมเป็นจำนวนชั่วโมงการพัฒนาให้ครบ 60 ชั่วโมงได้</a:t>
            </a:r>
            <a:endParaRPr lang="en-US" sz="3800" spc="-130" dirty="0" smtClean="0">
              <a:solidFill>
                <a:schemeClr val="bg1"/>
              </a:solidFill>
              <a:latin typeface="TH SarabunIT๙" panose="020B0500040200020003" pitchFamily="34" charset="-34"/>
              <a:ea typeface="Cordia New" panose="020B0304020202020204" pitchFamily="34" charset="-34"/>
              <a:cs typeface="TH SarabunIT๙" panose="020B0500040200020003" pitchFamily="34" charset="-34"/>
            </a:endParaRPr>
          </a:p>
          <a:p>
            <a:pPr marL="571500" indent="-571500" algn="thaiDi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th-TH" sz="4000" dirty="0" smtClean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ผู้</a:t>
            </a:r>
            <a:r>
              <a:rPr lang="th-TH" sz="40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ที่จะเข้ารับการพัฒนาในรอบ 2 ปี ต้องมีจำนวนชั่วโมงการพัฒนาครบ 40 ชั่วโมง</a:t>
            </a:r>
            <a:endParaRPr lang="en-US" sz="4000" dirty="0">
              <a:ln>
                <a:solidFill>
                  <a:srgbClr val="FFFF00"/>
                </a:solidFill>
              </a:ln>
              <a:solidFill>
                <a:schemeClr val="bg1"/>
              </a:solidFill>
              <a:latin typeface="TH SarabunIT๙" panose="020B0500040200020003" pitchFamily="34" charset="-34"/>
              <a:ea typeface="Cordia New" panose="020B0304020202020204" pitchFamily="34" charset="-34"/>
              <a:cs typeface="TH SarabunIT๙" panose="020B0500040200020003" pitchFamily="34" charset="-34"/>
            </a:endParaRPr>
          </a:p>
          <a:p>
            <a:pPr marL="898525" indent="-361950" algn="thaiDi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th-TH" sz="3600" spc="-1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หาก</a:t>
            </a:r>
            <a:r>
              <a:rPr lang="th-TH" sz="3600" spc="-100" dirty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มีจำนวนชั่วโมงการพัฒนาไม่ครบ 40 ชั่วโมง แต่ไม่น้อยกว่า 24 </a:t>
            </a:r>
            <a:r>
              <a:rPr lang="th-TH" sz="3600" spc="-1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ชั่วโมง (60</a:t>
            </a:r>
            <a:r>
              <a:rPr lang="en-US" sz="3600" spc="-1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%</a:t>
            </a:r>
            <a:r>
              <a:rPr lang="th-TH" sz="3600" spc="-1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) </a:t>
            </a:r>
            <a:r>
              <a:rPr lang="th-TH" sz="3600" spc="-100" dirty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ให้นำจำนวน</a:t>
            </a:r>
            <a:r>
              <a:rPr lang="th-TH" sz="3600" spc="-1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ชั่วโมง </a:t>
            </a:r>
            <a:r>
              <a:rPr lang="en-US" sz="3600" spc="-1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PLC</a:t>
            </a:r>
            <a:r>
              <a:rPr lang="th-TH" sz="3600" spc="-1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 </a:t>
            </a:r>
            <a:r>
              <a:rPr lang="th-TH" sz="3600" spc="-100" dirty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ส่วนที่เกิน 50 ชั่วโมง ในแต่ละปี มานับ</a:t>
            </a:r>
            <a:r>
              <a:rPr lang="th-TH" sz="3600" spc="-1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รวมเป็น</a:t>
            </a:r>
            <a:r>
              <a:rPr lang="th-TH" sz="3600" spc="-100" dirty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จำนวนชั่วโมงการพัฒนาให้ครบ 40 ชั่วโมงได้</a:t>
            </a:r>
            <a:endParaRPr lang="en-US" sz="3600" spc="-100" dirty="0">
              <a:solidFill>
                <a:schemeClr val="bg1"/>
              </a:solidFill>
              <a:effectLst/>
              <a:latin typeface="TH SarabunIT๙" panose="020B0500040200020003" pitchFamily="34" charset="-34"/>
              <a:ea typeface="Cordia New" panose="020B0304020202020204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2548214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016" y="1197327"/>
            <a:ext cx="8892480" cy="4031873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marL="571500" indent="-571500" algn="thaiDi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th-TH" dirty="0" smtClean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ผู้</a:t>
            </a:r>
            <a:r>
              <a:rPr lang="th-TH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ที่จะเข้ารับการพัฒนาในรอบ 1 ปี ต้องมีจำนวนชั่วโมงการพัฒนาครบ 20 ชั่วโมง</a:t>
            </a:r>
            <a:endParaRPr lang="en-US" sz="4400" dirty="0">
              <a:ln>
                <a:solidFill>
                  <a:srgbClr val="FFFF00"/>
                </a:solidFill>
              </a:ln>
              <a:solidFill>
                <a:schemeClr val="bg1"/>
              </a:solidFill>
              <a:latin typeface="TH SarabunIT๙" panose="020B0500040200020003" pitchFamily="34" charset="-34"/>
              <a:ea typeface="Cordia New" panose="020B0304020202020204" pitchFamily="34" charset="-34"/>
              <a:cs typeface="TH SarabunIT๙" panose="020B0500040200020003" pitchFamily="34" charset="-34"/>
            </a:endParaRPr>
          </a:p>
          <a:p>
            <a:pPr marL="993775" indent="-457200">
              <a:buFont typeface="Wingdings" panose="05000000000000000000" pitchFamily="2" charset="2"/>
              <a:buChar char="ü"/>
            </a:pPr>
            <a:r>
              <a:rPr lang="th-TH" sz="40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หาก</a:t>
            </a:r>
            <a:r>
              <a:rPr lang="th-TH" sz="4000" dirty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มีจำนวนชั่วโมงการพัฒนาไม่ครบ 20 ชั่วโมง แต่ไม่น้อยกว่า 12 ชั่วโมง </a:t>
            </a:r>
            <a:r>
              <a:rPr lang="th-TH" sz="40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(60</a:t>
            </a:r>
            <a:r>
              <a:rPr lang="en-US" sz="40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%</a:t>
            </a:r>
            <a:r>
              <a:rPr lang="th-TH" sz="40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) </a:t>
            </a:r>
            <a:r>
              <a:rPr lang="th-TH" sz="4000" dirty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ให้นำจำนวน</a:t>
            </a:r>
            <a:r>
              <a:rPr lang="th-TH" sz="40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ชั่วโมง </a:t>
            </a:r>
            <a:r>
              <a:rPr lang="en-US" sz="40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PLC</a:t>
            </a:r>
            <a:r>
              <a:rPr lang="th-TH" sz="40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 </a:t>
            </a:r>
            <a:r>
              <a:rPr lang="th-TH" sz="4000" dirty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ส่วนที่เกิน 50 ชั่วโมง ในแต่ละปี มานับ</a:t>
            </a:r>
            <a:r>
              <a:rPr lang="th-TH" sz="40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รวมเป็น</a:t>
            </a:r>
            <a:r>
              <a:rPr lang="th-TH" sz="4000" dirty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จำนวนชั่วโมงการพัฒนาให้ครบ 20 ชั่วโมง</a:t>
            </a:r>
            <a:r>
              <a:rPr lang="th-TH" sz="4000" dirty="0" smtClean="0">
                <a:solidFill>
                  <a:schemeClr val="bg1"/>
                </a:solidFill>
                <a:latin typeface="TH SarabunIT๙" panose="020B0500040200020003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ได้</a:t>
            </a:r>
            <a:endParaRPr lang="en-US" sz="3600" dirty="0">
              <a:solidFill>
                <a:schemeClr val="bg1"/>
              </a:solidFill>
              <a:effectLst/>
              <a:latin typeface="TH SarabunIT๙" panose="020B0500040200020003" pitchFamily="34" charset="-34"/>
              <a:ea typeface="Cordia New" panose="020B0304020202020204" pitchFamily="34" charset="-34"/>
              <a:cs typeface="TH SarabunIT๙" panose="020B0500040200020003" pitchFamily="34" charset="-34"/>
            </a:endParaRPr>
          </a:p>
        </p:txBody>
      </p:sp>
      <p:sp>
        <p:nvSpPr>
          <p:cNvPr id="3" name="Right Arrow 2">
            <a:hlinkClick r:id="rId3" action="ppaction://hlinksldjump"/>
          </p:cNvPr>
          <p:cNvSpPr/>
          <p:nvPr/>
        </p:nvSpPr>
        <p:spPr bwMode="auto">
          <a:xfrm>
            <a:off x="8706160" y="4600552"/>
            <a:ext cx="330336" cy="628648"/>
          </a:xfrm>
          <a:prstGeom prst="rightArrow">
            <a:avLst/>
          </a:prstGeom>
          <a:solidFill>
            <a:srgbClr val="00FFFF"/>
          </a:solidFill>
          <a:ln w="76200" cap="flat" cmpd="sng" algn="ctr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889049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Rectangle 1"/>
          <p:cNvSpPr>
            <a:spLocks noChangeArrowheads="1"/>
          </p:cNvSpPr>
          <p:nvPr/>
        </p:nvSpPr>
        <p:spPr bwMode="auto">
          <a:xfrm>
            <a:off x="0" y="1643050"/>
            <a:ext cx="9144000" cy="3600986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175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marL="1200150" lvl="1" indent="-742950" algn="ctr">
              <a:defRPr/>
            </a:pPr>
            <a:endParaRPr lang="th-TH" sz="6000" dirty="0">
              <a:solidFill>
                <a:srgbClr val="FF0000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1200150" lvl="1" indent="-742950" algn="ctr">
              <a:defRPr/>
            </a:pPr>
            <a:r>
              <a:rPr lang="th-TH" sz="6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ขั้นตอนการประเมิน</a:t>
            </a:r>
          </a:p>
          <a:p>
            <a:pPr marL="1200150" lvl="1" indent="-742950" algn="ctr">
              <a:defRPr/>
            </a:pPr>
            <a:r>
              <a:rPr lang="th-TH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“</a:t>
            </a:r>
            <a:r>
              <a:rPr lang="th-TH" dirty="0" err="1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วิทย</a:t>
            </a:r>
            <a:r>
              <a:rPr lang="th-TH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ฐานะครูเชี่ยวชาญพิเศษ”</a:t>
            </a:r>
          </a:p>
          <a:p>
            <a:pPr marL="1200150" lvl="1" indent="-742950" algn="ctr">
              <a:defRPr/>
            </a:pPr>
            <a:endParaRPr lang="th-TH" sz="6000" dirty="0">
              <a:solidFill>
                <a:srgbClr val="FF000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8675266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 bwMode="auto">
          <a:xfrm>
            <a:off x="1331640" y="3864532"/>
            <a:ext cx="2142238" cy="932620"/>
          </a:xfrm>
          <a:prstGeom prst="rect">
            <a:avLst/>
          </a:prstGeom>
          <a:solidFill>
            <a:srgbClr val="993366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cs typeface="+mj-cs"/>
              </a:rPr>
              <a:t>รวบรวม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cs typeface="+mj-cs"/>
              </a:rPr>
              <a:t>Log book</a:t>
            </a:r>
            <a:endParaRPr kumimoji="0" lang="th-TH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+mj-cs"/>
            </a:endParaRPr>
          </a:p>
        </p:txBody>
      </p:sp>
      <p:sp>
        <p:nvSpPr>
          <p:cNvPr id="5" name="สี่เหลี่ยมผืนผ้า 4"/>
          <p:cNvSpPr/>
          <p:nvPr/>
        </p:nvSpPr>
        <p:spPr bwMode="auto">
          <a:xfrm>
            <a:off x="251520" y="620688"/>
            <a:ext cx="720080" cy="2736304"/>
          </a:xfrm>
          <a:prstGeom prst="rect">
            <a:avLst/>
          </a:prstGeom>
          <a:solidFill>
            <a:srgbClr val="008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2400" dirty="0">
                <a:cs typeface="+mj-cs"/>
              </a:rPr>
              <a:t>บันทึก </a:t>
            </a:r>
            <a:r>
              <a:rPr lang="en-US" sz="2400" dirty="0">
                <a:cs typeface="+mj-cs"/>
              </a:rPr>
              <a:t>Log book</a:t>
            </a:r>
            <a:endParaRPr kumimoji="0" lang="th-TH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cs typeface="+mj-cs"/>
            </a:endParaRPr>
          </a:p>
        </p:txBody>
      </p:sp>
      <p:sp>
        <p:nvSpPr>
          <p:cNvPr id="6" name="สี่เหลี่ยมผืนผ้า 5"/>
          <p:cNvSpPr/>
          <p:nvPr/>
        </p:nvSpPr>
        <p:spPr bwMode="auto">
          <a:xfrm>
            <a:off x="3643305" y="782706"/>
            <a:ext cx="2375799" cy="2430270"/>
          </a:xfrm>
          <a:prstGeom prst="rect">
            <a:avLst/>
          </a:prstGeom>
          <a:solidFill>
            <a:srgbClr val="00FFFF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 smtClean="0">
                <a:solidFill>
                  <a:schemeClr val="tx1"/>
                </a:solidFill>
                <a:cs typeface="+mn-cs"/>
              </a:rPr>
              <a:t>1</a:t>
            </a:r>
            <a:r>
              <a:rPr lang="th-TH" sz="2400" dirty="0" smtClean="0">
                <a:solidFill>
                  <a:schemeClr val="tx1"/>
                </a:solidFill>
                <a:cs typeface="+mn-cs"/>
              </a:rPr>
              <a:t>. </a:t>
            </a:r>
            <a:r>
              <a:rPr lang="th-TH" sz="2400" dirty="0">
                <a:solidFill>
                  <a:schemeClr val="tx1"/>
                </a:solidFill>
                <a:cs typeface="+mn-cs"/>
              </a:rPr>
              <a:t>ระยะเวลา 5 ปี</a:t>
            </a:r>
          </a:p>
          <a:p>
            <a:pPr eaLnBrk="1" hangingPunct="1"/>
            <a:r>
              <a:rPr lang="en-US" sz="2400" dirty="0" smtClean="0">
                <a:solidFill>
                  <a:schemeClr val="tx1"/>
                </a:solidFill>
                <a:cs typeface="+mn-cs"/>
              </a:rPr>
              <a:t>2</a:t>
            </a:r>
            <a:r>
              <a:rPr lang="th-TH" sz="2400" dirty="0" smtClean="0">
                <a:solidFill>
                  <a:schemeClr val="tx1"/>
                </a:solidFill>
                <a:cs typeface="+mn-cs"/>
              </a:rPr>
              <a:t>. </a:t>
            </a:r>
            <a:r>
              <a:rPr lang="th-TH" sz="2400" dirty="0">
                <a:solidFill>
                  <a:schemeClr val="tx1"/>
                </a:solidFill>
                <a:cs typeface="+mn-cs"/>
              </a:rPr>
              <a:t>วินัย คุณธรรมฯ</a:t>
            </a:r>
          </a:p>
          <a:p>
            <a:pPr eaLnBrk="1" hangingPunct="1"/>
            <a:r>
              <a:rPr lang="en-US" sz="2400" dirty="0" smtClean="0">
                <a:solidFill>
                  <a:schemeClr val="tx1"/>
                </a:solidFill>
                <a:cs typeface="+mn-cs"/>
              </a:rPr>
              <a:t>3</a:t>
            </a:r>
            <a:r>
              <a:rPr lang="th-TH" sz="2400" dirty="0" smtClean="0">
                <a:solidFill>
                  <a:schemeClr val="tx1"/>
                </a:solidFill>
                <a:cs typeface="+mn-cs"/>
              </a:rPr>
              <a:t>. </a:t>
            </a:r>
            <a:r>
              <a:rPr lang="th-TH" sz="2400" dirty="0">
                <a:solidFill>
                  <a:schemeClr val="tx1"/>
                </a:solidFill>
                <a:cs typeface="+mn-cs"/>
              </a:rPr>
              <a:t>ชั่วโมงการปฏิบัติงาน</a:t>
            </a:r>
          </a:p>
          <a:p>
            <a:pPr eaLnBrk="1" hangingPunct="1"/>
            <a:r>
              <a:rPr lang="en-US" sz="2400" dirty="0" smtClean="0">
                <a:solidFill>
                  <a:schemeClr val="tx1"/>
                </a:solidFill>
                <a:cs typeface="+mn-cs"/>
              </a:rPr>
              <a:t>4</a:t>
            </a:r>
            <a:r>
              <a:rPr lang="th-TH" sz="2400" dirty="0" smtClean="0">
                <a:solidFill>
                  <a:schemeClr val="tx1"/>
                </a:solidFill>
                <a:cs typeface="+mn-cs"/>
              </a:rPr>
              <a:t>. </a:t>
            </a:r>
            <a:r>
              <a:rPr lang="th-TH" sz="2400" dirty="0">
                <a:solidFill>
                  <a:schemeClr val="tx1"/>
                </a:solidFill>
                <a:cs typeface="+mn-cs"/>
              </a:rPr>
              <a:t>การพัฒนาตนเองฯ </a:t>
            </a:r>
          </a:p>
          <a:p>
            <a:pPr eaLnBrk="1" hangingPunct="1"/>
            <a:r>
              <a:rPr lang="en-US" sz="2400" dirty="0" smtClean="0">
                <a:solidFill>
                  <a:srgbClr val="FF0000"/>
                </a:solidFill>
                <a:cs typeface="+mn-cs"/>
              </a:rPr>
              <a:t>5</a:t>
            </a:r>
            <a:r>
              <a:rPr lang="th-TH" sz="2400" dirty="0">
                <a:solidFill>
                  <a:srgbClr val="FF0000"/>
                </a:solidFill>
                <a:cs typeface="+mn-cs"/>
              </a:rPr>
              <a:t>.</a:t>
            </a:r>
            <a:r>
              <a:rPr lang="th-TH" sz="2400" dirty="0" smtClean="0">
                <a:solidFill>
                  <a:srgbClr val="FF0000"/>
                </a:solidFill>
                <a:cs typeface="+mn-cs"/>
              </a:rPr>
              <a:t> </a:t>
            </a:r>
            <a:r>
              <a:rPr lang="th-TH" sz="2400" dirty="0">
                <a:solidFill>
                  <a:srgbClr val="FF0000"/>
                </a:solidFill>
                <a:cs typeface="+mn-cs"/>
              </a:rPr>
              <a:t>ผลงานที่เกิดจากการปฏิบัติหน้าที่</a:t>
            </a:r>
          </a:p>
        </p:txBody>
      </p:sp>
      <p:sp>
        <p:nvSpPr>
          <p:cNvPr id="10" name="ดาว 5 แฉก 9"/>
          <p:cNvSpPr/>
          <p:nvPr/>
        </p:nvSpPr>
        <p:spPr bwMode="auto">
          <a:xfrm>
            <a:off x="7117813" y="980728"/>
            <a:ext cx="1990691" cy="1620180"/>
          </a:xfrm>
          <a:prstGeom prst="star5">
            <a:avLst/>
          </a:prstGeom>
          <a:solidFill>
            <a:srgbClr val="FFFF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+mj-cs"/>
              </a:rPr>
              <a:t>ผอ</a:t>
            </a: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+mj-cs"/>
              </a:rPr>
              <a:t> </a:t>
            </a:r>
            <a:r>
              <a:rPr kumimoji="0" lang="th-TH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+mj-cs"/>
              </a:rPr>
              <a:t>สถ</a:t>
            </a:r>
            <a:endParaRPr kumimoji="0" lang="th-TH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+mj-cs"/>
            </a:endParaRPr>
          </a:p>
        </p:txBody>
      </p:sp>
      <p:sp>
        <p:nvSpPr>
          <p:cNvPr id="13" name="ม้วนกระดาษแนวนอน 12"/>
          <p:cNvSpPr/>
          <p:nvPr/>
        </p:nvSpPr>
        <p:spPr bwMode="auto">
          <a:xfrm>
            <a:off x="1511660" y="908720"/>
            <a:ext cx="1548172" cy="2088232"/>
          </a:xfrm>
          <a:prstGeom prst="horizontalScroll">
            <a:avLst/>
          </a:prstGeom>
          <a:solidFill>
            <a:srgbClr val="FF66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th-TH" sz="2400" dirty="0">
                <a:solidFill>
                  <a:schemeClr val="bg1"/>
                </a:solidFill>
                <a:cs typeface="+mj-cs"/>
              </a:rPr>
              <a:t>ครูปฏิบัติหน้าที่</a:t>
            </a:r>
            <a:r>
              <a:rPr lang="en-US" sz="2400" dirty="0">
                <a:solidFill>
                  <a:schemeClr val="bg1"/>
                </a:solidFill>
                <a:cs typeface="+mj-cs"/>
              </a:rPr>
              <a:t> 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+mj-cs"/>
              </a:rPr>
              <a:t>5 </a:t>
            </a:r>
            <a:r>
              <a:rPr kumimoji="0" lang="th-TH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+mj-cs"/>
              </a:rPr>
              <a:t>ปี</a:t>
            </a:r>
          </a:p>
        </p:txBody>
      </p:sp>
      <p:sp>
        <p:nvSpPr>
          <p:cNvPr id="15" name="ยกนูน 14"/>
          <p:cNvSpPr/>
          <p:nvPr/>
        </p:nvSpPr>
        <p:spPr bwMode="auto">
          <a:xfrm>
            <a:off x="4714876" y="3720552"/>
            <a:ext cx="1304228" cy="936068"/>
          </a:xfrm>
          <a:prstGeom prst="bevel">
            <a:avLst/>
          </a:prstGeom>
          <a:solidFill>
            <a:srgbClr val="993366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2400" dirty="0">
                <a:cs typeface="+mj-cs"/>
              </a:rPr>
              <a:t>คำขอ</a:t>
            </a:r>
            <a:endParaRPr kumimoji="0" lang="th-TH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+mj-cs"/>
            </a:endParaRPr>
          </a:p>
        </p:txBody>
      </p:sp>
      <p:sp>
        <p:nvSpPr>
          <p:cNvPr id="17" name="ปุ่มปฏิบัติการ: หน้าแรก 16">
            <a:hlinkClick r:id="" action="ppaction://noaction" highlightClick="1"/>
          </p:cNvPr>
          <p:cNvSpPr/>
          <p:nvPr/>
        </p:nvSpPr>
        <p:spPr bwMode="auto">
          <a:xfrm>
            <a:off x="7273698" y="3573016"/>
            <a:ext cx="1512168" cy="1152128"/>
          </a:xfrm>
          <a:prstGeom prst="actionButtonHome">
            <a:avLst/>
          </a:prstGeom>
          <a:solidFill>
            <a:srgbClr val="92D05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5400" dirty="0" err="1">
                <a:solidFill>
                  <a:srgbClr val="FF6600"/>
                </a:solidFill>
                <a:cs typeface="+mj-cs"/>
              </a:rPr>
              <a:t>อปท</a:t>
            </a:r>
            <a:endParaRPr kumimoji="0" lang="th-TH" sz="5400" b="1" i="0" u="none" strike="noStrike" cap="none" normalizeH="0" baseline="0" dirty="0">
              <a:ln>
                <a:noFill/>
              </a:ln>
              <a:solidFill>
                <a:srgbClr val="FF6600"/>
              </a:solidFill>
              <a:effectLst/>
              <a:cs typeface="+mj-cs"/>
            </a:endParaRPr>
          </a:p>
        </p:txBody>
      </p:sp>
      <p:sp>
        <p:nvSpPr>
          <p:cNvPr id="18" name="ปุ่มปฏิบัติการ: เสียง 17">
            <a:hlinkClick r:id="" action="ppaction://noaction" highlightClick="1">
              <a:snd r:embed="rId3" name="applause.wav"/>
            </a:hlinkClick>
          </p:cNvPr>
          <p:cNvSpPr/>
          <p:nvPr/>
        </p:nvSpPr>
        <p:spPr bwMode="auto">
          <a:xfrm rot="10800000">
            <a:off x="0" y="4929198"/>
            <a:ext cx="1142977" cy="1928826"/>
          </a:xfrm>
          <a:prstGeom prst="actionButtonSound">
            <a:avLst/>
          </a:prstGeom>
          <a:solidFill>
            <a:srgbClr val="66FF66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24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+mj-cs"/>
            </a:endParaRPr>
          </a:p>
        </p:txBody>
      </p:sp>
      <p:sp>
        <p:nvSpPr>
          <p:cNvPr id="19" name="ปุ่มปฏิบัติการ: หน้าแรก 18">
            <a:hlinkClick r:id="" action="ppaction://noaction" highlightClick="1"/>
          </p:cNvPr>
          <p:cNvSpPr/>
          <p:nvPr/>
        </p:nvSpPr>
        <p:spPr bwMode="auto">
          <a:xfrm>
            <a:off x="6968226" y="5270611"/>
            <a:ext cx="1924254" cy="1152128"/>
          </a:xfrm>
          <a:prstGeom prst="actionButtonHome">
            <a:avLst/>
          </a:prstGeom>
          <a:solidFill>
            <a:srgbClr val="0070C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kumimoji="0" lang="th-TH" sz="4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cs typeface="+mj-cs"/>
              </a:rPr>
              <a:t>สน</a:t>
            </a:r>
            <a:r>
              <a:rPr lang="th-TH" sz="4000" dirty="0" err="1">
                <a:solidFill>
                  <a:srgbClr val="FF0000"/>
                </a:solidFill>
                <a:latin typeface="TH SarabunIT๙" pitchFamily="34" charset="-34"/>
                <a:cs typeface="+mj-cs"/>
              </a:rPr>
              <a:t>ง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+mj-cs"/>
              </a:rPr>
              <a:t> </a:t>
            </a:r>
            <a:r>
              <a:rPr kumimoji="0" lang="th-TH" sz="40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cs typeface="+mj-cs"/>
              </a:rPr>
              <a:t>ก </a:t>
            </a:r>
            <a:r>
              <a:rPr kumimoji="0" lang="th-TH" sz="40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cs typeface="+mj-cs"/>
              </a:rPr>
              <a:t>จว</a:t>
            </a:r>
            <a:endParaRPr kumimoji="0" lang="th-TH" sz="4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cs typeface="+mj-cs"/>
            </a:endParaRPr>
          </a:p>
        </p:txBody>
      </p:sp>
      <p:sp>
        <p:nvSpPr>
          <p:cNvPr id="20" name="พระอาทิตย์ 19"/>
          <p:cNvSpPr/>
          <p:nvPr/>
        </p:nvSpPr>
        <p:spPr bwMode="auto">
          <a:xfrm>
            <a:off x="3482190" y="5130402"/>
            <a:ext cx="1447000" cy="1656184"/>
          </a:xfrm>
          <a:prstGeom prst="sun">
            <a:avLst/>
          </a:prstGeom>
          <a:solidFill>
            <a:srgbClr val="FF6600"/>
          </a:solidFill>
          <a:ln w="31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3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+mj-cs"/>
              </a:rPr>
              <a:t>ก กลาง</a:t>
            </a:r>
          </a:p>
        </p:txBody>
      </p:sp>
      <p:sp>
        <p:nvSpPr>
          <p:cNvPr id="21" name="ลูกศรซ้าย 20"/>
          <p:cNvSpPr/>
          <p:nvPr/>
        </p:nvSpPr>
        <p:spPr bwMode="auto">
          <a:xfrm>
            <a:off x="1115616" y="1574794"/>
            <a:ext cx="288032" cy="1476164"/>
          </a:xfrm>
          <a:prstGeom prst="leftArrow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22" name="ลูกศรขวา 21"/>
          <p:cNvSpPr/>
          <p:nvPr/>
        </p:nvSpPr>
        <p:spPr bwMode="auto">
          <a:xfrm>
            <a:off x="3275856" y="1628800"/>
            <a:ext cx="198022" cy="1152128"/>
          </a:xfrm>
          <a:prstGeom prst="rightArrow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25" name="ลูกศรขวา 24"/>
          <p:cNvSpPr/>
          <p:nvPr/>
        </p:nvSpPr>
        <p:spPr bwMode="auto">
          <a:xfrm>
            <a:off x="3692146" y="3848508"/>
            <a:ext cx="879854" cy="794938"/>
          </a:xfrm>
          <a:prstGeom prst="rightArrow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27" name="ลูกศรซ้าย 26"/>
          <p:cNvSpPr/>
          <p:nvPr/>
        </p:nvSpPr>
        <p:spPr bwMode="auto">
          <a:xfrm>
            <a:off x="5065226" y="5500702"/>
            <a:ext cx="221154" cy="1056931"/>
          </a:xfrm>
          <a:prstGeom prst="leftArrow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28" name="ลูกศรซ้าย 27"/>
          <p:cNvSpPr/>
          <p:nvPr/>
        </p:nvSpPr>
        <p:spPr bwMode="auto">
          <a:xfrm>
            <a:off x="6516216" y="5177424"/>
            <a:ext cx="288032" cy="1476164"/>
          </a:xfrm>
          <a:prstGeom prst="leftArrow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29" name="ลูกศรลง 28"/>
          <p:cNvSpPr/>
          <p:nvPr/>
        </p:nvSpPr>
        <p:spPr bwMode="auto">
          <a:xfrm>
            <a:off x="7308304" y="4858688"/>
            <a:ext cx="1296144" cy="298504"/>
          </a:xfrm>
          <a:prstGeom prst="downArrow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cxnSp>
        <p:nvCxnSpPr>
          <p:cNvPr id="33" name="ลูกศรเชื่อมต่อแบบตรง 32"/>
          <p:cNvCxnSpPr/>
          <p:nvPr/>
        </p:nvCxnSpPr>
        <p:spPr bwMode="auto">
          <a:xfrm flipV="1">
            <a:off x="6120173" y="2600908"/>
            <a:ext cx="1620179" cy="1548172"/>
          </a:xfrm>
          <a:prstGeom prst="straightConnector1">
            <a:avLst/>
          </a:prstGeom>
          <a:solidFill>
            <a:srgbClr val="993366"/>
          </a:solidFill>
          <a:ln w="76200" cap="flat" cmpd="tri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ลูกศรลง 33"/>
          <p:cNvSpPr/>
          <p:nvPr/>
        </p:nvSpPr>
        <p:spPr bwMode="auto">
          <a:xfrm>
            <a:off x="7786711" y="2600908"/>
            <a:ext cx="673722" cy="887334"/>
          </a:xfrm>
          <a:prstGeom prst="downArrow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35" name="ลูกศรลง 34"/>
          <p:cNvSpPr/>
          <p:nvPr/>
        </p:nvSpPr>
        <p:spPr bwMode="auto">
          <a:xfrm>
            <a:off x="2049868" y="2973714"/>
            <a:ext cx="530079" cy="887334"/>
          </a:xfrm>
          <a:prstGeom prst="downArrow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31" name="ม้วนกระดาษแนวตั้ง 30"/>
          <p:cNvSpPr/>
          <p:nvPr/>
        </p:nvSpPr>
        <p:spPr bwMode="auto">
          <a:xfrm>
            <a:off x="5357818" y="5214950"/>
            <a:ext cx="1214446" cy="1428760"/>
          </a:xfrm>
          <a:prstGeom prst="verticalScroll">
            <a:avLst/>
          </a:prstGeom>
          <a:blipFill>
            <a:blip r:embed="rId4" cstate="print"/>
            <a:tile tx="0" ty="0" sx="100000" sy="100000" flip="none" algn="tl"/>
          </a:blipFill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2400" dirty="0">
                <a:solidFill>
                  <a:srgbClr val="FF0000"/>
                </a:solidFill>
                <a:cs typeface="+mj-cs"/>
              </a:rPr>
              <a:t>ผลงานวิชาการ</a:t>
            </a:r>
            <a:endParaRPr kumimoji="0" lang="th-TH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+mj-cs"/>
            </a:endParaRPr>
          </a:p>
        </p:txBody>
      </p:sp>
      <p:sp>
        <p:nvSpPr>
          <p:cNvPr id="32" name="ลูกศรซ้าย 31"/>
          <p:cNvSpPr/>
          <p:nvPr/>
        </p:nvSpPr>
        <p:spPr bwMode="auto">
          <a:xfrm>
            <a:off x="3136400" y="5515341"/>
            <a:ext cx="292592" cy="1056931"/>
          </a:xfrm>
          <a:prstGeom prst="leftArrow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30" name="ลูกศรซ้าย 29"/>
          <p:cNvSpPr/>
          <p:nvPr/>
        </p:nvSpPr>
        <p:spPr bwMode="auto">
          <a:xfrm>
            <a:off x="1285852" y="5357826"/>
            <a:ext cx="292592" cy="1056931"/>
          </a:xfrm>
          <a:prstGeom prst="leftArrow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36" name="Ribbon ลง 35"/>
          <p:cNvSpPr/>
          <p:nvPr/>
        </p:nvSpPr>
        <p:spPr bwMode="auto">
          <a:xfrm>
            <a:off x="1714480" y="5214950"/>
            <a:ext cx="1357322" cy="1643050"/>
          </a:xfrm>
          <a:prstGeom prst="ribbon">
            <a:avLst/>
          </a:prstGeom>
          <a:solidFill>
            <a:srgbClr val="FFC000"/>
          </a:solidFill>
          <a:ln w="7620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8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+mj-cs"/>
              </a:rPr>
              <a:t>โปรดเกล้า</a:t>
            </a:r>
          </a:p>
        </p:txBody>
      </p:sp>
    </p:spTree>
    <p:extLst>
      <p:ext uri="{BB962C8B-B14F-4D97-AF65-F5344CB8AC3E}">
        <p14:creationId xmlns:p14="http://schemas.microsoft.com/office/powerpoint/2010/main" xmlns="" val="4137743832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0" grpId="0" animBg="1"/>
      <p:bldP spid="13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5" grpId="0" animBg="1"/>
      <p:bldP spid="27" grpId="0" animBg="1"/>
      <p:bldP spid="28" grpId="0" animBg="1"/>
      <p:bldP spid="29" grpId="0" animBg="1"/>
      <p:bldP spid="34" grpId="0" animBg="1"/>
      <p:bldP spid="35" grpId="0" animBg="1"/>
      <p:bldP spid="31" grpId="0" animBg="1"/>
      <p:bldP spid="32" grpId="0" animBg="1"/>
      <p:bldP spid="30" grpId="0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2057400"/>
            <a:ext cx="9144000" cy="2362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lIns="91437" tIns="45718" rIns="91437" bIns="45718" anchor="ctr"/>
          <a:lstStyle/>
          <a:p>
            <a:pPr algn="ctr">
              <a:defRPr/>
            </a:pPr>
            <a:r>
              <a:rPr lang="th-TH" sz="54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บทเฉพาะกาล</a:t>
            </a:r>
          </a:p>
          <a:p>
            <a:pPr algn="ctr">
              <a:defRPr/>
            </a:pPr>
            <a:r>
              <a:rPr lang="th-TH" sz="54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ช่วงระยะเวลาเปลี่ยนผ่าน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746" name="AutoShape 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04800" y="6019800"/>
            <a:ext cx="1676400" cy="685800"/>
          </a:xfrm>
          <a:prstGeom prst="flowChartPredefinedProcess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600">
                <a:latin typeface="LilyUPC" pitchFamily="34" charset="-34"/>
                <a:cs typeface="+mj-cs"/>
              </a:rPr>
              <a:t>ครูผู้ช่วย</a:t>
            </a:r>
          </a:p>
        </p:txBody>
      </p:sp>
      <p:sp>
        <p:nvSpPr>
          <p:cNvPr id="1567747" name="AutoShape 3"/>
          <p:cNvSpPr>
            <a:spLocks noChangeArrowheads="1"/>
          </p:cNvSpPr>
          <p:nvPr/>
        </p:nvSpPr>
        <p:spPr bwMode="auto">
          <a:xfrm>
            <a:off x="990600" y="5680075"/>
            <a:ext cx="609600" cy="2921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48" name="AutoShape 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96875" y="4876800"/>
            <a:ext cx="1752600" cy="762000"/>
          </a:xfrm>
          <a:prstGeom prst="flowChartPredefinedProcess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600">
                <a:latin typeface="LilyUPC" pitchFamily="34" charset="-34"/>
                <a:cs typeface="+mj-cs"/>
              </a:rPr>
              <a:t>ครู</a:t>
            </a:r>
          </a:p>
        </p:txBody>
      </p:sp>
      <p:sp>
        <p:nvSpPr>
          <p:cNvPr id="1567749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04825" y="3854450"/>
            <a:ext cx="1524000" cy="609600"/>
          </a:xfrm>
          <a:prstGeom prst="flowChartPredefinedProcess">
            <a:avLst/>
          </a:prstGeom>
          <a:solidFill>
            <a:srgbClr val="FFCC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LilyUPC" pitchFamily="34" charset="-34"/>
                <a:cs typeface="+mj-cs"/>
              </a:rPr>
              <a:t>ครู ชน.</a:t>
            </a:r>
          </a:p>
        </p:txBody>
      </p:sp>
      <p:sp>
        <p:nvSpPr>
          <p:cNvPr id="1567750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27050" y="2763838"/>
            <a:ext cx="1530350" cy="609600"/>
          </a:xfrm>
          <a:prstGeom prst="flowChartPredefinedProcess">
            <a:avLst/>
          </a:prstGeom>
          <a:solidFill>
            <a:srgbClr val="FFCC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LilyUPC" pitchFamily="34" charset="-34"/>
                <a:cs typeface="+mj-cs"/>
              </a:rPr>
              <a:t>ครู ชนพ.</a:t>
            </a:r>
          </a:p>
        </p:txBody>
      </p:sp>
      <p:sp>
        <p:nvSpPr>
          <p:cNvPr id="1567751" name="AutoShape 7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577850" y="1736725"/>
            <a:ext cx="1479550" cy="609600"/>
          </a:xfrm>
          <a:prstGeom prst="flowChartPredefinedProcess">
            <a:avLst/>
          </a:prstGeom>
          <a:solidFill>
            <a:srgbClr val="FFCC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LilyUPC" pitchFamily="34" charset="-34"/>
                <a:cs typeface="+mj-cs"/>
              </a:rPr>
              <a:t>ครู ชช.</a:t>
            </a:r>
          </a:p>
        </p:txBody>
      </p:sp>
      <p:sp>
        <p:nvSpPr>
          <p:cNvPr id="1567752" name="AutoShape 8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955675" y="3457575"/>
            <a:ext cx="6604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53" name="AutoShape 9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1038225" y="4524375"/>
            <a:ext cx="6096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54" name="AutoShape 10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981075" y="2403475"/>
            <a:ext cx="609600" cy="276225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55" name="AutoShape 11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536575" y="669925"/>
            <a:ext cx="1552575" cy="609600"/>
          </a:xfrm>
          <a:prstGeom prst="flowChartPredefinedProcess">
            <a:avLst/>
          </a:prstGeom>
          <a:solidFill>
            <a:srgbClr val="FFCC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LilyUPC" pitchFamily="34" charset="-34"/>
                <a:cs typeface="+mj-cs"/>
              </a:rPr>
              <a:t>ครู ชชพ.</a:t>
            </a:r>
          </a:p>
        </p:txBody>
      </p:sp>
      <p:sp>
        <p:nvSpPr>
          <p:cNvPr id="1567756" name="AutoShape 12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962025" y="1365250"/>
            <a:ext cx="609600" cy="2794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57" name="AutoShape 1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85800" y="5638800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cs typeface="+mj-cs"/>
              </a:rPr>
              <a:t>2</a:t>
            </a:r>
            <a:endParaRPr lang="th-TH" sz="1400">
              <a:solidFill>
                <a:schemeClr val="tx1"/>
              </a:solidFill>
              <a:cs typeface="+mj-cs"/>
            </a:endParaRPr>
          </a:p>
        </p:txBody>
      </p:sp>
      <p:sp>
        <p:nvSpPr>
          <p:cNvPr id="1567758" name="AutoShape 14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765175" y="4492625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cs typeface="+mj-cs"/>
              </a:rPr>
              <a:t>6</a:t>
            </a:r>
            <a:r>
              <a:rPr lang="th-TH" sz="1400">
                <a:solidFill>
                  <a:schemeClr val="tx1"/>
                </a:solidFill>
                <a:cs typeface="+mj-cs"/>
              </a:rPr>
              <a:t>/</a:t>
            </a:r>
            <a:r>
              <a:rPr lang="en-US" sz="1400">
                <a:solidFill>
                  <a:schemeClr val="tx1"/>
                </a:solidFill>
                <a:cs typeface="+mj-cs"/>
              </a:rPr>
              <a:t>4</a:t>
            </a:r>
            <a:r>
              <a:rPr lang="th-TH" sz="1400">
                <a:solidFill>
                  <a:schemeClr val="tx1"/>
                </a:solidFill>
                <a:cs typeface="+mj-cs"/>
              </a:rPr>
              <a:t>/</a:t>
            </a:r>
            <a:r>
              <a:rPr lang="en-US" sz="1400">
                <a:solidFill>
                  <a:schemeClr val="tx1"/>
                </a:solidFill>
                <a:cs typeface="+mj-cs"/>
              </a:rPr>
              <a:t>2</a:t>
            </a:r>
            <a:endParaRPr lang="th-TH" sz="1400">
              <a:solidFill>
                <a:schemeClr val="tx1"/>
              </a:solidFill>
              <a:cs typeface="+mj-cs"/>
            </a:endParaRPr>
          </a:p>
        </p:txBody>
      </p:sp>
      <p:sp>
        <p:nvSpPr>
          <p:cNvPr id="1567759" name="AutoShape 15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711200" y="3429000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cs typeface="+mj-cs"/>
              </a:rPr>
              <a:t>1</a:t>
            </a:r>
            <a:endParaRPr lang="th-TH" sz="1400">
              <a:solidFill>
                <a:schemeClr val="tx1"/>
              </a:solidFill>
              <a:cs typeface="+mj-cs"/>
            </a:endParaRPr>
          </a:p>
        </p:txBody>
      </p:sp>
      <p:sp>
        <p:nvSpPr>
          <p:cNvPr id="1567760" name="AutoShape 16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85800" y="2374900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cs typeface="+mj-cs"/>
              </a:rPr>
              <a:t>3</a:t>
            </a:r>
            <a:endParaRPr lang="th-TH" sz="1400">
              <a:solidFill>
                <a:schemeClr val="tx1"/>
              </a:solidFill>
              <a:cs typeface="+mj-cs"/>
            </a:endParaRPr>
          </a:p>
        </p:txBody>
      </p:sp>
      <p:sp>
        <p:nvSpPr>
          <p:cNvPr id="1567761" name="AutoShape 17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85800" y="1339850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cs typeface="+mj-cs"/>
              </a:rPr>
              <a:t>2</a:t>
            </a:r>
            <a:endParaRPr lang="th-TH" sz="1400">
              <a:solidFill>
                <a:schemeClr val="tx1"/>
              </a:solidFill>
              <a:cs typeface="+mj-cs"/>
            </a:endParaRPr>
          </a:p>
        </p:txBody>
      </p:sp>
      <p:sp>
        <p:nvSpPr>
          <p:cNvPr id="1567767" name="Line 23"/>
          <p:cNvSpPr>
            <a:spLocks noChangeShapeType="1"/>
          </p:cNvSpPr>
          <p:nvPr/>
        </p:nvSpPr>
        <p:spPr bwMode="auto">
          <a:xfrm flipH="1">
            <a:off x="336550" y="4235450"/>
            <a:ext cx="152400" cy="1588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68" name="Line 24"/>
          <p:cNvSpPr>
            <a:spLocks noChangeShapeType="1"/>
          </p:cNvSpPr>
          <p:nvPr/>
        </p:nvSpPr>
        <p:spPr bwMode="auto">
          <a:xfrm>
            <a:off x="336550" y="2074863"/>
            <a:ext cx="228600" cy="1587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69" name="Line 25"/>
          <p:cNvSpPr>
            <a:spLocks noChangeShapeType="1"/>
          </p:cNvSpPr>
          <p:nvPr/>
        </p:nvSpPr>
        <p:spPr bwMode="auto">
          <a:xfrm flipV="1">
            <a:off x="336550" y="2054225"/>
            <a:ext cx="1588" cy="22098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70" name="AutoShape 26"/>
          <p:cNvSpPr>
            <a:spLocks noChangeArrowheads="1"/>
          </p:cNvSpPr>
          <p:nvPr/>
        </p:nvSpPr>
        <p:spPr bwMode="auto">
          <a:xfrm>
            <a:off x="0" y="2590800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cs typeface="+mj-cs"/>
              </a:rPr>
              <a:t>5</a:t>
            </a:r>
            <a:endParaRPr lang="th-TH" sz="1400">
              <a:solidFill>
                <a:schemeClr val="tx1"/>
              </a:solidFill>
              <a:cs typeface="+mj-cs"/>
            </a:endParaRPr>
          </a:p>
        </p:txBody>
      </p:sp>
      <p:sp>
        <p:nvSpPr>
          <p:cNvPr id="1567772" name="AutoShape 28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026275" y="4876800"/>
            <a:ext cx="1752600" cy="762000"/>
          </a:xfrm>
          <a:prstGeom prst="flowChartPredefinedProcess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600">
                <a:latin typeface="LilyUPC" pitchFamily="34" charset="-34"/>
                <a:cs typeface="+mj-cs"/>
              </a:rPr>
              <a:t>ศน.</a:t>
            </a:r>
          </a:p>
        </p:txBody>
      </p:sp>
      <p:sp>
        <p:nvSpPr>
          <p:cNvPr id="1567773" name="AutoShape 29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134225" y="3854450"/>
            <a:ext cx="1524000" cy="609600"/>
          </a:xfrm>
          <a:prstGeom prst="flowChartPredefinedProcess">
            <a:avLst/>
          </a:prstGeom>
          <a:solidFill>
            <a:srgbClr val="FFCC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LilyUPC" pitchFamily="34" charset="-34"/>
                <a:cs typeface="+mj-cs"/>
              </a:rPr>
              <a:t>ศน.ชน.</a:t>
            </a:r>
          </a:p>
        </p:txBody>
      </p:sp>
      <p:sp>
        <p:nvSpPr>
          <p:cNvPr id="1567774" name="AutoShape 30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156450" y="2763838"/>
            <a:ext cx="1530350" cy="609600"/>
          </a:xfrm>
          <a:prstGeom prst="flowChartPredefinedProcess">
            <a:avLst/>
          </a:prstGeom>
          <a:solidFill>
            <a:srgbClr val="FFCC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LilyUPC" pitchFamily="34" charset="-34"/>
                <a:cs typeface="+mj-cs"/>
              </a:rPr>
              <a:t>ศน.ชนพ.</a:t>
            </a:r>
          </a:p>
        </p:txBody>
      </p:sp>
      <p:sp>
        <p:nvSpPr>
          <p:cNvPr id="1567775" name="AutoShape 31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207250" y="1736725"/>
            <a:ext cx="1479550" cy="609600"/>
          </a:xfrm>
          <a:prstGeom prst="flowChartPredefinedProcess">
            <a:avLst/>
          </a:prstGeom>
          <a:solidFill>
            <a:srgbClr val="FFCC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LilyUPC" pitchFamily="34" charset="-34"/>
                <a:cs typeface="+mj-cs"/>
              </a:rPr>
              <a:t>ศน.ชช.</a:t>
            </a:r>
          </a:p>
        </p:txBody>
      </p:sp>
      <p:sp>
        <p:nvSpPr>
          <p:cNvPr id="1567776" name="AutoShape 3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585075" y="3457575"/>
            <a:ext cx="6604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77" name="AutoShape 3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667625" y="4524375"/>
            <a:ext cx="6096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78" name="AutoShape 3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610475" y="2403475"/>
            <a:ext cx="609600" cy="276225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79" name="AutoShape 3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165975" y="669925"/>
            <a:ext cx="1552575" cy="609600"/>
          </a:xfrm>
          <a:prstGeom prst="flowChartPredefinedProcess">
            <a:avLst/>
          </a:prstGeom>
          <a:solidFill>
            <a:srgbClr val="FFCC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LilyUPC" pitchFamily="34" charset="-34"/>
                <a:cs typeface="+mj-cs"/>
              </a:rPr>
              <a:t>ศน.ชชพ.</a:t>
            </a:r>
          </a:p>
        </p:txBody>
      </p:sp>
      <p:sp>
        <p:nvSpPr>
          <p:cNvPr id="1567780" name="AutoShape 36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591425" y="1365250"/>
            <a:ext cx="609600" cy="2794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81" name="AutoShape 37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394575" y="4492625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1400">
                <a:solidFill>
                  <a:schemeClr val="tx1"/>
                </a:solidFill>
                <a:cs typeface="+mj-cs"/>
              </a:rPr>
              <a:t>2</a:t>
            </a:r>
          </a:p>
        </p:txBody>
      </p:sp>
      <p:sp>
        <p:nvSpPr>
          <p:cNvPr id="1567782" name="AutoShape 38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340600" y="3429000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cs typeface="+mj-cs"/>
              </a:rPr>
              <a:t>1</a:t>
            </a:r>
            <a:endParaRPr lang="th-TH" sz="1400">
              <a:solidFill>
                <a:schemeClr val="tx1"/>
              </a:solidFill>
              <a:cs typeface="+mj-cs"/>
            </a:endParaRPr>
          </a:p>
        </p:txBody>
      </p:sp>
      <p:sp>
        <p:nvSpPr>
          <p:cNvPr id="1567783" name="AutoShape 39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315200" y="2374900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cs typeface="+mj-cs"/>
              </a:rPr>
              <a:t>3</a:t>
            </a:r>
            <a:endParaRPr lang="th-TH" sz="1400">
              <a:solidFill>
                <a:schemeClr val="tx1"/>
              </a:solidFill>
              <a:cs typeface="+mj-cs"/>
            </a:endParaRPr>
          </a:p>
        </p:txBody>
      </p:sp>
      <p:sp>
        <p:nvSpPr>
          <p:cNvPr id="1567784" name="AutoShape 40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315200" y="1339850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cs typeface="+mj-cs"/>
              </a:rPr>
              <a:t>2</a:t>
            </a:r>
            <a:endParaRPr lang="th-TH" sz="1400">
              <a:solidFill>
                <a:schemeClr val="tx1"/>
              </a:solidFill>
              <a:cs typeface="+mj-cs"/>
            </a:endParaRPr>
          </a:p>
        </p:txBody>
      </p:sp>
      <p:sp>
        <p:nvSpPr>
          <p:cNvPr id="1567788" name="Line 44"/>
          <p:cNvSpPr>
            <a:spLocks noChangeShapeType="1"/>
          </p:cNvSpPr>
          <p:nvPr/>
        </p:nvSpPr>
        <p:spPr bwMode="auto">
          <a:xfrm>
            <a:off x="6965950" y="2074863"/>
            <a:ext cx="228600" cy="1587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89" name="Line 45"/>
          <p:cNvSpPr>
            <a:spLocks noChangeShapeType="1"/>
          </p:cNvSpPr>
          <p:nvPr/>
        </p:nvSpPr>
        <p:spPr bwMode="auto">
          <a:xfrm flipV="1">
            <a:off x="6965950" y="2054225"/>
            <a:ext cx="1588" cy="22098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90" name="AutoShape 46"/>
          <p:cNvSpPr>
            <a:spLocks noChangeArrowheads="1"/>
          </p:cNvSpPr>
          <p:nvPr/>
        </p:nvSpPr>
        <p:spPr bwMode="auto">
          <a:xfrm>
            <a:off x="6629400" y="2590800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cs typeface="+mj-cs"/>
              </a:rPr>
              <a:t>5</a:t>
            </a:r>
            <a:endParaRPr lang="th-TH" sz="1400">
              <a:solidFill>
                <a:schemeClr val="tx1"/>
              </a:solidFill>
              <a:cs typeface="+mj-cs"/>
            </a:endParaRPr>
          </a:p>
        </p:txBody>
      </p:sp>
      <p:sp>
        <p:nvSpPr>
          <p:cNvPr id="1567792" name="AutoShape 48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784725" y="4876800"/>
            <a:ext cx="1752600" cy="762000"/>
          </a:xfrm>
          <a:prstGeom prst="flowChartPredefinedProcess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600">
                <a:latin typeface="LilyUPC" pitchFamily="34" charset="-34"/>
                <a:cs typeface="+mj-cs"/>
              </a:rPr>
              <a:t>ผอ.สถ.</a:t>
            </a:r>
          </a:p>
        </p:txBody>
      </p:sp>
      <p:sp>
        <p:nvSpPr>
          <p:cNvPr id="1567793" name="AutoShape 49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892675" y="3854450"/>
            <a:ext cx="1524000" cy="609600"/>
          </a:xfrm>
          <a:prstGeom prst="flowChartPredefinedProcess">
            <a:avLst/>
          </a:prstGeom>
          <a:solidFill>
            <a:srgbClr val="FFCC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LilyUPC" pitchFamily="34" charset="-34"/>
                <a:cs typeface="+mj-cs"/>
              </a:rPr>
              <a:t>ผอ.ชน.</a:t>
            </a:r>
          </a:p>
        </p:txBody>
      </p:sp>
      <p:sp>
        <p:nvSpPr>
          <p:cNvPr id="1567794" name="AutoShape 50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914900" y="2763838"/>
            <a:ext cx="1530350" cy="609600"/>
          </a:xfrm>
          <a:prstGeom prst="flowChartPredefinedProcess">
            <a:avLst/>
          </a:prstGeom>
          <a:solidFill>
            <a:srgbClr val="FFCC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LilyUPC" pitchFamily="34" charset="-34"/>
                <a:cs typeface="+mj-cs"/>
              </a:rPr>
              <a:t>ผอ.ชนพ.</a:t>
            </a:r>
          </a:p>
        </p:txBody>
      </p:sp>
      <p:sp>
        <p:nvSpPr>
          <p:cNvPr id="1567795" name="AutoShape 51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965700" y="1736725"/>
            <a:ext cx="1479550" cy="609600"/>
          </a:xfrm>
          <a:prstGeom prst="flowChartPredefinedProcess">
            <a:avLst/>
          </a:prstGeom>
          <a:solidFill>
            <a:srgbClr val="FFCC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LilyUPC" pitchFamily="34" charset="-34"/>
                <a:cs typeface="+mj-cs"/>
              </a:rPr>
              <a:t>ผอ.ชช.</a:t>
            </a:r>
          </a:p>
        </p:txBody>
      </p:sp>
      <p:sp>
        <p:nvSpPr>
          <p:cNvPr id="1567796" name="AutoShape 5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5343525" y="3457575"/>
            <a:ext cx="6604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97" name="AutoShape 5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5426075" y="4524375"/>
            <a:ext cx="6096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98" name="AutoShape 5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5368925" y="2403475"/>
            <a:ext cx="609600" cy="276225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99" name="AutoShape 5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924425" y="669925"/>
            <a:ext cx="1552575" cy="609600"/>
          </a:xfrm>
          <a:prstGeom prst="flowChartPredefinedProcess">
            <a:avLst/>
          </a:prstGeom>
          <a:solidFill>
            <a:srgbClr val="FFCC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LilyUPC" pitchFamily="34" charset="-34"/>
                <a:cs typeface="+mj-cs"/>
              </a:rPr>
              <a:t>ผอ.ชชพ.</a:t>
            </a:r>
          </a:p>
        </p:txBody>
      </p:sp>
      <p:sp>
        <p:nvSpPr>
          <p:cNvPr id="1567800" name="AutoShape 56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5349875" y="1365250"/>
            <a:ext cx="609600" cy="2794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801" name="AutoShape 57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5153025" y="4492625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1400">
                <a:solidFill>
                  <a:schemeClr val="tx1"/>
                </a:solidFill>
                <a:cs typeface="+mj-cs"/>
              </a:rPr>
              <a:t>1</a:t>
            </a:r>
          </a:p>
        </p:txBody>
      </p:sp>
      <p:sp>
        <p:nvSpPr>
          <p:cNvPr id="1567802" name="AutoShape 58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5099050" y="3429000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cs typeface="+mj-cs"/>
              </a:rPr>
              <a:t>1</a:t>
            </a:r>
            <a:endParaRPr lang="th-TH" sz="1400">
              <a:solidFill>
                <a:schemeClr val="tx1"/>
              </a:solidFill>
              <a:cs typeface="+mj-cs"/>
            </a:endParaRPr>
          </a:p>
        </p:txBody>
      </p:sp>
      <p:sp>
        <p:nvSpPr>
          <p:cNvPr id="1567803" name="AutoShape 59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5073650" y="2374900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cs typeface="+mj-cs"/>
              </a:rPr>
              <a:t>3</a:t>
            </a:r>
            <a:endParaRPr lang="th-TH" sz="1400">
              <a:solidFill>
                <a:schemeClr val="tx1"/>
              </a:solidFill>
              <a:cs typeface="+mj-cs"/>
            </a:endParaRPr>
          </a:p>
        </p:txBody>
      </p:sp>
      <p:sp>
        <p:nvSpPr>
          <p:cNvPr id="1567804" name="AutoShape 60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5073650" y="1339850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cs typeface="+mj-cs"/>
              </a:rPr>
              <a:t>2</a:t>
            </a:r>
            <a:endParaRPr lang="th-TH" sz="1400">
              <a:solidFill>
                <a:schemeClr val="tx1"/>
              </a:solidFill>
              <a:cs typeface="+mj-cs"/>
            </a:endParaRPr>
          </a:p>
        </p:txBody>
      </p:sp>
      <p:sp>
        <p:nvSpPr>
          <p:cNvPr id="1567808" name="Line 64"/>
          <p:cNvSpPr>
            <a:spLocks noChangeShapeType="1"/>
          </p:cNvSpPr>
          <p:nvPr/>
        </p:nvSpPr>
        <p:spPr bwMode="auto">
          <a:xfrm>
            <a:off x="4724400" y="2074863"/>
            <a:ext cx="228600" cy="1587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809" name="Line 65"/>
          <p:cNvSpPr>
            <a:spLocks noChangeShapeType="1"/>
          </p:cNvSpPr>
          <p:nvPr/>
        </p:nvSpPr>
        <p:spPr bwMode="auto">
          <a:xfrm flipV="1">
            <a:off x="4756150" y="2057400"/>
            <a:ext cx="1588" cy="22098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810" name="AutoShape 66"/>
          <p:cNvSpPr>
            <a:spLocks noChangeArrowheads="1"/>
          </p:cNvSpPr>
          <p:nvPr/>
        </p:nvSpPr>
        <p:spPr bwMode="auto">
          <a:xfrm>
            <a:off x="4419600" y="2743200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cs typeface="+mj-cs"/>
              </a:rPr>
              <a:t>5</a:t>
            </a:r>
            <a:endParaRPr lang="th-TH" sz="1400">
              <a:solidFill>
                <a:schemeClr val="tx1"/>
              </a:solidFill>
              <a:cs typeface="+mj-cs"/>
            </a:endParaRPr>
          </a:p>
        </p:txBody>
      </p:sp>
      <p:sp>
        <p:nvSpPr>
          <p:cNvPr id="1567812" name="AutoShape 68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606675" y="4876800"/>
            <a:ext cx="1752600" cy="762000"/>
          </a:xfrm>
          <a:prstGeom prst="flowChartPredefinedProcess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600">
                <a:latin typeface="LilyUPC" pitchFamily="34" charset="-34"/>
                <a:cs typeface="+mj-cs"/>
              </a:rPr>
              <a:t>รอง ผอ.สถ.</a:t>
            </a:r>
          </a:p>
        </p:txBody>
      </p:sp>
      <p:sp>
        <p:nvSpPr>
          <p:cNvPr id="1567813" name="AutoShape 69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714625" y="3854450"/>
            <a:ext cx="1524000" cy="609600"/>
          </a:xfrm>
          <a:prstGeom prst="flowChartPredefinedProcess">
            <a:avLst/>
          </a:prstGeom>
          <a:solidFill>
            <a:srgbClr val="FFCC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LilyUPC" pitchFamily="34" charset="-34"/>
                <a:cs typeface="+mj-cs"/>
              </a:rPr>
              <a:t>รอง ผอ.ชน.</a:t>
            </a:r>
          </a:p>
        </p:txBody>
      </p:sp>
      <p:sp>
        <p:nvSpPr>
          <p:cNvPr id="1567814" name="AutoShape 70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736850" y="2763838"/>
            <a:ext cx="1530350" cy="609600"/>
          </a:xfrm>
          <a:prstGeom prst="flowChartPredefinedProcess">
            <a:avLst/>
          </a:prstGeom>
          <a:solidFill>
            <a:srgbClr val="FFCC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LilyUPC" pitchFamily="34" charset="-34"/>
                <a:cs typeface="+mj-cs"/>
              </a:rPr>
              <a:t>รอง ผอ.ชนพ.</a:t>
            </a:r>
          </a:p>
        </p:txBody>
      </p:sp>
      <p:sp>
        <p:nvSpPr>
          <p:cNvPr id="1567815" name="AutoShape 71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787650" y="1736725"/>
            <a:ext cx="1479550" cy="609600"/>
          </a:xfrm>
          <a:prstGeom prst="flowChartPredefinedProcess">
            <a:avLst/>
          </a:prstGeom>
          <a:solidFill>
            <a:srgbClr val="FFCC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LilyUPC" pitchFamily="34" charset="-34"/>
                <a:cs typeface="+mj-cs"/>
              </a:rPr>
              <a:t>รอง ผอ.ชช.</a:t>
            </a:r>
          </a:p>
        </p:txBody>
      </p:sp>
      <p:sp>
        <p:nvSpPr>
          <p:cNvPr id="1567816" name="AutoShape 7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165475" y="3457575"/>
            <a:ext cx="6604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solidFill>
                <a:srgbClr val="FF3300"/>
              </a:solidFill>
              <a:cs typeface="+mj-cs"/>
            </a:endParaRPr>
          </a:p>
        </p:txBody>
      </p:sp>
      <p:sp>
        <p:nvSpPr>
          <p:cNvPr id="1567817" name="AutoShape 7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248025" y="4524375"/>
            <a:ext cx="6096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818" name="AutoShape 7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190875" y="2403475"/>
            <a:ext cx="609600" cy="276225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solidFill>
                <a:srgbClr val="FF3300"/>
              </a:solidFill>
              <a:cs typeface="+mj-cs"/>
            </a:endParaRPr>
          </a:p>
        </p:txBody>
      </p:sp>
      <p:sp>
        <p:nvSpPr>
          <p:cNvPr id="1567819" name="AutoShape 7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974975" y="4492625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cs typeface="+mj-cs"/>
              </a:rPr>
              <a:t>2</a:t>
            </a:r>
            <a:endParaRPr lang="th-TH" sz="1400">
              <a:solidFill>
                <a:schemeClr val="tx1"/>
              </a:solidFill>
              <a:cs typeface="+mj-cs"/>
            </a:endParaRPr>
          </a:p>
        </p:txBody>
      </p:sp>
      <p:sp>
        <p:nvSpPr>
          <p:cNvPr id="1567820" name="AutoShape 76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921000" y="3429000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cs typeface="+mj-cs"/>
              </a:rPr>
              <a:t>1</a:t>
            </a:r>
            <a:endParaRPr lang="th-TH" sz="1400">
              <a:solidFill>
                <a:schemeClr val="tx1"/>
              </a:solidFill>
              <a:cs typeface="+mj-cs"/>
            </a:endParaRPr>
          </a:p>
        </p:txBody>
      </p:sp>
      <p:sp>
        <p:nvSpPr>
          <p:cNvPr id="1567821" name="AutoShape 77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895600" y="2374900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cs typeface="+mj-cs"/>
              </a:rPr>
              <a:t>3</a:t>
            </a:r>
            <a:endParaRPr lang="th-TH" sz="1400">
              <a:solidFill>
                <a:schemeClr val="tx1"/>
              </a:solidFill>
              <a:cs typeface="+mj-cs"/>
            </a:endParaRPr>
          </a:p>
        </p:txBody>
      </p:sp>
      <p:sp>
        <p:nvSpPr>
          <p:cNvPr id="1567824" name="Line 80"/>
          <p:cNvSpPr>
            <a:spLocks noChangeShapeType="1"/>
          </p:cNvSpPr>
          <p:nvPr/>
        </p:nvSpPr>
        <p:spPr bwMode="auto">
          <a:xfrm>
            <a:off x="2546350" y="2074863"/>
            <a:ext cx="228600" cy="1587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825" name="Line 81"/>
          <p:cNvSpPr>
            <a:spLocks noChangeShapeType="1"/>
          </p:cNvSpPr>
          <p:nvPr/>
        </p:nvSpPr>
        <p:spPr bwMode="auto">
          <a:xfrm flipV="1">
            <a:off x="2546350" y="2070100"/>
            <a:ext cx="1588" cy="22098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826" name="AutoShape 82"/>
          <p:cNvSpPr>
            <a:spLocks noChangeArrowheads="1"/>
          </p:cNvSpPr>
          <p:nvPr/>
        </p:nvSpPr>
        <p:spPr bwMode="auto">
          <a:xfrm>
            <a:off x="2209800" y="2590800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cs typeface="+mj-cs"/>
              </a:rPr>
              <a:t>5</a:t>
            </a:r>
            <a:endParaRPr lang="th-TH" sz="1400">
              <a:solidFill>
                <a:schemeClr val="tx1"/>
              </a:solidFill>
              <a:cs typeface="+mj-cs"/>
            </a:endParaRPr>
          </a:p>
        </p:txBody>
      </p:sp>
      <p:sp>
        <p:nvSpPr>
          <p:cNvPr id="1567828" name="Line 84"/>
          <p:cNvSpPr>
            <a:spLocks noChangeShapeType="1"/>
          </p:cNvSpPr>
          <p:nvPr/>
        </p:nvSpPr>
        <p:spPr bwMode="auto">
          <a:xfrm flipH="1">
            <a:off x="2574925" y="4235450"/>
            <a:ext cx="152400" cy="1588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829" name="Line 85"/>
          <p:cNvSpPr>
            <a:spLocks noChangeShapeType="1"/>
          </p:cNvSpPr>
          <p:nvPr/>
        </p:nvSpPr>
        <p:spPr bwMode="auto">
          <a:xfrm flipH="1">
            <a:off x="4721225" y="4235450"/>
            <a:ext cx="152400" cy="1588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830" name="Line 86"/>
          <p:cNvSpPr>
            <a:spLocks noChangeShapeType="1"/>
          </p:cNvSpPr>
          <p:nvPr/>
        </p:nvSpPr>
        <p:spPr bwMode="auto">
          <a:xfrm flipH="1">
            <a:off x="6978650" y="4233863"/>
            <a:ext cx="152400" cy="1587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2" name="AutoShape 2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1676400" y="6032500"/>
            <a:ext cx="1676400" cy="685800"/>
          </a:xfrm>
          <a:prstGeom prst="flowChartPredefinedProcess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60000"/>
              </a:lnSpc>
              <a:defRPr/>
            </a:pPr>
            <a:r>
              <a:rPr lang="th-TH" sz="3200" dirty="0">
                <a:latin typeface="LilyUPC" pitchFamily="34" charset="-34"/>
                <a:cs typeface="+mj-cs"/>
              </a:rPr>
              <a:t> ครู </a:t>
            </a:r>
            <a:r>
              <a:rPr lang="th-TH" sz="3200" dirty="0" err="1">
                <a:latin typeface="LilyUPC" pitchFamily="34" charset="-34"/>
                <a:cs typeface="+mj-cs"/>
              </a:rPr>
              <a:t>ผดด.</a:t>
            </a:r>
            <a:endParaRPr lang="th-TH" sz="3200" dirty="0">
              <a:latin typeface="LilyUPC" pitchFamily="34" charset="-34"/>
              <a:cs typeface="+mj-cs"/>
            </a:endParaRPr>
          </a:p>
        </p:txBody>
      </p:sp>
      <p:sp>
        <p:nvSpPr>
          <p:cNvPr id="3162" name="AutoShape 91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76200" y="116632"/>
            <a:ext cx="609600" cy="517525"/>
          </a:xfrm>
          <a:prstGeom prst="smileyFace">
            <a:avLst>
              <a:gd name="adj" fmla="val 4653"/>
            </a:avLst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1600" dirty="0">
                <a:solidFill>
                  <a:schemeClr val="tx1"/>
                </a:solidFill>
                <a:latin typeface="Cordia New" pitchFamily="34" charset="-34"/>
                <a:cs typeface="+mj-cs"/>
              </a:rPr>
              <a:t>วิชาการ</a:t>
            </a:r>
          </a:p>
        </p:txBody>
      </p:sp>
      <p:pic>
        <p:nvPicPr>
          <p:cNvPr id="72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000250" y="0"/>
            <a:ext cx="5786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" name="Text Box 2"/>
          <p:cNvSpPr txBox="1">
            <a:spLocks noChangeArrowheads="1"/>
          </p:cNvSpPr>
          <p:nvPr/>
        </p:nvSpPr>
        <p:spPr bwMode="auto">
          <a:xfrm>
            <a:off x="0" y="1428750"/>
            <a:ext cx="8839200" cy="4648200"/>
          </a:xfrm>
          <a:prstGeom prst="rect">
            <a:avLst/>
          </a:prstGeom>
          <a:solidFill>
            <a:srgbClr val="FF3399"/>
          </a:solidFill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533400" lvl="1" indent="-55563">
              <a:spcBef>
                <a:spcPts val="1000"/>
              </a:spcBef>
              <a:buSzPct val="100000"/>
              <a:tabLst>
                <a:tab pos="533400" algn="l"/>
                <a:tab pos="893763" algn="l"/>
                <a:tab pos="1808163" algn="l"/>
                <a:tab pos="2722563" algn="l"/>
                <a:tab pos="3636963" algn="l"/>
                <a:tab pos="4551363" algn="l"/>
                <a:tab pos="5465763" algn="l"/>
                <a:tab pos="6380163" algn="l"/>
                <a:tab pos="7294563" algn="l"/>
                <a:tab pos="8208963" algn="l"/>
                <a:tab pos="9123363" algn="l"/>
                <a:tab pos="10037763" algn="l"/>
                <a:tab pos="10313988" algn="l"/>
                <a:tab pos="1076325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						อัตรา </a:t>
            </a: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15</a:t>
            </a:r>
            <a:r>
              <a:rPr lang="th-TH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,</a:t>
            </a: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600 </a:t>
            </a:r>
            <a:r>
              <a:rPr lang="th-TH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บาท/เดือน</a:t>
            </a:r>
          </a:p>
          <a:p>
            <a:pPr marL="533400" lvl="1" indent="-55563">
              <a:spcBef>
                <a:spcPts val="1000"/>
              </a:spcBef>
              <a:buSzPct val="100000"/>
              <a:tabLst>
                <a:tab pos="533400" algn="l"/>
                <a:tab pos="893763" algn="l"/>
                <a:tab pos="1808163" algn="l"/>
                <a:tab pos="2722563" algn="l"/>
                <a:tab pos="3636963" algn="l"/>
                <a:tab pos="4551363" algn="l"/>
                <a:tab pos="5465763" algn="l"/>
                <a:tab pos="6380163" algn="l"/>
                <a:tab pos="7294563" algn="l"/>
                <a:tab pos="8208963" algn="l"/>
                <a:tab pos="9123363" algn="l"/>
                <a:tab pos="10037763" algn="l"/>
                <a:tab pos="10313988" algn="l"/>
                <a:tab pos="1076325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4</a:t>
            </a:r>
            <a:r>
              <a:rPr lang="th-TH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. วิทยฐานะเชี่ยวชาญพิเศษ	อัตรา </a:t>
            </a: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13</a:t>
            </a:r>
            <a:r>
              <a:rPr lang="th-TH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,</a:t>
            </a: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000 </a:t>
            </a:r>
            <a:r>
              <a:rPr lang="th-TH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บาท/เดือน</a:t>
            </a:r>
          </a:p>
          <a:p>
            <a:pPr marL="533400" lvl="1" indent="-55563">
              <a:spcBef>
                <a:spcPts val="1000"/>
              </a:spcBef>
              <a:buSzPct val="100000"/>
              <a:tabLst>
                <a:tab pos="533400" algn="l"/>
                <a:tab pos="893763" algn="l"/>
                <a:tab pos="1808163" algn="l"/>
                <a:tab pos="2722563" algn="l"/>
                <a:tab pos="3636963" algn="l"/>
                <a:tab pos="4551363" algn="l"/>
                <a:tab pos="5465763" algn="l"/>
                <a:tab pos="6380163" algn="l"/>
                <a:tab pos="7294563" algn="l"/>
                <a:tab pos="8208963" algn="l"/>
                <a:tab pos="9123363" algn="l"/>
                <a:tab pos="10037763" algn="l"/>
                <a:tab pos="10313988" algn="l"/>
                <a:tab pos="1076325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3</a:t>
            </a:r>
            <a:r>
              <a:rPr lang="th-TH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. วิทยฐานะเชี่ยวชาญ           อัตรา </a:t>
            </a: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9</a:t>
            </a:r>
            <a:r>
              <a:rPr lang="th-TH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,</a:t>
            </a: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900 </a:t>
            </a:r>
            <a:r>
              <a:rPr lang="th-TH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บาท/เดือน</a:t>
            </a: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 </a:t>
            </a:r>
          </a:p>
          <a:p>
            <a:pPr marL="533400" lvl="1" indent="-55563">
              <a:spcBef>
                <a:spcPts val="1000"/>
              </a:spcBef>
              <a:buSzPct val="100000"/>
              <a:tabLst>
                <a:tab pos="533400" algn="l"/>
                <a:tab pos="893763" algn="l"/>
                <a:tab pos="1808163" algn="l"/>
                <a:tab pos="2722563" algn="l"/>
                <a:tab pos="3636963" algn="l"/>
                <a:tab pos="4551363" algn="l"/>
                <a:tab pos="5465763" algn="l"/>
                <a:tab pos="6380163" algn="l"/>
                <a:tab pos="7294563" algn="l"/>
                <a:tab pos="8208963" algn="l"/>
                <a:tab pos="9123363" algn="l"/>
                <a:tab pos="10037763" algn="l"/>
                <a:tab pos="10313988" algn="l"/>
                <a:tab pos="1076325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2</a:t>
            </a:r>
            <a:r>
              <a:rPr lang="th-TH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. วิทยฐานะชำนาญการพิเศษ    อัตรา </a:t>
            </a: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5</a:t>
            </a:r>
            <a:r>
              <a:rPr lang="th-TH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,</a:t>
            </a: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600 </a:t>
            </a:r>
            <a:r>
              <a:rPr lang="th-TH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บาท/เดือน</a:t>
            </a: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 </a:t>
            </a:r>
          </a:p>
          <a:p>
            <a:pPr marL="533400" lvl="1" indent="-55563">
              <a:spcBef>
                <a:spcPts val="1000"/>
              </a:spcBef>
              <a:buSzPct val="100000"/>
              <a:tabLst>
                <a:tab pos="533400" algn="l"/>
                <a:tab pos="893763" algn="l"/>
                <a:tab pos="1808163" algn="l"/>
                <a:tab pos="2722563" algn="l"/>
                <a:tab pos="3636963" algn="l"/>
                <a:tab pos="4551363" algn="l"/>
                <a:tab pos="5465763" algn="l"/>
                <a:tab pos="6380163" algn="l"/>
                <a:tab pos="7294563" algn="l"/>
                <a:tab pos="8208963" algn="l"/>
                <a:tab pos="9123363" algn="l"/>
                <a:tab pos="10037763" algn="l"/>
                <a:tab pos="10313988" algn="l"/>
                <a:tab pos="1076325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1</a:t>
            </a:r>
            <a:r>
              <a:rPr lang="th-TH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. วิทยฐานะชำนาญการ         อัตรา </a:t>
            </a: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3</a:t>
            </a:r>
            <a:r>
              <a:rPr lang="th-TH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,</a:t>
            </a: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500 </a:t>
            </a:r>
            <a:r>
              <a:rPr lang="th-TH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บาท/เดือน</a:t>
            </a:r>
          </a:p>
          <a:p>
            <a:pPr marL="533400" lvl="1" indent="-55563" algn="ctr">
              <a:spcBef>
                <a:spcPts val="700"/>
              </a:spcBef>
              <a:buSzPct val="100000"/>
              <a:tabLst>
                <a:tab pos="533400" algn="l"/>
                <a:tab pos="893763" algn="l"/>
                <a:tab pos="1808163" algn="l"/>
                <a:tab pos="2722563" algn="l"/>
                <a:tab pos="3636963" algn="l"/>
                <a:tab pos="4551363" algn="l"/>
                <a:tab pos="5465763" algn="l"/>
                <a:tab pos="6380163" algn="l"/>
                <a:tab pos="7294563" algn="l"/>
                <a:tab pos="8208963" algn="l"/>
                <a:tab pos="9123363" algn="l"/>
                <a:tab pos="10037763" algn="l"/>
                <a:tab pos="10313988" algn="l"/>
                <a:tab pos="1076325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r>
              <a:rPr lang="th-TH" sz="28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“ข้าราชการ พนักงานครูและบุคลากรทางการศึกษาผู้ใดได้รับวิทยฐานะใด เมื่อเปลี่ยนตำแหน่งจะได้รับวิทยฐานะติดตัวมา”</a:t>
            </a:r>
          </a:p>
        </p:txBody>
      </p:sp>
      <p:sp>
        <p:nvSpPr>
          <p:cNvPr id="74" name="Rectangle 5"/>
          <p:cNvSpPr>
            <a:spLocks noChangeArrowheads="1"/>
          </p:cNvSpPr>
          <p:nvPr/>
        </p:nvSpPr>
        <p:spPr bwMode="auto">
          <a:xfrm>
            <a:off x="827161" y="1379562"/>
            <a:ext cx="7561263" cy="4857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dist="17819" dir="2700000" algn="ctr" rotWithShape="0">
              <a:srgbClr val="5B9879">
                <a:alpha val="50027"/>
              </a:srgbClr>
            </a:outerShdw>
          </a:effectLst>
        </p:spPr>
        <p:txBody>
          <a:bodyPr wrap="none" lIns="90000" tIns="46800" rIns="90000" bIns="46800" anchor="ctr"/>
          <a:lstStyle/>
          <a:p>
            <a:pPr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79125" algn="l"/>
                <a:tab pos="10780713" algn="l"/>
              </a:tabLst>
              <a:defRPr/>
            </a:pPr>
            <a:r>
              <a:rPr lang="en-US" sz="4000" dirty="0">
                <a:solidFill>
                  <a:srgbClr val="FF0000"/>
                </a:solidFill>
                <a:latin typeface="TH Charm of AU" pitchFamily="34" charset="-34"/>
                <a:cs typeface="TH Charm of AU" pitchFamily="34" charset="-34"/>
              </a:rPr>
              <a:t>	1</a:t>
            </a:r>
            <a:r>
              <a:rPr lang="th-TH" sz="4000" dirty="0">
                <a:solidFill>
                  <a:srgbClr val="FF0000"/>
                </a:solidFill>
                <a:latin typeface="TH Charm of AU" pitchFamily="34" charset="-34"/>
                <a:cs typeface="TH Charm of AU" pitchFamily="34" charset="-34"/>
              </a:rPr>
              <a:t>. ปริญญาตรี (๔ ปี)   	๑๑,๙๒0</a:t>
            </a:r>
            <a:r>
              <a:rPr lang="en-US" sz="4000" dirty="0">
                <a:solidFill>
                  <a:srgbClr val="FF0000"/>
                </a:solidFill>
                <a:latin typeface="TH Charm of AU" pitchFamily="34" charset="-34"/>
                <a:cs typeface="TH Charm of AU" pitchFamily="34" charset="-34"/>
              </a:rPr>
              <a:t> </a:t>
            </a:r>
            <a:r>
              <a:rPr lang="th-TH" sz="4000" dirty="0">
                <a:solidFill>
                  <a:srgbClr val="FF0000"/>
                </a:solidFill>
                <a:latin typeface="TH Charm of AU" pitchFamily="34" charset="-34"/>
                <a:cs typeface="TH Charm of AU" pitchFamily="34" charset="-34"/>
              </a:rPr>
              <a:t>บาท (๘,๓๔</a:t>
            </a:r>
            <a:r>
              <a:rPr lang="en-US" sz="4000" dirty="0">
                <a:solidFill>
                  <a:srgbClr val="FF0000"/>
                </a:solidFill>
                <a:latin typeface="TH Charm of AU" pitchFamily="34" charset="-34"/>
                <a:cs typeface="TH Charm of AU" pitchFamily="34" charset="-34"/>
              </a:rPr>
              <a:t>0</a:t>
            </a:r>
            <a:r>
              <a:rPr lang="th-TH" sz="4000" dirty="0">
                <a:solidFill>
                  <a:srgbClr val="FF0000"/>
                </a:solidFill>
                <a:latin typeface="TH Charm of AU" pitchFamily="34" charset="-34"/>
                <a:cs typeface="TH Charm of AU" pitchFamily="34" charset="-34"/>
              </a:rPr>
              <a:t>)</a:t>
            </a:r>
          </a:p>
          <a:p>
            <a:pPr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rgbClr val="FF0000"/>
                </a:solidFill>
                <a:latin typeface="TH Charm of AU" pitchFamily="34" charset="-34"/>
                <a:cs typeface="TH Charm of AU" pitchFamily="34" charset="-34"/>
              </a:rPr>
              <a:t>	๒. ปริญญาตรี (๕ ปี)   	๑๒,๕๓</a:t>
            </a:r>
            <a:r>
              <a:rPr lang="en-US" sz="4000" dirty="0">
                <a:solidFill>
                  <a:srgbClr val="FF0000"/>
                </a:solidFill>
                <a:latin typeface="TH Charm of AU" pitchFamily="34" charset="-34"/>
                <a:cs typeface="TH Charm of AU" pitchFamily="34" charset="-34"/>
              </a:rPr>
              <a:t>0 </a:t>
            </a:r>
            <a:r>
              <a:rPr lang="th-TH" sz="4000" dirty="0">
                <a:solidFill>
                  <a:srgbClr val="FF0000"/>
                </a:solidFill>
                <a:latin typeface="TH Charm of AU" pitchFamily="34" charset="-34"/>
                <a:cs typeface="TH Charm of AU" pitchFamily="34" charset="-34"/>
              </a:rPr>
              <a:t>บาท (๙,๑๔</a:t>
            </a:r>
            <a:r>
              <a:rPr lang="en-US" sz="4000" dirty="0">
                <a:solidFill>
                  <a:srgbClr val="FF0000"/>
                </a:solidFill>
                <a:latin typeface="TH Charm of AU" pitchFamily="34" charset="-34"/>
                <a:cs typeface="TH Charm of AU" pitchFamily="34" charset="-34"/>
              </a:rPr>
              <a:t>0</a:t>
            </a:r>
            <a:r>
              <a:rPr lang="th-TH" sz="4000" dirty="0">
                <a:solidFill>
                  <a:srgbClr val="FF0000"/>
                </a:solidFill>
                <a:latin typeface="TH Charm of AU" pitchFamily="34" charset="-34"/>
                <a:cs typeface="TH Charm of AU" pitchFamily="34" charset="-34"/>
              </a:rPr>
              <a:t>)</a:t>
            </a:r>
          </a:p>
          <a:p>
            <a:pPr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rgbClr val="FF0000"/>
                </a:solidFill>
                <a:latin typeface="TH Charm of AU" pitchFamily="34" charset="-34"/>
                <a:cs typeface="TH Charm of AU" pitchFamily="34" charset="-34"/>
              </a:rPr>
              <a:t>	๓. ปริญญาตรี (๖ ปี)   	๑๕,๔๓</a:t>
            </a:r>
            <a:r>
              <a:rPr lang="en-US" sz="4000" dirty="0">
                <a:solidFill>
                  <a:srgbClr val="FF0000"/>
                </a:solidFill>
                <a:latin typeface="TH Charm of AU" pitchFamily="34" charset="-34"/>
                <a:cs typeface="TH Charm of AU" pitchFamily="34" charset="-34"/>
              </a:rPr>
              <a:t>0 </a:t>
            </a:r>
            <a:r>
              <a:rPr lang="th-TH" sz="4000" dirty="0">
                <a:solidFill>
                  <a:srgbClr val="FF0000"/>
                </a:solidFill>
                <a:latin typeface="TH Charm of AU" pitchFamily="34" charset="-34"/>
                <a:cs typeface="TH Charm of AU" pitchFamily="34" charset="-34"/>
              </a:rPr>
              <a:t>บาท (๑</a:t>
            </a:r>
            <a:r>
              <a:rPr lang="en-US" sz="4000" dirty="0">
                <a:solidFill>
                  <a:srgbClr val="FF0000"/>
                </a:solidFill>
                <a:latin typeface="TH Charm of AU" pitchFamily="34" charset="-34"/>
                <a:cs typeface="TH Charm of AU" pitchFamily="34" charset="-34"/>
              </a:rPr>
              <a:t>0</a:t>
            </a:r>
            <a:r>
              <a:rPr lang="th-TH" sz="4000" dirty="0">
                <a:solidFill>
                  <a:srgbClr val="FF0000"/>
                </a:solidFill>
                <a:latin typeface="TH Charm of AU" pitchFamily="34" charset="-34"/>
                <a:cs typeface="TH Charm of AU" pitchFamily="34" charset="-34"/>
              </a:rPr>
              <a:t>,๑๙</a:t>
            </a:r>
            <a:r>
              <a:rPr lang="en-US" sz="4000" dirty="0">
                <a:solidFill>
                  <a:srgbClr val="FF0000"/>
                </a:solidFill>
                <a:latin typeface="TH Charm of AU" pitchFamily="34" charset="-34"/>
                <a:cs typeface="TH Charm of AU" pitchFamily="34" charset="-34"/>
              </a:rPr>
              <a:t>0</a:t>
            </a:r>
            <a:r>
              <a:rPr lang="th-TH" sz="4000" dirty="0">
                <a:solidFill>
                  <a:srgbClr val="FF0000"/>
                </a:solidFill>
                <a:latin typeface="TH Charm of AU" pitchFamily="34" charset="-34"/>
                <a:cs typeface="TH Charm of AU" pitchFamily="34" charset="-34"/>
              </a:rPr>
              <a:t>)</a:t>
            </a:r>
          </a:p>
          <a:p>
            <a:pPr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rgbClr val="FF0000"/>
                </a:solidFill>
                <a:latin typeface="TH Charm of AU" pitchFamily="34" charset="-34"/>
                <a:cs typeface="TH Charm of AU" pitchFamily="34" charset="-34"/>
              </a:rPr>
              <a:t>	๔. ประกาศนียบัตรบัณฑิต..๑๒,๕๓</a:t>
            </a:r>
            <a:r>
              <a:rPr lang="en-US" sz="4000" dirty="0">
                <a:solidFill>
                  <a:srgbClr val="FF0000"/>
                </a:solidFill>
                <a:latin typeface="TH Charm of AU" pitchFamily="34" charset="-34"/>
                <a:cs typeface="TH Charm of AU" pitchFamily="34" charset="-34"/>
              </a:rPr>
              <a:t>0 </a:t>
            </a:r>
            <a:r>
              <a:rPr lang="th-TH" sz="4000" dirty="0">
                <a:solidFill>
                  <a:srgbClr val="FF0000"/>
                </a:solidFill>
                <a:latin typeface="TH Charm of AU" pitchFamily="34" charset="-34"/>
                <a:cs typeface="TH Charm of AU" pitchFamily="34" charset="-34"/>
              </a:rPr>
              <a:t>บาท (๙,๑๔</a:t>
            </a:r>
            <a:r>
              <a:rPr lang="en-US" sz="4000" dirty="0">
                <a:solidFill>
                  <a:srgbClr val="FF0000"/>
                </a:solidFill>
                <a:latin typeface="TH Charm of AU" pitchFamily="34" charset="-34"/>
                <a:cs typeface="TH Charm of AU" pitchFamily="34" charset="-34"/>
              </a:rPr>
              <a:t>0</a:t>
            </a:r>
            <a:r>
              <a:rPr lang="th-TH" sz="4000" dirty="0">
                <a:solidFill>
                  <a:srgbClr val="FF0000"/>
                </a:solidFill>
                <a:latin typeface="TH Charm of AU" pitchFamily="34" charset="-34"/>
                <a:cs typeface="TH Charm of AU" pitchFamily="34" charset="-34"/>
              </a:rPr>
              <a:t>)</a:t>
            </a:r>
          </a:p>
          <a:p>
            <a:pPr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rgbClr val="FF0000"/>
                </a:solidFill>
                <a:latin typeface="TH Charm of AU" pitchFamily="34" charset="-34"/>
                <a:cs typeface="TH Charm of AU" pitchFamily="34" charset="-34"/>
              </a:rPr>
              <a:t>	๕. ปริญญาโท (ทั่วไป) 	๑๕,๔๓</a:t>
            </a:r>
            <a:r>
              <a:rPr lang="en-US" sz="4000" dirty="0">
                <a:solidFill>
                  <a:srgbClr val="FF0000"/>
                </a:solidFill>
                <a:latin typeface="TH Charm of AU" pitchFamily="34" charset="-34"/>
                <a:cs typeface="TH Charm of AU" pitchFamily="34" charset="-34"/>
              </a:rPr>
              <a:t>0 </a:t>
            </a:r>
            <a:r>
              <a:rPr lang="th-TH" sz="4000" dirty="0">
                <a:solidFill>
                  <a:srgbClr val="FF0000"/>
                </a:solidFill>
                <a:latin typeface="TH Charm of AU" pitchFamily="34" charset="-34"/>
                <a:cs typeface="TH Charm of AU" pitchFamily="34" charset="-34"/>
              </a:rPr>
              <a:t>บาท (๑</a:t>
            </a:r>
            <a:r>
              <a:rPr lang="en-US" sz="4000" dirty="0">
                <a:solidFill>
                  <a:srgbClr val="FF0000"/>
                </a:solidFill>
                <a:latin typeface="TH Charm of AU" pitchFamily="34" charset="-34"/>
                <a:cs typeface="TH Charm of AU" pitchFamily="34" charset="-34"/>
              </a:rPr>
              <a:t>0</a:t>
            </a:r>
            <a:r>
              <a:rPr lang="th-TH" sz="4000" dirty="0">
                <a:solidFill>
                  <a:srgbClr val="FF0000"/>
                </a:solidFill>
                <a:latin typeface="TH Charm of AU" pitchFamily="34" charset="-34"/>
                <a:cs typeface="TH Charm of AU" pitchFamily="34" charset="-34"/>
              </a:rPr>
              <a:t>,๑๙</a:t>
            </a:r>
            <a:r>
              <a:rPr lang="en-US" sz="4000" dirty="0">
                <a:solidFill>
                  <a:srgbClr val="FF0000"/>
                </a:solidFill>
                <a:latin typeface="TH Charm of AU" pitchFamily="34" charset="-34"/>
                <a:cs typeface="TH Charm of AU" pitchFamily="34" charset="-34"/>
              </a:rPr>
              <a:t>0</a:t>
            </a:r>
            <a:r>
              <a:rPr lang="th-TH" sz="4000" dirty="0">
                <a:solidFill>
                  <a:srgbClr val="FF0000"/>
                </a:solidFill>
                <a:latin typeface="TH Charm of AU" pitchFamily="34" charset="-34"/>
                <a:cs typeface="TH Charm of AU" pitchFamily="34" charset="-34"/>
              </a:rPr>
              <a:t>)</a:t>
            </a:r>
          </a:p>
          <a:p>
            <a:pPr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rgbClr val="FF0000"/>
                </a:solidFill>
                <a:latin typeface="TH Charm of AU" pitchFamily="34" charset="-34"/>
                <a:cs typeface="TH Charm of AU" pitchFamily="34" charset="-34"/>
              </a:rPr>
              <a:t>	๖. ปริญญาโท(๒ปี ต่อจาก ป.ตรี๕ ปี)</a:t>
            </a:r>
          </a:p>
          <a:p>
            <a:pPr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rgbClr val="FF0000"/>
                </a:solidFill>
                <a:latin typeface="TH Charm of AU" pitchFamily="34" charset="-34"/>
                <a:cs typeface="TH Charm of AU" pitchFamily="34" charset="-34"/>
              </a:rPr>
              <a:t>                         		๑๖,๕๗</a:t>
            </a:r>
            <a:r>
              <a:rPr lang="en-US" sz="4000" dirty="0">
                <a:solidFill>
                  <a:srgbClr val="FF0000"/>
                </a:solidFill>
                <a:latin typeface="TH Charm of AU" pitchFamily="34" charset="-34"/>
                <a:cs typeface="TH Charm of AU" pitchFamily="34" charset="-34"/>
              </a:rPr>
              <a:t>0 </a:t>
            </a:r>
            <a:r>
              <a:rPr lang="th-TH" sz="4000" dirty="0">
                <a:solidFill>
                  <a:srgbClr val="FF0000"/>
                </a:solidFill>
                <a:latin typeface="TH Charm of AU" pitchFamily="34" charset="-34"/>
                <a:cs typeface="TH Charm of AU" pitchFamily="34" charset="-34"/>
              </a:rPr>
              <a:t>บาท (๑๑,๒</a:t>
            </a:r>
            <a:r>
              <a:rPr lang="en-US" sz="4000" dirty="0">
                <a:solidFill>
                  <a:srgbClr val="FF0000"/>
                </a:solidFill>
                <a:latin typeface="TH Charm of AU" pitchFamily="34" charset="-34"/>
                <a:cs typeface="TH Charm of AU" pitchFamily="34" charset="-34"/>
              </a:rPr>
              <a:t>00</a:t>
            </a:r>
            <a:r>
              <a:rPr lang="th-TH" sz="4000" dirty="0">
                <a:solidFill>
                  <a:srgbClr val="FF0000"/>
                </a:solidFill>
                <a:latin typeface="TH Charm of AU" pitchFamily="34" charset="-34"/>
                <a:cs typeface="TH Charm of AU" pitchFamily="34" charset="-34"/>
              </a:rPr>
              <a:t>)</a:t>
            </a:r>
          </a:p>
          <a:p>
            <a:pPr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rgbClr val="FF0000"/>
                </a:solidFill>
                <a:latin typeface="TH Charm of AU" pitchFamily="34" charset="-34"/>
                <a:cs typeface="TH Charm of AU" pitchFamily="34" charset="-34"/>
              </a:rPr>
              <a:t>	๗. ปริญญาเอก          ๑๙,๑</a:t>
            </a:r>
            <a:r>
              <a:rPr lang="en-US" sz="4000" dirty="0">
                <a:solidFill>
                  <a:srgbClr val="FF0000"/>
                </a:solidFill>
                <a:latin typeface="TH Charm of AU" pitchFamily="34" charset="-34"/>
                <a:cs typeface="TH Charm of AU" pitchFamily="34" charset="-34"/>
              </a:rPr>
              <a:t>00 </a:t>
            </a:r>
            <a:r>
              <a:rPr lang="th-TH" sz="4000" dirty="0">
                <a:solidFill>
                  <a:srgbClr val="FF0000"/>
                </a:solidFill>
                <a:latin typeface="TH Charm of AU" pitchFamily="34" charset="-34"/>
                <a:cs typeface="TH Charm of AU" pitchFamily="34" charset="-34"/>
              </a:rPr>
              <a:t>บาท (๑๓,๗๗</a:t>
            </a:r>
            <a:r>
              <a:rPr lang="en-US" sz="4000" dirty="0">
                <a:solidFill>
                  <a:srgbClr val="FF0000"/>
                </a:solidFill>
                <a:latin typeface="TH Charm of AU" pitchFamily="34" charset="-34"/>
                <a:cs typeface="TH Charm of AU" pitchFamily="34" charset="-34"/>
              </a:rPr>
              <a:t>0</a:t>
            </a:r>
            <a:r>
              <a:rPr lang="th-TH" sz="4000" dirty="0">
                <a:solidFill>
                  <a:srgbClr val="FF0000"/>
                </a:solidFill>
                <a:latin typeface="TH Charm of AU" pitchFamily="34" charset="-34"/>
                <a:cs typeface="TH Charm of AU" pitchFamily="34" charset="-34"/>
              </a:rPr>
              <a:t>)</a:t>
            </a:r>
          </a:p>
        </p:txBody>
      </p:sp>
      <p:sp>
        <p:nvSpPr>
          <p:cNvPr id="75" name="สี่เหลี่ยมผืนผ้า 23"/>
          <p:cNvSpPr/>
          <p:nvPr/>
        </p:nvSpPr>
        <p:spPr bwMode="auto">
          <a:xfrm>
            <a:off x="790649" y="665187"/>
            <a:ext cx="7572375" cy="7143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th-TH" dirty="0">
                <a:solidFill>
                  <a:srgbClr val="FF0000"/>
                </a:solidFill>
                <a:latin typeface="TH Charm of AU" pitchFamily="34" charset="-34"/>
                <a:cs typeface="TH Charm of AU" pitchFamily="34" charset="-34"/>
              </a:rPr>
              <a:t>                    ๑ ม.ค. ๕๕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67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567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567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1567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1567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1567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1567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567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1567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1000"/>
                                        <p:tgtEl>
                                          <p:spTgt spid="1567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1567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1567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1000"/>
                                        <p:tgtEl>
                                          <p:spTgt spid="1567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1567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1567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1000"/>
                                        <p:tgtEl>
                                          <p:spTgt spid="1567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000"/>
                                        <p:tgtEl>
                                          <p:spTgt spid="1567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1000"/>
                                        <p:tgtEl>
                                          <p:spTgt spid="1567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7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7" dur="1000"/>
                                        <p:tgtEl>
                                          <p:spTgt spid="1567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1000"/>
                                        <p:tgtEl>
                                          <p:spTgt spid="1567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8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1000"/>
                                        <p:tgtEl>
                                          <p:spTgt spid="1567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8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1000"/>
                                        <p:tgtEl>
                                          <p:spTgt spid="1567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1000"/>
                                        <p:tgtEl>
                                          <p:spTgt spid="1567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1000"/>
                                        <p:tgtEl>
                                          <p:spTgt spid="1567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9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1000"/>
                                        <p:tgtEl>
                                          <p:spTgt spid="1567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1000"/>
                                        <p:tgtEl>
                                          <p:spTgt spid="1567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0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1000"/>
                                        <p:tgtEl>
                                          <p:spTgt spid="1567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0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1000"/>
                                        <p:tgtEl>
                                          <p:spTgt spid="1567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1000"/>
                                        <p:tgtEl>
                                          <p:spTgt spid="1567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1000"/>
                                        <p:tgtEl>
                                          <p:spTgt spid="1567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11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1" dur="1000"/>
                                        <p:tgtEl>
                                          <p:spTgt spid="1567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1000"/>
                                        <p:tgtEl>
                                          <p:spTgt spid="1567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1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1000"/>
                                        <p:tgtEl>
                                          <p:spTgt spid="1567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13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2" dur="1000"/>
                                        <p:tgtEl>
                                          <p:spTgt spid="1567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1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6" dur="1000"/>
                                        <p:tgtEl>
                                          <p:spTgt spid="1567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1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1000"/>
                                        <p:tgtEl>
                                          <p:spTgt spid="1567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1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1000"/>
                                        <p:tgtEl>
                                          <p:spTgt spid="1567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14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8" dur="1000"/>
                                        <p:tgtEl>
                                          <p:spTgt spid="1567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1000"/>
                                        <p:tgtEl>
                                          <p:spTgt spid="1567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1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1000"/>
                                        <p:tgtEl>
                                          <p:spTgt spid="1567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15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9" dur="1000"/>
                                        <p:tgtEl>
                                          <p:spTgt spid="1567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6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3" dur="1000"/>
                                        <p:tgtEl>
                                          <p:spTgt spid="1567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1000"/>
                                        <p:tgtEl>
                                          <p:spTgt spid="1567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1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1000"/>
                                        <p:tgtEl>
                                          <p:spTgt spid="1567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7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5" dur="1000"/>
                                        <p:tgtEl>
                                          <p:spTgt spid="156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1000"/>
                                        <p:tgtEl>
                                          <p:spTgt spid="1567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1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1000"/>
                                        <p:tgtEl>
                                          <p:spTgt spid="1567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18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6" dur="1000"/>
                                        <p:tgtEl>
                                          <p:spTgt spid="1567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18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0" dur="1000"/>
                                        <p:tgtEl>
                                          <p:spTgt spid="156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1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1567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1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8" dur="1000"/>
                                        <p:tgtEl>
                                          <p:spTgt spid="1567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20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2" dur="1000"/>
                                        <p:tgtEl>
                                          <p:spTgt spid="1567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1000"/>
                                        <p:tgtEl>
                                          <p:spTgt spid="1567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20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9" dur="1000"/>
                                        <p:tgtEl>
                                          <p:spTgt spid="1567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21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3" dur="1000"/>
                                        <p:tgtEl>
                                          <p:spTgt spid="1567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2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7" dur="1000"/>
                                        <p:tgtEl>
                                          <p:spTgt spid="156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2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1" dur="1000"/>
                                        <p:tgtEl>
                                          <p:spTgt spid="1567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 nodeType="afterGroup">
                            <p:stCondLst>
                              <p:cond delay="44000"/>
                            </p:stCondLst>
                            <p:childTnLst>
                              <p:par>
                                <p:cTn id="2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5" dur="1000"/>
                                        <p:tgtEl>
                                          <p:spTgt spid="1567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22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9" dur="1000"/>
                                        <p:tgtEl>
                                          <p:spTgt spid="1567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1000"/>
                                        <p:tgtEl>
                                          <p:spTgt spid="1567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2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6" dur="1000"/>
                                        <p:tgtEl>
                                          <p:spTgt spid="1567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 nodeType="afterGroup">
                            <p:stCondLst>
                              <p:cond delay="47000"/>
                            </p:stCondLst>
                            <p:childTnLst>
                              <p:par>
                                <p:cTn id="23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0" dur="1000"/>
                                        <p:tgtEl>
                                          <p:spTgt spid="1567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3" dur="1000"/>
                                        <p:tgtEl>
                                          <p:spTgt spid="1567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 nodeType="afterGroup">
                            <p:stCondLst>
                              <p:cond delay="48000"/>
                            </p:stCondLst>
                            <p:childTnLst>
                              <p:par>
                                <p:cTn id="2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1000"/>
                                        <p:tgtEl>
                                          <p:spTgt spid="1567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 nodeType="afterGroup">
                            <p:stCondLst>
                              <p:cond delay="49000"/>
                            </p:stCondLst>
                            <p:childTnLst>
                              <p:par>
                                <p:cTn id="24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1" dur="1000"/>
                                        <p:tgtEl>
                                          <p:spTgt spid="1567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4" dur="1000"/>
                                        <p:tgtEl>
                                          <p:spTgt spid="1567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 nodeType="afterGroup">
                            <p:stCondLst>
                              <p:cond delay="50000"/>
                            </p:stCondLst>
                            <p:childTnLst>
                              <p:par>
                                <p:cTn id="2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8" dur="1000"/>
                                        <p:tgtEl>
                                          <p:spTgt spid="1567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26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2" dur="1000"/>
                                        <p:tgtEl>
                                          <p:spTgt spid="1567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7746" grpId="0" animBg="1"/>
      <p:bldP spid="1567747" grpId="0" animBg="1"/>
      <p:bldP spid="1567748" grpId="0" animBg="1"/>
      <p:bldP spid="1567749" grpId="0" animBg="1"/>
      <p:bldP spid="1567750" grpId="0" animBg="1"/>
      <p:bldP spid="1567751" grpId="0" animBg="1"/>
      <p:bldP spid="1567752" grpId="0" animBg="1"/>
      <p:bldP spid="1567753" grpId="0" animBg="1"/>
      <p:bldP spid="1567754" grpId="0" animBg="1"/>
      <p:bldP spid="1567755" grpId="0" animBg="1"/>
      <p:bldP spid="1567756" grpId="0" animBg="1"/>
      <p:bldP spid="1567757" grpId="0" animBg="1"/>
      <p:bldP spid="1567758" grpId="0" animBg="1"/>
      <p:bldP spid="1567759" grpId="0" animBg="1"/>
      <p:bldP spid="1567760" grpId="0" animBg="1"/>
      <p:bldP spid="1567761" grpId="0" animBg="1"/>
      <p:bldP spid="1567770" grpId="0" animBg="1"/>
      <p:bldP spid="1567772" grpId="0" animBg="1"/>
      <p:bldP spid="1567773" grpId="0" animBg="1"/>
      <p:bldP spid="1567774" grpId="0" animBg="1"/>
      <p:bldP spid="1567775" grpId="0" animBg="1"/>
      <p:bldP spid="1567776" grpId="0" animBg="1"/>
      <p:bldP spid="1567777" grpId="0" animBg="1"/>
      <p:bldP spid="1567778" grpId="0" animBg="1"/>
      <p:bldP spid="1567779" grpId="0" animBg="1"/>
      <p:bldP spid="1567780" grpId="0" animBg="1"/>
      <p:bldP spid="1567781" grpId="0" animBg="1"/>
      <p:bldP spid="1567782" grpId="0" animBg="1"/>
      <p:bldP spid="1567783" grpId="0" animBg="1"/>
      <p:bldP spid="1567784" grpId="0" animBg="1"/>
      <p:bldP spid="1567790" grpId="0" animBg="1"/>
      <p:bldP spid="1567792" grpId="0" animBg="1"/>
      <p:bldP spid="1567793" grpId="0" animBg="1"/>
      <p:bldP spid="1567794" grpId="0" animBg="1"/>
      <p:bldP spid="1567795" grpId="0" animBg="1"/>
      <p:bldP spid="1567796" grpId="0" animBg="1"/>
      <p:bldP spid="1567797" grpId="0" animBg="1"/>
      <p:bldP spid="1567798" grpId="0" animBg="1"/>
      <p:bldP spid="1567799" grpId="0" animBg="1"/>
      <p:bldP spid="1567800" grpId="0" animBg="1"/>
      <p:bldP spid="1567801" grpId="0" animBg="1"/>
      <p:bldP spid="1567802" grpId="0" animBg="1"/>
      <p:bldP spid="1567803" grpId="0" animBg="1"/>
      <p:bldP spid="1567804" grpId="0" animBg="1"/>
      <p:bldP spid="1567810" grpId="0" animBg="1"/>
      <p:bldP spid="1567812" grpId="0" animBg="1"/>
      <p:bldP spid="1567813" grpId="0" animBg="1"/>
      <p:bldP spid="1567814" grpId="0" animBg="1"/>
      <p:bldP spid="1567815" grpId="0" animBg="1"/>
      <p:bldP spid="1567816" grpId="0" animBg="1"/>
      <p:bldP spid="1567817" grpId="0" animBg="1"/>
      <p:bldP spid="1567818" grpId="0" animBg="1"/>
      <p:bldP spid="1567819" grpId="0" animBg="1"/>
      <p:bldP spid="1567820" grpId="0" animBg="1"/>
      <p:bldP spid="1567821" grpId="0" animBg="1"/>
      <p:bldP spid="1567826" grpId="0" animBg="1"/>
      <p:bldP spid="2" grpId="0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กล่องข้อความ 2"/>
          <p:cNvSpPr txBox="1">
            <a:spLocks noChangeArrowheads="1"/>
          </p:cNvSpPr>
          <p:nvPr/>
        </p:nvSpPr>
        <p:spPr bwMode="auto">
          <a:xfrm>
            <a:off x="71406" y="1643050"/>
            <a:ext cx="9001156" cy="2000264"/>
          </a:xfrm>
          <a:prstGeom prst="rect">
            <a:avLst/>
          </a:prstGeom>
          <a:solidFill>
            <a:schemeClr val="bg1"/>
          </a:solidFill>
          <a:ln w="76200">
            <a:solidFill>
              <a:srgbClr val="0033CC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40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 คุ้มครองผู้ดำรงตำแหน่ง </a:t>
            </a:r>
            <a:r>
              <a:rPr kumimoji="0" lang="th-TH" sz="40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“</a:t>
            </a:r>
            <a:r>
              <a:rPr kumimoji="0" lang="th-TH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ครู” </a:t>
            </a:r>
            <a:r>
              <a:rPr kumimoji="0" lang="th-TH" sz="40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ก่อนมาตรฐานทั่วไปใหม่บังคับใช้ </a:t>
            </a:r>
            <a:endParaRPr kumimoji="0" lang="en-US" sz="4000" b="1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H SarabunIT๙" pitchFamily="34" charset="-34"/>
              <a:ea typeface="Angsana New" pitchFamily="18" charset="-34"/>
              <a:cs typeface="TH SarabunIT๙" pitchFamily="34" charset="-34"/>
            </a:endParaRPr>
          </a:p>
          <a:p>
            <a:pPr lvl="0" eaLnBrk="1" hangingPunct="1">
              <a:spcAft>
                <a:spcPts val="0"/>
              </a:spcAft>
            </a:pPr>
            <a:r>
              <a:rPr kumimoji="0" lang="th-TH" sz="40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 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ให้เสนอขอประเมินผลงานตามมาตรฐานทั่วไปเดิมได้ 1 ครั้ง   </a:t>
            </a:r>
          </a:p>
          <a:p>
            <a:pPr lvl="0" eaLnBrk="1" hangingPunct="1">
              <a:spcAft>
                <a:spcPts val="0"/>
              </a:spcAft>
            </a:pP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 ภายในระยะเวลา 1 ปี นับตั้งแต่......</a:t>
            </a:r>
            <a:endParaRPr lang="en-US" sz="4000" dirty="0">
              <a:solidFill>
                <a:srgbClr val="FF0000"/>
              </a:solidFill>
              <a:latin typeface="TH SarabunIT๙" pitchFamily="34" charset="-34"/>
              <a:ea typeface="Angsana New" pitchFamily="18" charset="-34"/>
              <a:cs typeface="TH SarabunIT๙" pitchFamily="34" charset="-34"/>
            </a:endParaRPr>
          </a:p>
        </p:txBody>
      </p:sp>
      <p:sp>
        <p:nvSpPr>
          <p:cNvPr id="4" name="วงรี 3"/>
          <p:cNvSpPr/>
          <p:nvPr/>
        </p:nvSpPr>
        <p:spPr bwMode="auto">
          <a:xfrm>
            <a:off x="3572438" y="1643050"/>
            <a:ext cx="855546" cy="714380"/>
          </a:xfrm>
          <a:prstGeom prst="ellipse">
            <a:avLst/>
          </a:prstGeom>
          <a:noFill/>
          <a:ln w="76200" cap="flat" cmpd="tri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5" name="AutoShape 46"/>
          <p:cNvSpPr>
            <a:spLocks noChangeArrowheads="1"/>
          </p:cNvSpPr>
          <p:nvPr/>
        </p:nvSpPr>
        <p:spPr bwMode="auto">
          <a:xfrm>
            <a:off x="179388" y="142876"/>
            <a:ext cx="3671887" cy="1357298"/>
          </a:xfrm>
          <a:prstGeom prst="horizontalScroll">
            <a:avLst>
              <a:gd name="adj" fmla="val 12500"/>
            </a:avLst>
          </a:prstGeom>
          <a:solidFill>
            <a:srgbClr val="FFFF00"/>
          </a:solidFill>
          <a:ln w="12700" cap="rnd">
            <a:solidFill>
              <a:schemeClr val="tx2"/>
            </a:solidFill>
            <a:prstDash val="sysDot"/>
            <a:round/>
            <a:headEnd type="none" w="sm" len="sm"/>
            <a:tailEnd type="none" w="sm" len="sm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th-TH" sz="6000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บทเฉพาะกาล</a:t>
            </a:r>
            <a:endParaRPr lang="en-US" sz="6000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11" name="ดาว 5 แฉก 10">
            <a:hlinkClick r:id="rId3" action="ppaction://hlinksldjump"/>
          </p:cNvPr>
          <p:cNvSpPr/>
          <p:nvPr/>
        </p:nvSpPr>
        <p:spPr bwMode="auto">
          <a:xfrm>
            <a:off x="8215338" y="5572140"/>
            <a:ext cx="714380" cy="642942"/>
          </a:xfrm>
          <a:prstGeom prst="star5">
            <a:avLst/>
          </a:prstGeom>
          <a:solidFill>
            <a:srgbClr val="00FFFF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+mn-cs"/>
              </a:rPr>
              <a:t>2</a:t>
            </a:r>
            <a:endParaRPr kumimoji="0" lang="th-TH" sz="1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+mn-cs"/>
            </a:endParaRPr>
          </a:p>
        </p:txBody>
      </p:sp>
      <p:sp>
        <p:nvSpPr>
          <p:cNvPr id="12" name="ดาว 5 แฉก 11">
            <a:hlinkClick r:id="rId4" action="ppaction://hlinksldjump"/>
          </p:cNvPr>
          <p:cNvSpPr/>
          <p:nvPr/>
        </p:nvSpPr>
        <p:spPr bwMode="auto">
          <a:xfrm>
            <a:off x="5214942" y="3000372"/>
            <a:ext cx="714380" cy="642942"/>
          </a:xfrm>
          <a:prstGeom prst="star5">
            <a:avLst/>
          </a:prstGeom>
          <a:solidFill>
            <a:srgbClr val="00FFFF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rgbClr val="FF0000"/>
                </a:solidFill>
                <a:cs typeface="+mn-cs"/>
              </a:rPr>
              <a:t>1</a:t>
            </a:r>
            <a:endParaRPr kumimoji="0" lang="th-TH" sz="1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+mn-cs"/>
            </a:endParaRPr>
          </a:p>
        </p:txBody>
      </p:sp>
      <p:sp>
        <p:nvSpPr>
          <p:cNvPr id="7" name="กล่องข้อความ 2"/>
          <p:cNvSpPr txBox="1">
            <a:spLocks noChangeArrowheads="1"/>
          </p:cNvSpPr>
          <p:nvPr/>
        </p:nvSpPr>
        <p:spPr bwMode="auto">
          <a:xfrm>
            <a:off x="1000100" y="4345154"/>
            <a:ext cx="8001056" cy="1369862"/>
          </a:xfrm>
          <a:prstGeom prst="rect">
            <a:avLst/>
          </a:prstGeom>
          <a:solidFill>
            <a:srgbClr val="00FFFF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4000" dirty="0">
                <a:solidFill>
                  <a:srgbClr val="0000FF"/>
                </a:solidFill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  กรณีได้เสนอขอประเมินผลงานตามมาตรฐานทั่วไปเดิมไว้แล้ว ให้ดำเนินการต่อไปจนเสร็จสิ้น</a:t>
            </a:r>
            <a:endParaRPr lang="th-TH" sz="4000" b="0" dirty="0">
              <a:solidFill>
                <a:srgbClr val="0000FF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8" name="ลูกศรขึ้น 7"/>
          <p:cNvSpPr/>
          <p:nvPr/>
        </p:nvSpPr>
        <p:spPr bwMode="auto">
          <a:xfrm>
            <a:off x="5857884" y="3829492"/>
            <a:ext cx="1928826" cy="357190"/>
          </a:xfrm>
          <a:prstGeom prst="upArrow">
            <a:avLst/>
          </a:prstGeom>
          <a:solidFill>
            <a:srgbClr val="FF0000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9" name="ลูกศรลง 8"/>
          <p:cNvSpPr/>
          <p:nvPr/>
        </p:nvSpPr>
        <p:spPr bwMode="auto">
          <a:xfrm>
            <a:off x="1785918" y="3857628"/>
            <a:ext cx="2071702" cy="285752"/>
          </a:xfrm>
          <a:prstGeom prst="downArrow">
            <a:avLst/>
          </a:prstGeom>
          <a:solidFill>
            <a:srgbClr val="0033CC"/>
          </a:solidFill>
          <a:ln w="7620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142844" y="97952"/>
            <a:ext cx="8858312" cy="6617196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r>
              <a:rPr lang="th-TH" sz="4400" dirty="0">
                <a:solidFill>
                  <a:schemeClr val="bg1"/>
                </a:solidFill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   </a:t>
            </a:r>
            <a:r>
              <a:rPr lang="en-US" sz="4400" dirty="0">
                <a:solidFill>
                  <a:schemeClr val="bg1"/>
                </a:solidFill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1 </a:t>
            </a:r>
            <a:r>
              <a:rPr lang="th-TH" sz="4400" dirty="0">
                <a:solidFill>
                  <a:schemeClr val="bg1"/>
                </a:solidFill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ปี นับตั้งแต่วันที่ได้รับแจ้งมติ </a:t>
            </a:r>
          </a:p>
          <a:p>
            <a:pPr algn="thaiDist"/>
            <a:r>
              <a:rPr lang="th-TH" sz="4400" dirty="0"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     </a:t>
            </a:r>
            <a:r>
              <a:rPr lang="th-TH" sz="3200" dirty="0"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กรณีได้รับแจ้งผลการประเมิน   “ผ่าน”  หลังมาตรฐานทั่วไปใหม่บังคับใช้และคุณสมบัติสำหรับ</a:t>
            </a:r>
            <a:r>
              <a:rPr lang="th-TH" sz="3200" dirty="0" err="1"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วิทย</a:t>
            </a:r>
            <a:r>
              <a:rPr lang="th-TH" sz="3200" dirty="0"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ฐานะถัดไปครบ หรือกรณีได้รับแจ้งผลการประเมิน             “ไม่ผ่าน” หลังมาตรฐานทั่วไปใหม่บังคับใช้</a:t>
            </a:r>
          </a:p>
          <a:p>
            <a:r>
              <a:rPr lang="th-TH" sz="4400" dirty="0">
                <a:solidFill>
                  <a:schemeClr val="bg1"/>
                </a:solidFill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   </a:t>
            </a:r>
            <a:r>
              <a:rPr lang="en-US" sz="4400" dirty="0">
                <a:solidFill>
                  <a:schemeClr val="bg1"/>
                </a:solidFill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1 </a:t>
            </a:r>
            <a:r>
              <a:rPr lang="th-TH" sz="4400" dirty="0">
                <a:solidFill>
                  <a:schemeClr val="bg1"/>
                </a:solidFill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ปี นับตั้งแต่วันที่คุณสมบัติครบ </a:t>
            </a:r>
          </a:p>
          <a:p>
            <a:pPr algn="thaiDist"/>
            <a:r>
              <a:rPr lang="th-TH" sz="4400" dirty="0">
                <a:solidFill>
                  <a:schemeClr val="bg1"/>
                </a:solidFill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    </a:t>
            </a:r>
            <a:r>
              <a:rPr lang="th-TH" sz="3200" dirty="0"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กรณีได้รับแจ้งผลการประเมิน   “ผ่าน”  หลังมาตรฐานทั่วไปใหม่บังคับใช้</a:t>
            </a:r>
            <a:r>
              <a:rPr lang="th-TH" sz="3200" spc="-100" dirty="0"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และคุณสมบัติสำหรับ</a:t>
            </a:r>
            <a:r>
              <a:rPr lang="th-TH" sz="3200" spc="-100" dirty="0" err="1"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วิทย</a:t>
            </a:r>
            <a:r>
              <a:rPr lang="th-TH" sz="3200" spc="-100" dirty="0"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ฐานะถัดไปยังไม่ครบ หรือกรณีคุณสมบัติสำหรับ</a:t>
            </a:r>
            <a:r>
              <a:rPr lang="th-TH" sz="3200" spc="-100" dirty="0" err="1"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วิทย</a:t>
            </a:r>
            <a:r>
              <a:rPr lang="th-TH" sz="3200" spc="-100" dirty="0"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ฐานะ</a:t>
            </a:r>
            <a:r>
              <a:rPr lang="th-TH" sz="3200" dirty="0"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ครบหลังมาตรฐานทั่วไปใหม่บังคับใช้</a:t>
            </a:r>
          </a:p>
          <a:p>
            <a:r>
              <a:rPr lang="th-TH" sz="4400" dirty="0">
                <a:solidFill>
                  <a:schemeClr val="bg1"/>
                </a:solidFill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   </a:t>
            </a:r>
            <a:r>
              <a:rPr lang="en-US" sz="4400" dirty="0">
                <a:solidFill>
                  <a:schemeClr val="bg1"/>
                </a:solidFill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1 </a:t>
            </a:r>
            <a:r>
              <a:rPr lang="th-TH" sz="4400" dirty="0">
                <a:solidFill>
                  <a:schemeClr val="bg1"/>
                </a:solidFill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ปี นับตั้งแต่วันที่หลักเกณฑ์ใหม่บังคับใช้ </a:t>
            </a:r>
          </a:p>
          <a:p>
            <a:r>
              <a:rPr lang="th-TH" sz="4400" dirty="0">
                <a:solidFill>
                  <a:schemeClr val="bg1"/>
                </a:solidFill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    </a:t>
            </a:r>
            <a:r>
              <a:rPr lang="th-TH" sz="3200" dirty="0"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กรณีคุณสมบัติครบตามมาตรฐานทั่วไปเดิม แต่ยื่นขอ</a:t>
            </a:r>
            <a:r>
              <a:rPr lang="th-TH" sz="3200" dirty="0" err="1"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วิทย</a:t>
            </a:r>
            <a:r>
              <a:rPr lang="th-TH" sz="3200" dirty="0"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ฐานะที่คุณสมบัติครบนั้นหลังมาตรฐานทั่วไปใหม่บังคับใช้</a:t>
            </a:r>
          </a:p>
        </p:txBody>
      </p:sp>
      <p:cxnSp>
        <p:nvCxnSpPr>
          <p:cNvPr id="5" name="ตัวเชื่อมต่อตรง 4"/>
          <p:cNvCxnSpPr/>
          <p:nvPr/>
        </p:nvCxnSpPr>
        <p:spPr bwMode="auto">
          <a:xfrm>
            <a:off x="642910" y="785794"/>
            <a:ext cx="4786346" cy="1588"/>
          </a:xfrm>
          <a:prstGeom prst="line">
            <a:avLst/>
          </a:prstGeom>
          <a:solidFill>
            <a:srgbClr val="993366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ตัวเชื่อมต่อตรง 5"/>
          <p:cNvCxnSpPr/>
          <p:nvPr/>
        </p:nvCxnSpPr>
        <p:spPr bwMode="auto">
          <a:xfrm>
            <a:off x="714348" y="3143248"/>
            <a:ext cx="4786346" cy="1588"/>
          </a:xfrm>
          <a:prstGeom prst="line">
            <a:avLst/>
          </a:prstGeom>
          <a:solidFill>
            <a:srgbClr val="993366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ตัวเชื่อมต่อตรง 6"/>
          <p:cNvCxnSpPr/>
          <p:nvPr/>
        </p:nvCxnSpPr>
        <p:spPr bwMode="auto">
          <a:xfrm>
            <a:off x="571472" y="5500702"/>
            <a:ext cx="6357982" cy="1588"/>
          </a:xfrm>
          <a:prstGeom prst="line">
            <a:avLst/>
          </a:prstGeom>
          <a:solidFill>
            <a:srgbClr val="993366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ดาว 5 แฉก 7">
            <a:hlinkClick r:id="rId3" action="ppaction://hlinksldjump"/>
          </p:cNvPr>
          <p:cNvSpPr/>
          <p:nvPr/>
        </p:nvSpPr>
        <p:spPr bwMode="auto">
          <a:xfrm>
            <a:off x="142876" y="928670"/>
            <a:ext cx="571472" cy="428628"/>
          </a:xfrm>
          <a:prstGeom prst="star5">
            <a:avLst/>
          </a:prstGeom>
          <a:solidFill>
            <a:srgbClr val="00FFFF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9" name="ดาว 5 แฉก 8">
            <a:hlinkClick r:id="rId4" action="ppaction://hlinksldjump"/>
          </p:cNvPr>
          <p:cNvSpPr/>
          <p:nvPr/>
        </p:nvSpPr>
        <p:spPr bwMode="auto">
          <a:xfrm>
            <a:off x="4864054" y="1992830"/>
            <a:ext cx="500034" cy="500066"/>
          </a:xfrm>
          <a:prstGeom prst="star5">
            <a:avLst/>
          </a:prstGeom>
          <a:solidFill>
            <a:srgbClr val="00FFFF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10" name="ดาว 5 แฉก 9">
            <a:hlinkClick r:id="rId5" action="ppaction://hlinksldjump"/>
          </p:cNvPr>
          <p:cNvSpPr/>
          <p:nvPr/>
        </p:nvSpPr>
        <p:spPr bwMode="auto">
          <a:xfrm>
            <a:off x="285720" y="3214686"/>
            <a:ext cx="500034" cy="500066"/>
          </a:xfrm>
          <a:prstGeom prst="star5">
            <a:avLst/>
          </a:prstGeom>
          <a:solidFill>
            <a:srgbClr val="00FFFF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11" name="ดาว 5 แฉก 10">
            <a:hlinkClick r:id="rId6" action="ppaction://hlinksldjump"/>
          </p:cNvPr>
          <p:cNvSpPr/>
          <p:nvPr/>
        </p:nvSpPr>
        <p:spPr bwMode="auto">
          <a:xfrm>
            <a:off x="5500694" y="4071942"/>
            <a:ext cx="500034" cy="500066"/>
          </a:xfrm>
          <a:prstGeom prst="star5">
            <a:avLst/>
          </a:prstGeom>
          <a:solidFill>
            <a:srgbClr val="00FFFF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12" name="ดาว 5 แฉก 11">
            <a:hlinkClick r:id="rId7" action="ppaction://hlinksldjump"/>
          </p:cNvPr>
          <p:cNvSpPr/>
          <p:nvPr/>
        </p:nvSpPr>
        <p:spPr bwMode="auto">
          <a:xfrm>
            <a:off x="4643438" y="6000768"/>
            <a:ext cx="500034" cy="500066"/>
          </a:xfrm>
          <a:prstGeom prst="star5">
            <a:avLst/>
          </a:prstGeom>
          <a:solidFill>
            <a:srgbClr val="00FFFF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13" name="ลูกศรขวา 12">
            <a:hlinkClick r:id="rId8" action="ppaction://hlinksldjump"/>
          </p:cNvPr>
          <p:cNvSpPr/>
          <p:nvPr/>
        </p:nvSpPr>
        <p:spPr bwMode="auto">
          <a:xfrm>
            <a:off x="8858280" y="5643602"/>
            <a:ext cx="214314" cy="1428736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14" name="AutoShape 48"/>
          <p:cNvSpPr>
            <a:spLocks noChangeArrowheads="1"/>
          </p:cNvSpPr>
          <p:nvPr/>
        </p:nvSpPr>
        <p:spPr bwMode="auto">
          <a:xfrm>
            <a:off x="857224" y="1628800"/>
            <a:ext cx="7572428" cy="2935367"/>
          </a:xfrm>
          <a:prstGeom prst="foldedCorner">
            <a:avLst>
              <a:gd name="adj" fmla="val 12500"/>
            </a:avLst>
          </a:prstGeom>
          <a:solidFill>
            <a:srgbClr val="FF0000"/>
          </a:solidFill>
          <a:ln w="57150" cap="sq">
            <a:solidFill>
              <a:srgbClr val="FF0000"/>
            </a:solidFill>
            <a:round/>
            <a:headEnd type="none" w="sm" len="sm"/>
            <a:tailEnd type="none" w="sm" len="sm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ctr"/>
            <a:endParaRPr lang="th-TH" sz="1800" b="1" dirty="0">
              <a:solidFill>
                <a:schemeClr val="bg1"/>
              </a:solidFill>
              <a:latin typeface="Cordia New" pitchFamily="34" charset="-34"/>
              <a:cs typeface="Cordia New" pitchFamily="34" charset="-34"/>
            </a:endParaRPr>
          </a:p>
          <a:p>
            <a:pPr algn="ctr"/>
            <a:r>
              <a:rPr lang="th-TH" b="1" dirty="0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  <a:t>ผู้ที่ดำรงตำแหน่งครู </a:t>
            </a:r>
          </a:p>
          <a:p>
            <a:pPr algn="ctr"/>
            <a:r>
              <a:rPr lang="th-TH" b="1" dirty="0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  <a:t>ตั้งแต่วันที่เกณฑ์ใหม่บังคับใช้เป็นต้น</a:t>
            </a:r>
            <a:r>
              <a:rPr lang="th-TH" dirty="0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  <a:t>ไป</a:t>
            </a:r>
            <a:endParaRPr lang="th-TH" b="1" dirty="0">
              <a:solidFill>
                <a:schemeClr val="bg1"/>
              </a:solidFill>
              <a:latin typeface="Cordia New" pitchFamily="34" charset="-34"/>
              <a:cs typeface="Cordia New" pitchFamily="34" charset="-34"/>
            </a:endParaRPr>
          </a:p>
          <a:p>
            <a:pPr algn="ctr"/>
            <a:r>
              <a:rPr lang="th-TH" dirty="0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  <a:t>** ให้</a:t>
            </a:r>
            <a:r>
              <a:rPr lang="th-TH" b="1" dirty="0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  <a:t>ขอตามหลักเกณฑ์ใหม่ </a:t>
            </a:r>
            <a:r>
              <a:rPr lang="th-TH" dirty="0">
                <a:solidFill>
                  <a:schemeClr val="bg1"/>
                </a:solidFill>
                <a:latin typeface="Cordia New" pitchFamily="34" charset="-34"/>
                <a:cs typeface="Cordia New" pitchFamily="34" charset="-34"/>
              </a:rPr>
              <a:t>**</a:t>
            </a:r>
          </a:p>
        </p:txBody>
      </p:sp>
      <p:sp>
        <p:nvSpPr>
          <p:cNvPr id="15" name="ดาว 5 แฉก 14">
            <a:hlinkClick r:id="rId9" action="ppaction://hlinksldjump"/>
          </p:cNvPr>
          <p:cNvSpPr/>
          <p:nvPr/>
        </p:nvSpPr>
        <p:spPr bwMode="auto">
          <a:xfrm>
            <a:off x="7429520" y="3221095"/>
            <a:ext cx="571504" cy="571504"/>
          </a:xfrm>
          <a:prstGeom prst="star5">
            <a:avLst/>
          </a:prstGeom>
          <a:solidFill>
            <a:srgbClr val="FFFF00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16" name="วงรี 3">
            <a:extLst>
              <a:ext uri="{FF2B5EF4-FFF2-40B4-BE49-F238E27FC236}">
                <a16:creationId xmlns="" xmlns:a16="http://schemas.microsoft.com/office/drawing/2014/main" id="{A0E1F0A3-EC0D-47C6-8B08-0E9D2D26BCE3}"/>
              </a:ext>
            </a:extLst>
          </p:cNvPr>
          <p:cNvSpPr/>
          <p:nvPr/>
        </p:nvSpPr>
        <p:spPr bwMode="auto">
          <a:xfrm>
            <a:off x="4611734" y="3793153"/>
            <a:ext cx="609925" cy="581634"/>
          </a:xfrm>
          <a:prstGeom prst="ellipse">
            <a:avLst/>
          </a:prstGeom>
          <a:noFill/>
          <a:ln w="76200" cap="flat" cmpd="tri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17" name="วงรี 3">
            <a:extLst>
              <a:ext uri="{FF2B5EF4-FFF2-40B4-BE49-F238E27FC236}">
                <a16:creationId xmlns="" xmlns:a16="http://schemas.microsoft.com/office/drawing/2014/main" id="{3646DDCC-87F9-4D76-8899-6A675856768D}"/>
              </a:ext>
            </a:extLst>
          </p:cNvPr>
          <p:cNvSpPr/>
          <p:nvPr/>
        </p:nvSpPr>
        <p:spPr bwMode="auto">
          <a:xfrm>
            <a:off x="5004048" y="1412776"/>
            <a:ext cx="609925" cy="581634"/>
          </a:xfrm>
          <a:prstGeom prst="ellipse">
            <a:avLst/>
          </a:prstGeom>
          <a:noFill/>
          <a:ln w="76200" cap="flat" cmpd="tri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4" grpId="1" animBg="1"/>
      <p:bldP spid="15" grpId="0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1"/>
          <p:cNvSpPr txBox="1">
            <a:spLocks noChangeArrowheads="1"/>
          </p:cNvSpPr>
          <p:nvPr/>
        </p:nvSpPr>
        <p:spPr bwMode="auto">
          <a:xfrm>
            <a:off x="63542" y="2357430"/>
            <a:ext cx="2365318" cy="1119184"/>
          </a:xfrm>
          <a:prstGeom prst="rect">
            <a:avLst/>
          </a:prstGeom>
          <a:gradFill flip="none" rotWithShape="1">
            <a:gsLst>
              <a:gs pos="0">
                <a:srgbClr val="00FFFF">
                  <a:tint val="66000"/>
                  <a:satMod val="160000"/>
                </a:srgbClr>
              </a:gs>
              <a:gs pos="50000">
                <a:srgbClr val="00FFFF">
                  <a:tint val="44500"/>
                  <a:satMod val="160000"/>
                </a:srgbClr>
              </a:gs>
              <a:gs pos="100000">
                <a:srgbClr val="00FFFF">
                  <a:tint val="23500"/>
                  <a:satMod val="160000"/>
                </a:srgbClr>
              </a:gs>
            </a:gsLst>
            <a:lin ang="5400000" scaled="1"/>
            <a:tileRect/>
          </a:gra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?" charset="-34"/>
                <a:ea typeface="Angsana New" pitchFamily="18" charset="-34"/>
                <a:cs typeface="+mn-cs"/>
              </a:rPr>
              <a:t>กรณีที่ 1</a:t>
            </a:r>
            <a:r>
              <a:rPr kumimoji="0" 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 </a:t>
            </a: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ผู้ที่มีคุณสมบัติครบในการขอมีหรือเลื่อน</a:t>
            </a:r>
            <a:r>
              <a:rPr kumimoji="0" lang="th-TH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วิทย</a:t>
            </a:r>
            <a:r>
              <a:rPr kumimoji="0" 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ฐานะตามเกณฑ์เดิมก่อนเกณฑ์ใหม่ใช้บังคับ (10 พ.ค. 61)</a:t>
            </a:r>
            <a:endParaRPr kumimoji="0" lang="th-TH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+mn-cs"/>
            </a:endParaRPr>
          </a:p>
        </p:txBody>
      </p:sp>
      <p:sp>
        <p:nvSpPr>
          <p:cNvPr id="1027" name="Text Box 2"/>
          <p:cNvSpPr txBox="1">
            <a:spLocks noChangeArrowheads="1"/>
          </p:cNvSpPr>
          <p:nvPr/>
        </p:nvSpPr>
        <p:spPr bwMode="auto">
          <a:xfrm>
            <a:off x="63542" y="4357694"/>
            <a:ext cx="2579632" cy="1036639"/>
          </a:xfrm>
          <a:prstGeom prst="rect">
            <a:avLst/>
          </a:prstGeom>
          <a:gradFill flip="none" rotWithShape="1">
            <a:gsLst>
              <a:gs pos="0">
                <a:srgbClr val="00FFFF">
                  <a:tint val="66000"/>
                  <a:satMod val="160000"/>
                </a:srgbClr>
              </a:gs>
              <a:gs pos="50000">
                <a:srgbClr val="00FFFF">
                  <a:tint val="44500"/>
                  <a:satMod val="160000"/>
                </a:srgbClr>
              </a:gs>
              <a:gs pos="100000">
                <a:srgbClr val="00FFFF">
                  <a:tint val="23500"/>
                  <a:satMod val="160000"/>
                </a:srgbClr>
              </a:gs>
            </a:gsLst>
            <a:lin ang="5400000" scaled="1"/>
            <a:tileRect/>
          </a:gra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กรณีที่ 2</a:t>
            </a:r>
            <a:r>
              <a:rPr kumimoji="0" lang="th-TH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 </a:t>
            </a: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ผู้ที่มีคุณสมบัติครบในการขอมีหรือเลื่อน</a:t>
            </a:r>
            <a:r>
              <a:rPr kumimoji="0" lang="th-TH" sz="1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วิทย</a:t>
            </a:r>
            <a:r>
              <a:rPr kumimoji="0" lang="th-TH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ฐานะตามเกณฑ์เดิมภายหลังเกณฑ์ใหม่บังคับใช้ (10 พ.ค.61)</a:t>
            </a:r>
            <a:endParaRPr kumimoji="0" lang="th-TH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+mn-cs"/>
            </a:endParaRP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63542" y="5857892"/>
            <a:ext cx="2579632" cy="857256"/>
          </a:xfrm>
          <a:prstGeom prst="rect">
            <a:avLst/>
          </a:prstGeom>
          <a:gradFill flip="none" rotWithShape="1">
            <a:gsLst>
              <a:gs pos="0">
                <a:srgbClr val="00FFFF">
                  <a:tint val="66000"/>
                  <a:satMod val="160000"/>
                </a:srgbClr>
              </a:gs>
              <a:gs pos="50000">
                <a:srgbClr val="00FFFF">
                  <a:tint val="44500"/>
                  <a:satMod val="160000"/>
                </a:srgbClr>
              </a:gs>
              <a:gs pos="100000">
                <a:srgbClr val="00FFFF">
                  <a:tint val="23500"/>
                  <a:satMod val="160000"/>
                </a:srgbClr>
              </a:gs>
            </a:gsLst>
            <a:lin ang="5400000" scaled="1"/>
            <a:tileRect/>
          </a:gra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กรณีที่ 3</a:t>
            </a:r>
            <a:r>
              <a:rPr kumimoji="0" lang="th-TH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 </a:t>
            </a: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ผู้ที่ดำรงตำแหน่งครู นับตั้งแต่วันที่เกณฑ์ใหม่บังคับใช้ (10 พ.ค.61)</a:t>
            </a:r>
            <a:endParaRPr kumimoji="0" lang="th-TH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+mn-cs"/>
            </a:endParaRP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2714612" y="3294068"/>
            <a:ext cx="1428760" cy="849312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ไม่ได้ยื่นขอรับการประเมินไว้ก่อนเกณฑ์ใหม่บังคับใช้</a:t>
            </a:r>
            <a:endParaRPr kumimoji="0" lang="th-TH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+mn-cs"/>
            </a:endParaRP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3003538" y="4637101"/>
            <a:ext cx="3640164" cy="649287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th-TH" sz="16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ให้ใช้เกณฑ์เดิมในการขอมีหรือเลื่อนวิทยฐานะได้ 1 วิทยฐานะ เพียง 1 ครั้ง ภายใน 1 ปี นับตั้งแต่วันที่มีคุณสมบัติครบ</a:t>
            </a:r>
            <a:endParaRPr kumimoji="0" lang="th-TH" sz="28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+mn-cs"/>
            </a:endParaRP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3000364" y="6072206"/>
            <a:ext cx="3184519" cy="37623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th-TH" sz="16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ให้ใช้เกณฑ์ใหม่ในการขอมีหรือเลื่อน</a:t>
            </a:r>
            <a:r>
              <a:rPr kumimoji="0" lang="th-TH" sz="160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วิทย</a:t>
            </a:r>
            <a:r>
              <a:rPr kumimoji="0" lang="th-TH" sz="16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ฐานะเท่านั้น</a:t>
            </a:r>
            <a:endParaRPr kumimoji="0" lang="th-TH" sz="2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+mn-cs"/>
            </a:endParaRP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2714612" y="1841505"/>
            <a:ext cx="1428760" cy="82550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ได้ยื่นขอรับการประเมินไว้แล้วก่อนเกณฑ์ใหม่บังคับใช้</a:t>
            </a:r>
            <a:endParaRPr kumimoji="0" lang="th-TH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+mn-cs"/>
            </a:endParaRPr>
          </a:p>
        </p:txBody>
      </p:sp>
      <p:sp>
        <p:nvSpPr>
          <p:cNvPr id="1033" name="Text Box 10"/>
          <p:cNvSpPr txBox="1">
            <a:spLocks noChangeArrowheads="1"/>
          </p:cNvSpPr>
          <p:nvPr/>
        </p:nvSpPr>
        <p:spPr bwMode="auto">
          <a:xfrm>
            <a:off x="4398186" y="1555755"/>
            <a:ext cx="673880" cy="50165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8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Angsana New" pitchFamily="18" charset="-34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ผ่าน</a:t>
            </a:r>
            <a:endParaRPr kumimoji="0" lang="th-TH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+mn-cs"/>
            </a:endParaRPr>
          </a:p>
        </p:txBody>
      </p:sp>
      <p:sp>
        <p:nvSpPr>
          <p:cNvPr id="1034" name="Text Box 11"/>
          <p:cNvSpPr txBox="1">
            <a:spLocks noChangeArrowheads="1"/>
          </p:cNvSpPr>
          <p:nvPr/>
        </p:nvSpPr>
        <p:spPr bwMode="auto">
          <a:xfrm>
            <a:off x="4398186" y="2532068"/>
            <a:ext cx="673880" cy="515937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8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Angsana New" pitchFamily="18" charset="-34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ไม่ผ่าน</a:t>
            </a:r>
            <a:endParaRPr kumimoji="0" lang="th-TH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+mn-cs"/>
            </a:endParaRPr>
          </a:p>
        </p:txBody>
      </p:sp>
      <p:sp>
        <p:nvSpPr>
          <p:cNvPr id="1035" name="Text Box 12"/>
          <p:cNvSpPr txBox="1">
            <a:spLocks noChangeArrowheads="1"/>
          </p:cNvSpPr>
          <p:nvPr/>
        </p:nvSpPr>
        <p:spPr bwMode="auto">
          <a:xfrm>
            <a:off x="5357817" y="795352"/>
            <a:ext cx="3729731" cy="874712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thaiDist" eaLnBrk="1" hangingPunct="1"/>
            <a:r>
              <a:rPr lang="th-TH" sz="1600" spc="-50" dirty="0">
                <a:solidFill>
                  <a:srgbClr val="000000"/>
                </a:solidFill>
                <a:latin typeface="TH SarabunIT๙" pitchFamily="34" charset="-34"/>
                <a:ea typeface="Angsana New" pitchFamily="18" charset="-34"/>
                <a:cs typeface="+mn-cs"/>
              </a:rPr>
              <a:t>หากในวันที่ได้รับแจ้งมติผ่าน มีคุณสมบัติครบในการเลื่อน</a:t>
            </a:r>
            <a:r>
              <a:rPr lang="th-TH" sz="1600" spc="-50" dirty="0" err="1">
                <a:solidFill>
                  <a:srgbClr val="000000"/>
                </a:solidFill>
                <a:latin typeface="TH SarabunIT๙" pitchFamily="34" charset="-34"/>
                <a:ea typeface="Angsana New" pitchFamily="18" charset="-34"/>
                <a:cs typeface="+mn-cs"/>
              </a:rPr>
              <a:t>วิทย</a:t>
            </a:r>
            <a:r>
              <a:rPr lang="th-TH" sz="1600" spc="-50" dirty="0">
                <a:solidFill>
                  <a:srgbClr val="000000"/>
                </a:solidFill>
                <a:latin typeface="TH SarabunIT๙" pitchFamily="34" charset="-34"/>
                <a:ea typeface="Angsana New" pitchFamily="18" charset="-34"/>
                <a:cs typeface="+mn-cs"/>
              </a:rPr>
              <a:t>ฐานะ</a:t>
            </a:r>
            <a:r>
              <a:rPr lang="th-TH" sz="1600" dirty="0">
                <a:solidFill>
                  <a:srgbClr val="000000"/>
                </a:solidFill>
                <a:latin typeface="TH SarabunIT๙" pitchFamily="34" charset="-34"/>
                <a:ea typeface="Angsana New" pitchFamily="18" charset="-34"/>
                <a:cs typeface="+mn-cs"/>
              </a:rPr>
              <a:t>ถัดไป </a:t>
            </a:r>
            <a:r>
              <a:rPr kumimoji="0" lang="th-TH" sz="16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สามารถใช้เกณฑ์เดิมในการเลื่อน</a:t>
            </a:r>
            <a:r>
              <a:rPr kumimoji="0" lang="th-TH" sz="160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วิทย</a:t>
            </a:r>
            <a:r>
              <a:rPr kumimoji="0" lang="th-TH" sz="16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ฐานะถัดไปได้ 1 ครั้ง ภายใน 1 ปี นับตั้งแต่วันที่ได้รับแจ้งมติผ่าน</a:t>
            </a:r>
            <a:endParaRPr kumimoji="0" lang="th-TH" sz="2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+mn-cs"/>
            </a:endParaRPr>
          </a:p>
        </p:txBody>
      </p:sp>
      <p:sp>
        <p:nvSpPr>
          <p:cNvPr id="1036" name="Text Box 13"/>
          <p:cNvSpPr txBox="1">
            <a:spLocks noChangeArrowheads="1"/>
          </p:cNvSpPr>
          <p:nvPr/>
        </p:nvSpPr>
        <p:spPr bwMode="auto">
          <a:xfrm>
            <a:off x="5357818" y="2728938"/>
            <a:ext cx="3714744" cy="58420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ให้ใช้เกณฑ์เดิมในการขอมีหรือเลื่อนวิทยฐานะที่ไม่ผ่านดังกล่าวได้ 1 ครั้ง ภายใน 1 ปี นับตั้งแต่วันที่ได้รับแจ้งมติไม่ผ่าน</a:t>
            </a:r>
            <a:endParaRPr kumimoji="0" lang="th-TH" sz="28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+mn-cs"/>
            </a:endParaRPr>
          </a:p>
        </p:txBody>
      </p:sp>
      <p:sp>
        <p:nvSpPr>
          <p:cNvPr id="1037" name="Text Box 16"/>
          <p:cNvSpPr txBox="1">
            <a:spLocks noChangeArrowheads="1"/>
          </p:cNvSpPr>
          <p:nvPr/>
        </p:nvSpPr>
        <p:spPr bwMode="auto">
          <a:xfrm>
            <a:off x="4500562" y="3441705"/>
            <a:ext cx="4429156" cy="592138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ให้ใช้เกณฑ์เดิมในการขอมีหรือเลื่อน</a:t>
            </a:r>
            <a:r>
              <a:rPr kumimoji="0" lang="th-TH" sz="160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วิทย</a:t>
            </a:r>
            <a:r>
              <a:rPr kumimoji="0" lang="th-TH" sz="16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ฐานะได้ 1 </a:t>
            </a:r>
            <a:r>
              <a:rPr kumimoji="0" lang="th-TH" sz="160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วิทย</a:t>
            </a:r>
            <a:r>
              <a:rPr kumimoji="0" lang="th-TH" sz="16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ฐานะ เพียง 1 ครั้ง </a:t>
            </a:r>
            <a:endParaRPr kumimoji="0" lang="en-US" sz="16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Angsana New" pitchFamily="18" charset="-34"/>
              <a:cs typeface="+mn-cs"/>
            </a:endParaRP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16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ภายใน 1 ปี นับตั้งแต่วันที่เกณฑ์ใหม่บังคับใช้</a:t>
            </a:r>
            <a:endParaRPr kumimoji="0" lang="th-TH" sz="2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+mn-cs"/>
            </a:endParaRPr>
          </a:p>
        </p:txBody>
      </p:sp>
      <p:sp>
        <p:nvSpPr>
          <p:cNvPr id="1038" name="Text Box 36"/>
          <p:cNvSpPr txBox="1">
            <a:spLocks noChangeArrowheads="1"/>
          </p:cNvSpPr>
          <p:nvPr/>
        </p:nvSpPr>
        <p:spPr bwMode="auto">
          <a:xfrm>
            <a:off x="75736" y="357166"/>
            <a:ext cx="3853322" cy="714380"/>
          </a:xfrm>
          <a:prstGeom prst="rect">
            <a:avLst/>
          </a:prstGeom>
          <a:solidFill>
            <a:srgbClr val="FFFF00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บทเฉพาะกาลระยะเปลี่ยนผ่านสำหรับตำแหน่งครูในการขอมีหรือเลื่อนวิทยฐานะให้สูงขึ้น พ.ศ. 2561</a:t>
            </a:r>
            <a:endParaRPr kumimoji="0" lang="th-TH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+mn-cs"/>
            </a:endParaRPr>
          </a:p>
        </p:txBody>
      </p:sp>
      <p:cxnSp>
        <p:nvCxnSpPr>
          <p:cNvPr id="1040" name="AutoShape 16"/>
          <p:cNvCxnSpPr>
            <a:cxnSpLocks noChangeShapeType="1"/>
          </p:cNvCxnSpPr>
          <p:nvPr/>
        </p:nvCxnSpPr>
        <p:spPr bwMode="auto">
          <a:xfrm>
            <a:off x="2637241" y="6273823"/>
            <a:ext cx="333969" cy="1588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1041" name="AutoShape 17"/>
          <p:cNvCxnSpPr>
            <a:cxnSpLocks noChangeShapeType="1"/>
          </p:cNvCxnSpPr>
          <p:nvPr/>
        </p:nvCxnSpPr>
        <p:spPr bwMode="auto">
          <a:xfrm>
            <a:off x="2650304" y="5000636"/>
            <a:ext cx="333969" cy="1588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1042" name="AutoShape 18"/>
          <p:cNvCxnSpPr>
            <a:cxnSpLocks noChangeShapeType="1"/>
            <a:endCxn id="1032" idx="1"/>
          </p:cNvCxnSpPr>
          <p:nvPr/>
        </p:nvCxnSpPr>
        <p:spPr bwMode="auto">
          <a:xfrm rot="5400000" flipH="1" flipV="1">
            <a:off x="2214548" y="2468567"/>
            <a:ext cx="714376" cy="285752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1043" name="AutoShape 19"/>
          <p:cNvCxnSpPr>
            <a:cxnSpLocks noChangeShapeType="1"/>
            <a:endCxn id="1029" idx="1"/>
          </p:cNvCxnSpPr>
          <p:nvPr/>
        </p:nvCxnSpPr>
        <p:spPr bwMode="auto">
          <a:xfrm rot="16200000" flipH="1">
            <a:off x="2188751" y="3192863"/>
            <a:ext cx="765970" cy="285751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1044" name="AutoShape 20"/>
          <p:cNvCxnSpPr>
            <a:cxnSpLocks noChangeShapeType="1"/>
            <a:endCxn id="1033" idx="1"/>
          </p:cNvCxnSpPr>
          <p:nvPr/>
        </p:nvCxnSpPr>
        <p:spPr bwMode="auto">
          <a:xfrm rot="5400000" flipH="1" flipV="1">
            <a:off x="4050910" y="1899042"/>
            <a:ext cx="439738" cy="254814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1045" name="AutoShape 21"/>
          <p:cNvCxnSpPr>
            <a:cxnSpLocks noChangeShapeType="1"/>
            <a:endCxn id="1034" idx="1"/>
          </p:cNvCxnSpPr>
          <p:nvPr/>
        </p:nvCxnSpPr>
        <p:spPr bwMode="auto">
          <a:xfrm rot="16200000" flipH="1">
            <a:off x="3998920" y="2390770"/>
            <a:ext cx="543719" cy="254814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1046" name="AutoShape 22"/>
          <p:cNvCxnSpPr>
            <a:cxnSpLocks noChangeShapeType="1"/>
          </p:cNvCxnSpPr>
          <p:nvPr/>
        </p:nvCxnSpPr>
        <p:spPr bwMode="auto">
          <a:xfrm rot="5400000" flipH="1" flipV="1">
            <a:off x="4826007" y="1344620"/>
            <a:ext cx="777872" cy="285753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1047" name="AutoShape 23"/>
          <p:cNvCxnSpPr>
            <a:cxnSpLocks noChangeShapeType="1"/>
          </p:cNvCxnSpPr>
          <p:nvPr/>
        </p:nvCxnSpPr>
        <p:spPr bwMode="auto">
          <a:xfrm>
            <a:off x="5072066" y="2884510"/>
            <a:ext cx="316630" cy="1588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1048" name="AutoShape 24"/>
          <p:cNvCxnSpPr>
            <a:cxnSpLocks noChangeShapeType="1"/>
            <a:stCxn id="1029" idx="3"/>
          </p:cNvCxnSpPr>
          <p:nvPr/>
        </p:nvCxnSpPr>
        <p:spPr bwMode="auto">
          <a:xfrm>
            <a:off x="4143372" y="3718724"/>
            <a:ext cx="399066" cy="21432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1049" name="Text Box 25"/>
          <p:cNvSpPr txBox="1">
            <a:spLocks noChangeArrowheads="1"/>
          </p:cNvSpPr>
          <p:nvPr/>
        </p:nvSpPr>
        <p:spPr bwMode="auto">
          <a:xfrm>
            <a:off x="5357817" y="1793901"/>
            <a:ext cx="3729731" cy="80327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thaiDist" eaLnBrk="1" hangingPunct="1"/>
            <a:r>
              <a:rPr lang="th-TH" sz="1600" dirty="0">
                <a:solidFill>
                  <a:srgbClr val="000000"/>
                </a:solidFill>
                <a:latin typeface="TH SarabunIT๙" pitchFamily="34" charset="-34"/>
                <a:ea typeface="Angsana New" pitchFamily="18" charset="-34"/>
                <a:cs typeface="+mn-cs"/>
              </a:rPr>
              <a:t>หากคุณสมบัติในการเลื่อน</a:t>
            </a:r>
            <a:r>
              <a:rPr lang="th-TH" sz="1600" dirty="0" err="1">
                <a:solidFill>
                  <a:srgbClr val="000000"/>
                </a:solidFill>
                <a:latin typeface="TH SarabunIT๙" pitchFamily="34" charset="-34"/>
                <a:ea typeface="Angsana New" pitchFamily="18" charset="-34"/>
                <a:cs typeface="+mn-cs"/>
              </a:rPr>
              <a:t>วิทย</a:t>
            </a:r>
            <a:r>
              <a:rPr lang="th-TH" sz="1600" dirty="0">
                <a:solidFill>
                  <a:srgbClr val="000000"/>
                </a:solidFill>
                <a:latin typeface="TH SarabunIT๙" pitchFamily="34" charset="-34"/>
                <a:ea typeface="Angsana New" pitchFamily="18" charset="-34"/>
                <a:cs typeface="+mn-cs"/>
              </a:rPr>
              <a:t>ฐานะถัดไปครบภายหลังได้รับแจ้งมติผ่าน </a:t>
            </a:r>
            <a:r>
              <a:rPr kumimoji="0" lang="th-TH" sz="16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สามารถใช้เกณฑ์เดิมในการเลื่อน</a:t>
            </a:r>
            <a:r>
              <a:rPr kumimoji="0" lang="th-TH" sz="160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วิทย</a:t>
            </a:r>
            <a:r>
              <a:rPr kumimoji="0" lang="th-TH" sz="16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ngsana New" pitchFamily="18" charset="-34"/>
                <a:cs typeface="+mn-cs"/>
              </a:rPr>
              <a:t>ฐานะถัดไปได้ 1 ครั้ง ภายใน 1 ปี นับตั้งแต่วันที่คุณสมบัติครบ</a:t>
            </a:r>
            <a:endParaRPr kumimoji="0" lang="th-TH" sz="2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+mn-cs"/>
            </a:endParaRPr>
          </a:p>
        </p:txBody>
      </p:sp>
      <p:cxnSp>
        <p:nvCxnSpPr>
          <p:cNvPr id="1050" name="AutoShape 26"/>
          <p:cNvCxnSpPr>
            <a:cxnSpLocks noChangeShapeType="1"/>
          </p:cNvCxnSpPr>
          <p:nvPr/>
        </p:nvCxnSpPr>
        <p:spPr bwMode="auto">
          <a:xfrm>
            <a:off x="5072066" y="1873255"/>
            <a:ext cx="357190" cy="11123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48" name="ดาว 5 แฉก 47">
            <a:hlinkClick r:id="rId3" action="ppaction://hlinksldjump"/>
          </p:cNvPr>
          <p:cNvSpPr/>
          <p:nvPr/>
        </p:nvSpPr>
        <p:spPr bwMode="auto">
          <a:xfrm>
            <a:off x="571472" y="2071678"/>
            <a:ext cx="571504" cy="571504"/>
          </a:xfrm>
          <a:prstGeom prst="star5">
            <a:avLst/>
          </a:prstGeom>
          <a:solidFill>
            <a:srgbClr val="FFFF00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49" name="ดาว 5 แฉก 48">
            <a:hlinkClick r:id="rId4" action="ppaction://hlinksldjump"/>
          </p:cNvPr>
          <p:cNvSpPr/>
          <p:nvPr/>
        </p:nvSpPr>
        <p:spPr bwMode="auto">
          <a:xfrm>
            <a:off x="571472" y="4071942"/>
            <a:ext cx="571504" cy="571504"/>
          </a:xfrm>
          <a:prstGeom prst="star5">
            <a:avLst/>
          </a:prstGeom>
          <a:solidFill>
            <a:srgbClr val="FFFF00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50" name="ดาว 5 แฉก 49">
            <a:hlinkClick r:id="rId5" action="ppaction://hlinksldjump"/>
          </p:cNvPr>
          <p:cNvSpPr/>
          <p:nvPr/>
        </p:nvSpPr>
        <p:spPr bwMode="auto">
          <a:xfrm>
            <a:off x="642910" y="5643578"/>
            <a:ext cx="571504" cy="571504"/>
          </a:xfrm>
          <a:prstGeom prst="star5">
            <a:avLst/>
          </a:prstGeom>
          <a:solidFill>
            <a:srgbClr val="FFFF00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29" name="สี่เหลี่ยมผืนผ้า 28"/>
          <p:cNvSpPr/>
          <p:nvPr/>
        </p:nvSpPr>
        <p:spPr>
          <a:xfrm>
            <a:off x="179512" y="1362248"/>
            <a:ext cx="8784976" cy="4708981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algn="thaiDist"/>
            <a:endParaRPr lang="th-TH" sz="1600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  <a:p>
            <a:pPr algn="thaiDist"/>
            <a:r>
              <a:rPr lang="th-TH" sz="44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   ผู้ที่ได้ยื่นคำขอรับการประเมินตามมาตรฐานทั่วไปเดิม ในช่วงระยะเวลาเปลี่ยนผ่านไปแล้ว หรือมิได้ยื่นคำขอรับการประเมินภายในระยะเวลาที่กำหนดตามแนวปฏิบัติการดำเนินการในช่วงระยะเวลาเปลี่ยนผ่าน</a:t>
            </a:r>
          </a:p>
          <a:p>
            <a:pPr algn="thaiDist"/>
            <a:r>
              <a:rPr lang="th-TH" sz="10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</a:p>
          <a:p>
            <a:pPr algn="thaiDist"/>
            <a:r>
              <a:rPr lang="th-TH" sz="44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       /// การดำเนินการขอมีหรือเลื่อน</a:t>
            </a:r>
            <a:r>
              <a:rPr lang="th-TH" sz="4400" dirty="0" err="1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วิทย</a:t>
            </a:r>
            <a:r>
              <a:rPr lang="th-TH" sz="44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ฐานะต่อไป ให้ดำเนินการตามมาตรฐานทั่วไปนี้ ///   </a:t>
            </a:r>
            <a:r>
              <a:rPr lang="en-US" sz="44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        </a:t>
            </a:r>
            <a:r>
              <a:rPr lang="en-US" sz="28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2</a:t>
            </a:r>
            <a:r>
              <a:rPr lang="th-TH" sz="28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.</a:t>
            </a:r>
            <a:r>
              <a:rPr lang="en-US" sz="28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6</a:t>
            </a:r>
            <a:r>
              <a:rPr lang="th-TH" sz="28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.</a:t>
            </a:r>
            <a:r>
              <a:rPr lang="en-US" sz="28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2 </a:t>
            </a:r>
            <a:r>
              <a:rPr lang="th-TH" sz="28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(</a:t>
            </a:r>
            <a:r>
              <a:rPr lang="en-US" sz="28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6</a:t>
            </a:r>
            <a:r>
              <a:rPr lang="th-TH" sz="28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)</a:t>
            </a:r>
          </a:p>
          <a:p>
            <a:pPr algn="thaiDist"/>
            <a:endParaRPr lang="th-TH" sz="1000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animBg="1"/>
      <p:bldP spid="1027" grpId="0" animBg="1"/>
      <p:bldP spid="1028" grpId="0" animBg="1"/>
      <p:bldP spid="1029" grpId="0" animBg="1"/>
      <p:bldP spid="1030" grpId="0" animBg="1"/>
      <p:bldP spid="1031" grpId="0" animBg="1"/>
      <p:bldP spid="1032" grpId="0" animBg="1"/>
      <p:bldP spid="1033" grpId="0" animBg="1"/>
      <p:bldP spid="1034" grpId="0" animBg="1"/>
      <p:bldP spid="1035" grpId="0" animBg="1"/>
      <p:bldP spid="1036" grpId="0" animBg="1"/>
      <p:bldP spid="1037" grpId="0" animBg="1"/>
      <p:bldP spid="1038" grpId="0" animBg="1"/>
      <p:bldP spid="1049" grpId="0" animBg="1"/>
      <p:bldP spid="48" grpId="0" animBg="1"/>
      <p:bldP spid="49" grpId="0" animBg="1"/>
      <p:bldP spid="50" grpId="0" animBg="1"/>
      <p:bldP spid="29" grpId="0" animBg="1"/>
      <p:bldP spid="2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6"/>
          <p:cNvSpPr>
            <a:spLocks noChangeArrowheads="1"/>
          </p:cNvSpPr>
          <p:nvPr/>
        </p:nvSpPr>
        <p:spPr bwMode="auto">
          <a:xfrm>
            <a:off x="107504" y="-1140"/>
            <a:ext cx="7822082" cy="1341908"/>
          </a:xfrm>
          <a:prstGeom prst="horizontalScroll">
            <a:avLst>
              <a:gd name="adj" fmla="val 12500"/>
            </a:avLst>
          </a:prstGeom>
          <a:solidFill>
            <a:srgbClr val="FFFF00"/>
          </a:solidFill>
          <a:ln w="12700" cap="rnd">
            <a:solidFill>
              <a:schemeClr val="tx2"/>
            </a:solidFill>
            <a:prstDash val="sysDot"/>
            <a:round/>
            <a:headEnd type="none" w="sm" len="sm"/>
            <a:tailEnd type="none" w="sm" len="sm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th-TH" sz="4400" dirty="0" smtClean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...สนใจ</a:t>
            </a:r>
            <a:r>
              <a:rPr lang="th-TH" sz="4400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เกณฑ์ใหม่ </a:t>
            </a:r>
            <a:r>
              <a:rPr lang="th-TH" sz="44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ในช่วงระยะเวลาเปลี่ยนผ่าน</a:t>
            </a:r>
            <a:endParaRPr lang="en-US" sz="4400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79512" y="1455742"/>
            <a:ext cx="8856984" cy="47089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th-TH" sz="40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  หากผู้ดำรงตำแหน่ง "ครู” มีคุณสมบัติตามมาตรฐานทั่วไปนี้ </a:t>
            </a:r>
          </a:p>
          <a:p>
            <a:r>
              <a:rPr lang="th-TH" sz="40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  </a:t>
            </a:r>
            <a:r>
              <a:rPr lang="en-US" sz="40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1</a:t>
            </a:r>
            <a:r>
              <a:rPr lang="th-TH" sz="40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. ระยะเวลาการดำรงตำแหน่งครู </a:t>
            </a:r>
          </a:p>
          <a:p>
            <a:r>
              <a:rPr lang="th-TH" sz="40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  </a:t>
            </a:r>
            <a:r>
              <a:rPr lang="en-US" sz="40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2</a:t>
            </a:r>
            <a:r>
              <a:rPr lang="th-TH" sz="40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. วินัย คุณธรรม จริยธรรม และจรรยาบรรณวิชาชีพ </a:t>
            </a:r>
          </a:p>
          <a:p>
            <a:endParaRPr lang="th-TH" sz="1000" dirty="0">
              <a:solidFill>
                <a:srgbClr val="0000FF"/>
              </a:solidFill>
              <a:latin typeface="TH SarabunIT๙" pitchFamily="34" charset="-34"/>
              <a:cs typeface="TH SarabunIT๙" pitchFamily="34" charset="-34"/>
            </a:endParaRPr>
          </a:p>
          <a:p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แต่</a:t>
            </a:r>
            <a:r>
              <a:rPr lang="th-TH" sz="4000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คุณสมบัติต่อไปนี้ไม่เป็นไปตามที่มาตรฐานทั่วไปกำหนดไว้</a:t>
            </a:r>
          </a:p>
          <a:p>
            <a:r>
              <a:rPr lang="th-TH" sz="4000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  3. ชั่วโมง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การปฏิบัติงาน </a:t>
            </a:r>
            <a:endParaRPr lang="th-TH" sz="4000" dirty="0" smtClean="0">
              <a:solidFill>
                <a:srgbClr val="FF0000"/>
              </a:solidFill>
              <a:latin typeface="TH SarabunIT๙" pitchFamily="34" charset="-34"/>
              <a:cs typeface="TH SarabunIT๙" pitchFamily="34" charset="-34"/>
            </a:endParaRPr>
          </a:p>
          <a:p>
            <a:r>
              <a:rPr lang="th-TH" sz="4000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  4. ผ่านการพัฒนาฯ </a:t>
            </a:r>
          </a:p>
          <a:p>
            <a:r>
              <a:rPr lang="th-TH" sz="4000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  5. ผลงาน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ที่</a:t>
            </a:r>
            <a:r>
              <a:rPr lang="th-TH" sz="38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เกิดจากการปฏิบัติ</a:t>
            </a:r>
            <a:r>
              <a:rPr lang="th-TH" sz="3800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หน้าที่</a:t>
            </a:r>
            <a:endParaRPr lang="th-TH" sz="3800" dirty="0">
              <a:solidFill>
                <a:srgbClr val="FF0000"/>
              </a:solidFill>
              <a:latin typeface="TH SarabunIT๙" pitchFamily="34" charset="-34"/>
              <a:cs typeface="TH SarabunIT๙" pitchFamily="34" charset="-34"/>
            </a:endParaRPr>
          </a:p>
          <a:p>
            <a:r>
              <a:rPr lang="th-TH" sz="1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2786050" y="1571612"/>
            <a:ext cx="3500462" cy="4462760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algn="thaiDist"/>
            <a:endParaRPr lang="th-TH" sz="1000" dirty="0" smtClean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  <a:p>
            <a:pPr algn="thaiDist"/>
            <a:r>
              <a:rPr lang="th-TH" sz="4400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หากประสงค์จะขอรับการประเมินตามมาตรฐานทั่วไปนี้ และมีคุณสมบัติดังต่อไปนี้ให้นำไปใช้ในการขอมีหรือเลื่อน</a:t>
            </a:r>
            <a:r>
              <a:rPr lang="th-TH" sz="4400" dirty="0" err="1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วิทย</a:t>
            </a:r>
            <a:r>
              <a:rPr lang="th-TH" sz="4400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ฐานะได้</a:t>
            </a:r>
          </a:p>
          <a:p>
            <a:pPr algn="thaiDist"/>
            <a:endParaRPr lang="th-TH" sz="1000" dirty="0">
              <a:solidFill>
                <a:schemeClr val="bg1"/>
              </a:solidFill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107504" y="1405800"/>
            <a:ext cx="8850545" cy="504753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th-TH" sz="1000" dirty="0">
              <a:solidFill>
                <a:srgbClr val="FF0000"/>
              </a:solidFill>
              <a:latin typeface="TH SarabunIT๙" pitchFamily="34" charset="-34"/>
              <a:cs typeface="TH SarabunIT๙" pitchFamily="34" charset="-34"/>
            </a:endParaRPr>
          </a:p>
          <a:p>
            <a:r>
              <a:rPr lang="en-US" sz="3800" dirty="0" smtClean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3.</a:t>
            </a:r>
            <a:r>
              <a:rPr lang="th-TH" sz="3800" dirty="0" smtClean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38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มีจำนวนชั่วโมงการปฏิบัติงานสะสมในตำแหน่งหรือ</a:t>
            </a:r>
            <a:r>
              <a:rPr lang="th-TH" sz="3800" dirty="0" err="1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วิทย</a:t>
            </a:r>
            <a:r>
              <a:rPr lang="th-TH" sz="38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ฐานะ</a:t>
            </a:r>
            <a:r>
              <a:rPr lang="th-TH" sz="36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ที่ดำรงอยู่ในปัจจุบัน ย้อนหลังเป็นเวลา 5 ปี นับถึงวันที่ยื่นคำขอ ดังนี้</a:t>
            </a:r>
            <a:endParaRPr lang="en-US" sz="3600" dirty="0">
              <a:solidFill>
                <a:srgbClr val="0000FF"/>
              </a:solidFill>
              <a:latin typeface="TH SarabunIT๙" pitchFamily="34" charset="-34"/>
              <a:cs typeface="TH SarabunIT๙" pitchFamily="34" charset="-34"/>
            </a:endParaRPr>
          </a:p>
          <a:p>
            <a:r>
              <a:rPr lang="th-TH" sz="3800" dirty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   </a:t>
            </a:r>
            <a:r>
              <a:rPr lang="th-TH" sz="3800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(1) </a:t>
            </a:r>
            <a:r>
              <a:rPr lang="th-TH" sz="3800" spc="-100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ครู</a:t>
            </a:r>
            <a:r>
              <a:rPr lang="th-TH" sz="3800" spc="-1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ชำนาญ</a:t>
            </a:r>
            <a:r>
              <a:rPr lang="th-TH" sz="3800" spc="-100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การ หรือ ครู</a:t>
            </a:r>
            <a:r>
              <a:rPr lang="th-TH" sz="3800" spc="-1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ชำนาญการพิเศษ </a:t>
            </a:r>
            <a:r>
              <a:rPr lang="th-TH" sz="3800" spc="-100" dirty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ต้องมีภาระงานสอนไม่ตํ่ากว่าภาระงานขั้นตํ่าตามที่ ก.กลาง กำหนด และต้องมีภาระงานสอนสะสมย้อนหลังเป็นเวลา 5 ปี รวมกัน</a:t>
            </a:r>
            <a:r>
              <a:rPr lang="th-TH" sz="3800" dirty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ไม่น้อยกว่า 4,000 ชั่วโมง</a:t>
            </a:r>
            <a:endParaRPr lang="en-US" sz="3800" dirty="0">
              <a:solidFill>
                <a:srgbClr val="0033CC"/>
              </a:solidFill>
              <a:latin typeface="TH SarabunIT๙" pitchFamily="34" charset="-34"/>
              <a:cs typeface="TH SarabunIT๙" pitchFamily="34" charset="-34"/>
            </a:endParaRPr>
          </a:p>
          <a:p>
            <a:r>
              <a:rPr lang="th-TH" sz="3800" dirty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  </a:t>
            </a:r>
            <a:r>
              <a:rPr lang="th-TH" sz="3800" spc="-160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(2) ครูเชี่ยวชาญ หรือ ครู</a:t>
            </a:r>
            <a:r>
              <a:rPr lang="th-TH" sz="3800" spc="-16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เชี่ยวชาญพิเศษ </a:t>
            </a:r>
            <a:r>
              <a:rPr lang="th-TH" sz="3800" spc="-160" dirty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ต้องมีภาระงานสอนไม่ต่ำกว่า</a:t>
            </a:r>
            <a:r>
              <a:rPr lang="th-TH" sz="3800" dirty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ภาระงานขั้นตํ่าตามที่ ก.กลาง </a:t>
            </a:r>
            <a:r>
              <a:rPr lang="th-TH" sz="3800" spc="-100" dirty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กำหนด และต้องมีภาระงานสอนสะสมย้อนหลังเป็นเวลา 5 ปี รวมกัน</a:t>
            </a:r>
            <a:r>
              <a:rPr lang="th-TH" sz="3800" dirty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ไม่น้อยกว่า 4,500 ชั่วโมง</a:t>
            </a:r>
          </a:p>
          <a:p>
            <a:endParaRPr lang="en-US" sz="1000" dirty="0">
              <a:solidFill>
                <a:srgbClr val="0033CC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111231" y="1313467"/>
            <a:ext cx="8997273" cy="51398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thaiDist"/>
            <a:endParaRPr lang="th-TH" sz="2000" dirty="0">
              <a:solidFill>
                <a:srgbClr val="0033CC"/>
              </a:solidFill>
              <a:latin typeface="TH SarabunIT๙" pitchFamily="34" charset="-34"/>
              <a:cs typeface="TH SarabunIT๙" pitchFamily="34" charset="-34"/>
            </a:endParaRPr>
          </a:p>
          <a:p>
            <a:pPr algn="thaiDist"/>
            <a:r>
              <a:rPr lang="th-TH" sz="4000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(</a:t>
            </a:r>
            <a:r>
              <a:rPr lang="en-US" sz="4000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4</a:t>
            </a:r>
            <a:r>
              <a:rPr lang="th-TH" sz="4000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) 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ผ่านการพัฒนาตามมาตรฐานทั่วไปที่ ก.กลาง กำหนด</a:t>
            </a:r>
            <a:endParaRPr lang="en-US" sz="4000" dirty="0">
              <a:solidFill>
                <a:srgbClr val="FF0000"/>
              </a:solidFill>
              <a:latin typeface="TH SarabunIT๙" pitchFamily="34" charset="-34"/>
              <a:cs typeface="TH SarabunIT๙" pitchFamily="34" charset="-34"/>
            </a:endParaRPr>
          </a:p>
          <a:p>
            <a:r>
              <a:rPr lang="th-TH" sz="4000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(</a:t>
            </a:r>
            <a:r>
              <a:rPr lang="en-US" sz="4000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5</a:t>
            </a:r>
            <a:r>
              <a:rPr lang="th-TH" sz="4000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) 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มีผลงานที่เกิดจากการปฏิบัติ</a:t>
            </a:r>
            <a:r>
              <a:rPr lang="th-TH" sz="4000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หน้าที่สาย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งานการสอน ในช่วง</a:t>
            </a:r>
            <a:r>
              <a:rPr lang="th-TH" sz="4000" spc="-1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ระยะเวลาย้อนหลัง 5 ปีการศึกษาติดต่อกัน นับถึงวันสิ้นปีการศึกษา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ก่อนวันที่ยื่นคำขอ </a:t>
            </a:r>
            <a:r>
              <a:rPr lang="th-TH" sz="4000" spc="-100" dirty="0" smtClean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ทั้งนี้ </a:t>
            </a:r>
            <a:r>
              <a:rPr lang="th-TH" sz="4000" spc="-100" dirty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ให้ผู้ขอรับการประเมินรายงานผลงานที่เกิดจากการปฏิบัติหน้าที่เป็นรายปีการศึกษาย้อนหลัง 5 ปีการศึกษา</a:t>
            </a:r>
            <a:r>
              <a:rPr lang="th-TH" sz="4000" dirty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 และรับรองข้อมูลดังกล่าว ตามแบบรายงานผลงานที่เกิดจากการปฏิบัติหน้าที่ ตำแหน่งครู รายปีการศึกษา (</a:t>
            </a:r>
            <a:r>
              <a:rPr lang="th-TH" sz="4000" dirty="0" err="1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วฐ.</a:t>
            </a:r>
            <a:r>
              <a:rPr lang="th-TH" sz="4000" dirty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2)                   </a:t>
            </a:r>
            <a:r>
              <a:rPr lang="en-US" sz="4000" dirty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     </a:t>
            </a:r>
            <a:endParaRPr lang="en-US" sz="4000" dirty="0" smtClean="0">
              <a:solidFill>
                <a:srgbClr val="0033CC"/>
              </a:solidFill>
              <a:latin typeface="TH SarabunIT๙" pitchFamily="34" charset="-34"/>
              <a:cs typeface="TH SarabunIT๙" pitchFamily="34" charset="-34"/>
            </a:endParaRPr>
          </a:p>
          <a:p>
            <a:pPr algn="r"/>
            <a:r>
              <a:rPr lang="en-US" sz="2800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2</a:t>
            </a:r>
            <a:r>
              <a:rPr lang="th-TH" sz="28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.</a:t>
            </a:r>
            <a:r>
              <a:rPr lang="en-US" sz="28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6</a:t>
            </a:r>
            <a:r>
              <a:rPr lang="th-TH" sz="28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.</a:t>
            </a:r>
            <a:r>
              <a:rPr lang="en-US" sz="28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2</a:t>
            </a:r>
            <a:r>
              <a:rPr lang="th-TH" sz="28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(</a:t>
            </a:r>
            <a:r>
              <a:rPr lang="en-US" sz="28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7</a:t>
            </a:r>
            <a:r>
              <a:rPr lang="th-TH" sz="2800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)</a:t>
            </a:r>
            <a:endParaRPr lang="th-TH" sz="2800" dirty="0">
              <a:solidFill>
                <a:srgbClr val="FF000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0" name="ดาว 5 แฉก 9">
            <a:hlinkClick r:id="rId3" action="ppaction://hlinksldjump"/>
          </p:cNvPr>
          <p:cNvSpPr/>
          <p:nvPr/>
        </p:nvSpPr>
        <p:spPr bwMode="auto">
          <a:xfrm>
            <a:off x="8215338" y="1704798"/>
            <a:ext cx="642942" cy="500066"/>
          </a:xfrm>
          <a:prstGeom prst="star5">
            <a:avLst/>
          </a:prstGeom>
          <a:solidFill>
            <a:srgbClr val="FFFF00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11" name="ดาว 5 แฉก 9">
            <a:hlinkClick r:id="" action="ppaction://noaction"/>
          </p:cNvPr>
          <p:cNvSpPr/>
          <p:nvPr/>
        </p:nvSpPr>
        <p:spPr bwMode="auto">
          <a:xfrm>
            <a:off x="395536" y="2636912"/>
            <a:ext cx="642942" cy="500066"/>
          </a:xfrm>
          <a:prstGeom prst="star5">
            <a:avLst/>
          </a:prstGeom>
          <a:solidFill>
            <a:srgbClr val="FFFF00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2969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23528" y="332656"/>
            <a:ext cx="8640960" cy="6247864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algn="thaiDist"/>
            <a:r>
              <a:rPr lang="th-TH" sz="40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(</a:t>
            </a:r>
            <a:r>
              <a:rPr lang="en-US" sz="40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1</a:t>
            </a:r>
            <a:r>
              <a:rPr lang="th-TH" sz="40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) </a:t>
            </a:r>
            <a:r>
              <a:rPr lang="th-TH" sz="4000" u="sng" dirty="0" err="1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วิทย</a:t>
            </a:r>
            <a:r>
              <a:rPr lang="th-TH" sz="4000" u="sng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ฐานะครูชำนาญการและครูชำนาญการพิเศษ</a:t>
            </a:r>
            <a:endParaRPr lang="en-US" sz="4000" u="sng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  <a:p>
            <a:pPr algn="thaiDist"/>
            <a:r>
              <a:rPr lang="th-TH" sz="40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     </a:t>
            </a:r>
            <a:r>
              <a:rPr lang="th-TH" sz="4000" spc="-1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ให้ผู้ขอรับการประเมินยื่นคำขอต่อสถานศึกษา พร้อมเอกสารหลักฐานที่เกี่ยวข้องเพื่อประกอบการพิจารณา จำนวน 2 ชุด ดังนี้</a:t>
            </a:r>
            <a:endParaRPr lang="en-US" sz="4000" spc="-100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  <a:p>
            <a:pPr algn="thaiDist"/>
            <a:r>
              <a:rPr lang="th-TH" sz="40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     - คำขอมีหรือเลื่อน</a:t>
            </a:r>
            <a:r>
              <a:rPr lang="th-TH" sz="4000" dirty="0" err="1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วิทย</a:t>
            </a:r>
            <a:r>
              <a:rPr lang="th-TH" sz="40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ฐานะ ตำแหน่งครู (</a:t>
            </a:r>
            <a:r>
              <a:rPr lang="th-TH" sz="4000" dirty="0" err="1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วฐ</a:t>
            </a:r>
            <a:r>
              <a:rPr lang="th-TH" sz="40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.1)</a:t>
            </a:r>
            <a:endParaRPr lang="en-US" sz="4000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  <a:p>
            <a:pPr algn="thaiDist"/>
            <a:r>
              <a:rPr lang="th-TH" sz="40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     - </a:t>
            </a:r>
            <a:r>
              <a:rPr lang="th-TH" sz="4000" spc="-1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รายงานผลงานที่เกิดจากการปฏิบัติหน้าที่ ตามแบบรายงานผลงานที่เกิดจากการปฏิบัติหน้าที่ตำแหน่งครู รายปีการศึกษา (</a:t>
            </a:r>
            <a:r>
              <a:rPr lang="th-TH" sz="4000" spc="-100" dirty="0" err="1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วฐ</a:t>
            </a:r>
            <a:r>
              <a:rPr lang="th-TH" sz="4000" spc="-1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.2) </a:t>
            </a:r>
            <a:r>
              <a:rPr lang="th-TH" sz="40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จำนวน 5 ปีการศึกษา โดยแยกรายงานเป็นรายปีการศึกษา </a:t>
            </a:r>
          </a:p>
          <a:p>
            <a:pPr algn="thaiDist"/>
            <a:r>
              <a:rPr lang="th-TH" sz="40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    - เอกสารหลักฐานอื่นที่เกี่ยวข้อง เช่น ตารางสอน คำสั่งมอบหมายงาน วุฒิบัตรผ่านการพัฒนา เป็นต้น</a:t>
            </a:r>
            <a:endParaRPr lang="en-US" sz="4000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07504" y="21967"/>
            <a:ext cx="8964488" cy="6863417"/>
          </a:xfrm>
          <a:prstGeom prst="rect">
            <a:avLst/>
          </a:prstGeom>
          <a:solidFill>
            <a:srgbClr val="0033CC"/>
          </a:solidFill>
        </p:spPr>
        <p:txBody>
          <a:bodyPr wrap="square">
            <a:spAutoFit/>
          </a:bodyPr>
          <a:lstStyle/>
          <a:p>
            <a:pPr algn="thaiDist"/>
            <a:r>
              <a:rPr lang="th-TH" sz="40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(</a:t>
            </a:r>
            <a:r>
              <a:rPr lang="en-US" sz="40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2</a:t>
            </a:r>
            <a:r>
              <a:rPr lang="th-TH" sz="40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) </a:t>
            </a:r>
            <a:r>
              <a:rPr lang="th-TH" sz="4000" u="sng" dirty="0" err="1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วิทย</a:t>
            </a:r>
            <a:r>
              <a:rPr lang="th-TH" sz="4000" u="sng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ฐานะครูเชี่ยวชาญและครูเชี่ยวชาญพิเศษ</a:t>
            </a:r>
            <a:endParaRPr lang="en-US" sz="4000" u="sng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  <a:p>
            <a:pPr algn="thaiDist"/>
            <a:r>
              <a:rPr lang="th-TH" sz="40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     </a:t>
            </a:r>
            <a:r>
              <a:rPr lang="th-TH" sz="4000" spc="-1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ให้ผู้ขอรับการประเมินยื่นคำขอต่อสถานศึกษา พร้อมหลักฐาน</a:t>
            </a:r>
            <a:r>
              <a:rPr lang="th-TH" sz="40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ที่เกี่ยวข้องเพื่อประกอบการพิจารณา จำนวน 4 ชุด ดังนี้</a:t>
            </a:r>
            <a:endParaRPr lang="en-US" sz="4000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  <a:p>
            <a:pPr algn="thaiDist"/>
            <a:r>
              <a:rPr lang="th-TH" sz="40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     - คำขอมีหรือเลื่อน</a:t>
            </a:r>
            <a:r>
              <a:rPr lang="th-TH" sz="4000" dirty="0" err="1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วิทย</a:t>
            </a:r>
            <a:r>
              <a:rPr lang="th-TH" sz="40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ฐานะ ตำแหน่งครู (</a:t>
            </a:r>
            <a:r>
              <a:rPr lang="th-TH" sz="4000" dirty="0" err="1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วฐ</a:t>
            </a:r>
            <a:r>
              <a:rPr lang="th-TH" sz="40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.1)</a:t>
            </a:r>
            <a:endParaRPr lang="en-US" sz="4000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  <a:p>
            <a:pPr algn="thaiDist"/>
            <a:r>
              <a:rPr lang="th-TH" sz="40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     - </a:t>
            </a:r>
            <a:r>
              <a:rPr lang="th-TH" sz="4000" spc="-1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รายงานผลงานที่เกิดจากการปฏิบัติหน้าที่ ตามแบบรายงาน</a:t>
            </a:r>
            <a:r>
              <a:rPr lang="th-TH" sz="4000" spc="-14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ผลงานที่เกิดจากการปฏิบัติหน้าที่ ตำแหน่งครู รายปีการศึกษา(</a:t>
            </a:r>
            <a:r>
              <a:rPr lang="th-TH" sz="4000" spc="-140" dirty="0" err="1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วฐ</a:t>
            </a:r>
            <a:r>
              <a:rPr lang="th-TH" sz="4000" spc="-14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.2)</a:t>
            </a:r>
            <a:r>
              <a:rPr lang="th-TH" sz="40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 จำนวน 5 ปีการศึกษา โดยแยกรายงานเป็นรายปีการศึกษา</a:t>
            </a:r>
            <a:endParaRPr lang="en-US" sz="4000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  <a:p>
            <a:pPr algn="thaiDist"/>
            <a:r>
              <a:rPr lang="th-TH" sz="40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    - ผลงานทางวิชาการ จำนวนไม่น้อยกว่า 2 รายการ ตามที่ ก.กลาง กำหนด</a:t>
            </a:r>
            <a:endParaRPr lang="en-US" sz="4000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  <a:p>
            <a:pPr algn="thaiDist"/>
            <a:r>
              <a:rPr lang="th-TH" sz="40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   - เอกสารหลักฐานอื่นที่เกี่ยวข้อง เช่น ตารางสอน คำสั่งมอบหมายงาน วุฒิบัตรผ่านการพัฒนา เป็นต้น </a:t>
            </a:r>
            <a:r>
              <a:rPr lang="en-US" sz="40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        </a:t>
            </a:r>
            <a:r>
              <a:rPr lang="en-US" sz="32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2</a:t>
            </a:r>
            <a:r>
              <a:rPr lang="th-TH" sz="32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.</a:t>
            </a:r>
            <a:r>
              <a:rPr lang="en-US" sz="32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6</a:t>
            </a:r>
            <a:r>
              <a:rPr lang="th-TH" sz="32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.</a:t>
            </a:r>
            <a:r>
              <a:rPr lang="en-US" sz="32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2</a:t>
            </a:r>
            <a:r>
              <a:rPr lang="th-TH" sz="32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(</a:t>
            </a:r>
            <a:r>
              <a:rPr lang="en-US" sz="32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8</a:t>
            </a:r>
            <a:r>
              <a:rPr lang="th-TH" sz="32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)</a:t>
            </a:r>
            <a:endParaRPr lang="th-TH" sz="3200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 animBg="1"/>
      <p:bldP spid="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251520" y="900584"/>
            <a:ext cx="8691907" cy="523220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th-TH" sz="2000" dirty="0">
              <a:solidFill>
                <a:srgbClr val="FF0000"/>
              </a:solidFill>
              <a:latin typeface="TH SarabunIT๙" pitchFamily="34" charset="-34"/>
              <a:cs typeface="TH SarabunIT๙" pitchFamily="34" charset="-34"/>
            </a:endParaRPr>
          </a:p>
          <a:p>
            <a:r>
              <a:rPr lang="th-TH" sz="54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เมื่อประกาศใช้มาตรฐานทั่วไปนี้แล้ว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</a:p>
          <a:p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   </a:t>
            </a:r>
            <a:r>
              <a:rPr lang="th-TH" sz="4000" spc="-1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หากมีผู้ยื่นขอรับการประเมินตามมาตรฐานทั่วไปเดิม ตามแนว</a:t>
            </a:r>
            <a:r>
              <a:rPr lang="th-TH" sz="40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ปฏิบัติการดำเนินการในช่วงระยะเวลาเปลี่ยนผ่านนี้ </a:t>
            </a:r>
          </a:p>
          <a:p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   </a:t>
            </a:r>
            <a:r>
              <a:rPr lang="th-TH" sz="4000" spc="-1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ให้สำนักงาน ก.</a:t>
            </a:r>
            <a:r>
              <a:rPr lang="th-TH" sz="4000" spc="-100" dirty="0" err="1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จ.จ</a:t>
            </a:r>
            <a:r>
              <a:rPr lang="th-TH" sz="4000" spc="-1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. </a:t>
            </a:r>
            <a:r>
              <a:rPr lang="th-TH" sz="4000" spc="-100" dirty="0" err="1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ก.ท.จ</a:t>
            </a:r>
            <a:r>
              <a:rPr lang="th-TH" sz="4000" spc="-1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. และ ก.</a:t>
            </a:r>
            <a:r>
              <a:rPr lang="th-TH" sz="4000" spc="-100" dirty="0" err="1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อบต</a:t>
            </a:r>
            <a:r>
              <a:rPr lang="th-TH" sz="4000" spc="-1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.จังหวัด แล้วแต่กรณี 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และสำนักงาน </a:t>
            </a:r>
            <a:r>
              <a:rPr lang="th-TH" sz="4000" dirty="0" err="1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ก.จ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. </a:t>
            </a:r>
            <a:r>
              <a:rPr lang="th-TH" sz="4000" dirty="0" err="1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ก.ท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. และ ก.</a:t>
            </a:r>
            <a:r>
              <a:rPr lang="th-TH" sz="4000" dirty="0" err="1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อบต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. แล้วแต่กรณี </a:t>
            </a:r>
            <a:r>
              <a:rPr lang="th-TH" sz="40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จัดทำบัญชีผู้ยื่นขอรับการประเมินดังกล่าวไว้เป็นหลักฐานด้วย </a:t>
            </a:r>
            <a:r>
              <a:rPr lang="en-US" sz="40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             </a:t>
            </a:r>
          </a:p>
          <a:p>
            <a:r>
              <a:rPr lang="en-US" sz="40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                                                                </a:t>
            </a:r>
            <a:r>
              <a:rPr lang="en-US" sz="28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2</a:t>
            </a:r>
            <a:r>
              <a:rPr lang="th-TH" sz="28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.</a:t>
            </a:r>
            <a:r>
              <a:rPr lang="en-US" sz="28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6</a:t>
            </a:r>
            <a:r>
              <a:rPr lang="th-TH" sz="28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.</a:t>
            </a:r>
            <a:r>
              <a:rPr lang="en-US" sz="28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2</a:t>
            </a:r>
            <a:r>
              <a:rPr lang="th-TH" sz="28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(</a:t>
            </a:r>
            <a:r>
              <a:rPr lang="en-US" sz="28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13</a:t>
            </a:r>
            <a:r>
              <a:rPr lang="th-TH" sz="28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)</a:t>
            </a:r>
            <a:endParaRPr lang="th-TH" sz="2800" dirty="0">
              <a:solidFill>
                <a:srgbClr val="0000FF"/>
              </a:solidFill>
              <a:latin typeface="TH SarabunIT๙" pitchFamily="34" charset="-34"/>
              <a:cs typeface="TH SarabunIT๙" pitchFamily="34" charset="-34"/>
            </a:endParaRPr>
          </a:p>
          <a:p>
            <a:endParaRPr lang="en-US" sz="2000" dirty="0">
              <a:solidFill>
                <a:srgbClr val="0000FF"/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2853578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251520" y="985952"/>
            <a:ext cx="8691907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thaiDist"/>
            <a:r>
              <a:rPr lang="th-TH" sz="6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กรณีที่ไม่เป็นไปตามแนวปฏิบัติการดำเนินการในช่วงระยะเวลาเปลี่ยนผ่านนี้ 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539552" y="3347378"/>
            <a:ext cx="7920881" cy="1938992"/>
          </a:xfrm>
          <a:prstGeom prst="rect">
            <a:avLst/>
          </a:prstGeom>
          <a:solidFill>
            <a:srgbClr val="0033CC"/>
          </a:solidFill>
        </p:spPr>
        <p:txBody>
          <a:bodyPr wrap="square">
            <a:spAutoFit/>
          </a:bodyPr>
          <a:lstStyle/>
          <a:p>
            <a:pPr algn="thaiDist"/>
            <a:r>
              <a:rPr lang="th-TH" sz="60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ให้เสนอ </a:t>
            </a:r>
            <a:r>
              <a:rPr lang="th-TH" sz="6000" dirty="0" err="1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ก.จ</a:t>
            </a:r>
            <a:r>
              <a:rPr lang="th-TH" sz="60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. </a:t>
            </a:r>
            <a:r>
              <a:rPr lang="th-TH" sz="6000" dirty="0" err="1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ก.ท</a:t>
            </a:r>
            <a:r>
              <a:rPr lang="th-TH" sz="60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. และ ก.</a:t>
            </a:r>
            <a:r>
              <a:rPr lang="th-TH" sz="6000" dirty="0" err="1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อบต</a:t>
            </a:r>
            <a:r>
              <a:rPr lang="th-TH" sz="60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. แล้วแต่กรณี พิจารณาเป็นรายกรณี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7430220" y="5661248"/>
            <a:ext cx="14622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2</a:t>
            </a:r>
            <a:r>
              <a:rPr lang="th-TH" sz="32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.</a:t>
            </a:r>
            <a:r>
              <a:rPr lang="en-US" sz="32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6</a:t>
            </a:r>
            <a:r>
              <a:rPr lang="th-TH" sz="32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.</a:t>
            </a:r>
            <a:r>
              <a:rPr lang="en-US" sz="32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2</a:t>
            </a:r>
            <a:r>
              <a:rPr lang="th-TH" sz="32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(</a:t>
            </a:r>
            <a:r>
              <a:rPr lang="en-US" sz="320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14</a:t>
            </a:r>
            <a:r>
              <a:rPr lang="th-TH" sz="320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)</a:t>
            </a:r>
            <a:endParaRPr lang="th-TH" sz="3200" dirty="0">
              <a:solidFill>
                <a:srgbClr val="0000FF"/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5271725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698" name="Rectangle 2"/>
          <p:cNvSpPr>
            <a:spLocks noChangeArrowheads="1"/>
          </p:cNvSpPr>
          <p:nvPr/>
        </p:nvSpPr>
        <p:spPr bwMode="auto">
          <a:xfrm>
            <a:off x="0" y="2057400"/>
            <a:ext cx="9144000" cy="236220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 wrap="none" lIns="91437" tIns="45718" rIns="91437" bIns="45718" anchor="ctr"/>
          <a:lstStyle/>
          <a:p>
            <a:pPr algn="ctr">
              <a:defRPr/>
            </a:pPr>
            <a:r>
              <a:rPr lang="th-TH" sz="54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การดำเนินการของผู้ที่เกี่ยวข้อง</a:t>
            </a:r>
          </a:p>
          <a:p>
            <a:pPr algn="ctr">
              <a:defRPr/>
            </a:pPr>
            <a:r>
              <a:rPr lang="th-TH" sz="54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ในการประเมิน</a:t>
            </a:r>
            <a:r>
              <a:rPr lang="th-TH" sz="5400" dirty="0" err="1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วิทย</a:t>
            </a:r>
            <a:r>
              <a:rPr lang="th-TH" sz="54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ฐานะระบบใหม่</a:t>
            </a: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5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65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5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1565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5698" grpId="0" animBg="1"/>
      <p:bldP spid="156569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Rectangle 1"/>
          <p:cNvSpPr>
            <a:spLocks noChangeArrowheads="1"/>
          </p:cNvSpPr>
          <p:nvPr/>
        </p:nvSpPr>
        <p:spPr bwMode="auto">
          <a:xfrm>
            <a:off x="71438" y="272735"/>
            <a:ext cx="9001156" cy="6370975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175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marL="0" lvl="1" algn="thaiDist">
              <a:buFont typeface="Wingdings" pitchFamily="2" charset="2"/>
              <a:buChar char="Ø"/>
              <a:defRPr/>
            </a:pPr>
            <a:r>
              <a:rPr lang="th-TH" sz="4400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  ครู    ปฏิบัติงาน</a:t>
            </a:r>
            <a:r>
              <a:rPr lang="th-TH" sz="44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ในการจัดการเรียนการสอนปกติอย่างมีคุณภาพ </a:t>
            </a:r>
          </a:p>
          <a:p>
            <a:pPr algn="thaiDist">
              <a:defRPr/>
            </a:pPr>
            <a:r>
              <a:rPr lang="th-TH" sz="40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     </a:t>
            </a:r>
            <a:r>
              <a:rPr lang="th-TH" sz="4000" spc="-100" dirty="0" smtClean="0">
                <a:solidFill>
                  <a:srgbClr val="CC3399"/>
                </a:solidFill>
                <a:latin typeface="TH SarabunIT๙" pitchFamily="34" charset="-34"/>
                <a:cs typeface="TH SarabunIT๙" pitchFamily="34" charset="-34"/>
              </a:rPr>
              <a:t>โดย</a:t>
            </a:r>
            <a:r>
              <a:rPr lang="th-TH" sz="4000" spc="-100" dirty="0">
                <a:solidFill>
                  <a:srgbClr val="CC3399"/>
                </a:solidFill>
                <a:latin typeface="TH SarabunIT๙" pitchFamily="34" charset="-34"/>
                <a:cs typeface="TH SarabunIT๙" pitchFamily="34" charset="-34"/>
              </a:rPr>
              <a:t>บันทึกข้อมูลส่วนตัว เช่น การดำรงตำแหน่ง ชั่วโมงการ</a:t>
            </a:r>
            <a:r>
              <a:rPr lang="th-TH" sz="4000" spc="-100" dirty="0" smtClean="0">
                <a:solidFill>
                  <a:srgbClr val="CC3399"/>
                </a:solidFill>
                <a:latin typeface="TH SarabunIT๙" pitchFamily="34" charset="-34"/>
                <a:cs typeface="TH SarabunIT๙" pitchFamily="34" charset="-34"/>
              </a:rPr>
              <a:t>สอน </a:t>
            </a:r>
            <a:r>
              <a:rPr lang="th-TH" sz="4000" dirty="0" smtClean="0">
                <a:solidFill>
                  <a:srgbClr val="CC3399"/>
                </a:solidFill>
                <a:latin typeface="TH SarabunIT๙" pitchFamily="34" charset="-34"/>
                <a:cs typeface="TH SarabunIT๙" pitchFamily="34" charset="-34"/>
              </a:rPr>
              <a:t>ชั่วโมง</a:t>
            </a:r>
            <a:r>
              <a:rPr lang="th-TH" sz="4000" dirty="0">
                <a:solidFill>
                  <a:srgbClr val="CC3399"/>
                </a:solidFill>
                <a:latin typeface="TH SarabunIT๙" pitchFamily="34" charset="-34"/>
                <a:cs typeface="TH SarabunIT๙" pitchFamily="34" charset="-34"/>
              </a:rPr>
              <a:t>การอบรมและพัฒนา ผลการปฏิบัติงานในแต่ละปี เป็น</a:t>
            </a:r>
            <a:r>
              <a:rPr lang="th-TH" sz="4000" dirty="0" smtClean="0">
                <a:solidFill>
                  <a:srgbClr val="CC3399"/>
                </a:solidFill>
                <a:latin typeface="TH SarabunIT๙" pitchFamily="34" charset="-34"/>
                <a:cs typeface="TH SarabunIT๙" pitchFamily="34" charset="-34"/>
              </a:rPr>
              <a:t>ต้น ใน </a:t>
            </a:r>
            <a:r>
              <a:rPr lang="en-US" sz="4000" dirty="0">
                <a:solidFill>
                  <a:srgbClr val="CC3399"/>
                </a:solidFill>
                <a:latin typeface="TH SarabunIT๙" pitchFamily="34" charset="-34"/>
                <a:cs typeface="TH SarabunIT๙" pitchFamily="34" charset="-34"/>
              </a:rPr>
              <a:t>Logbook </a:t>
            </a:r>
            <a:r>
              <a:rPr lang="th-TH" sz="4000" dirty="0">
                <a:solidFill>
                  <a:srgbClr val="CC3399"/>
                </a:solidFill>
                <a:latin typeface="TH SarabunIT๙" pitchFamily="34" charset="-34"/>
                <a:cs typeface="TH SarabunIT๙" pitchFamily="34" charset="-34"/>
              </a:rPr>
              <a:t>/ </a:t>
            </a:r>
            <a:r>
              <a:rPr lang="en-US" sz="4000" dirty="0">
                <a:solidFill>
                  <a:srgbClr val="CC3399"/>
                </a:solidFill>
                <a:latin typeface="TH SarabunIT๙" pitchFamily="34" charset="-34"/>
                <a:cs typeface="TH SarabunIT๙" pitchFamily="34" charset="-34"/>
              </a:rPr>
              <a:t>e-Portfolio </a:t>
            </a:r>
            <a:r>
              <a:rPr lang="th-TH" sz="4000" dirty="0">
                <a:solidFill>
                  <a:srgbClr val="CC3399"/>
                </a:solidFill>
                <a:latin typeface="TH SarabunIT๙" pitchFamily="34" charset="-34"/>
                <a:cs typeface="TH SarabunIT๙" pitchFamily="34" charset="-34"/>
              </a:rPr>
              <a:t>เป็นระยะ ๆ อย่างต่อเนื่อง</a:t>
            </a:r>
            <a:r>
              <a:rPr lang="th-TH" sz="40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 เพื่อเป็น</a:t>
            </a:r>
            <a:r>
              <a:rPr lang="th-TH" sz="4000" spc="-15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ข้อมูลในการพัฒนาตนเอง และเพื่อขอมี</a:t>
            </a:r>
            <a:r>
              <a:rPr lang="th-TH" sz="4000" spc="-150" dirty="0" err="1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วิทย</a:t>
            </a:r>
            <a:r>
              <a:rPr lang="th-TH" sz="4000" spc="-15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ฐานะหรือเลื่อน</a:t>
            </a:r>
            <a:r>
              <a:rPr lang="th-TH" sz="4000" spc="-150" dirty="0" err="1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วิทย</a:t>
            </a:r>
            <a:r>
              <a:rPr lang="th-TH" sz="4000" spc="-15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ฐานะ </a:t>
            </a:r>
            <a:r>
              <a:rPr lang="th-TH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ซึ่งจะทำให้สามารถวางแผนในการพัฒนาตนเอง ลดปริมาณ</a:t>
            </a:r>
            <a:r>
              <a:rPr lang="th-TH" sz="4000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เอกสาร </a:t>
            </a:r>
            <a:r>
              <a:rPr lang="th-TH" sz="40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ลดค่าใช้จ่ายในการจัดทำเอกสารเพื่อรับการประเมิน </a:t>
            </a:r>
            <a:endParaRPr lang="th-TH" sz="4000" dirty="0" smtClean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algn="thaiDist">
              <a:defRPr/>
            </a:pPr>
            <a:r>
              <a:rPr lang="th-TH" sz="4000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      </a:t>
            </a:r>
            <a:r>
              <a:rPr lang="th-TH" sz="4000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ทั้งนี้ 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ครูต้องมีผลงานที่เกิดจากการปฏิบัติหน้าที่ทุกปีการศึกษา (3 ด้าน 13 ตัวชี้วัด</a:t>
            </a:r>
            <a:r>
              <a:rPr lang="th-TH" sz="4000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)</a:t>
            </a:r>
            <a:endParaRPr lang="en-US" sz="4000" dirty="0">
              <a:solidFill>
                <a:srgbClr val="0000FF"/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Rectangle 1"/>
          <p:cNvSpPr>
            <a:spLocks noChangeArrowheads="1"/>
          </p:cNvSpPr>
          <p:nvPr/>
        </p:nvSpPr>
        <p:spPr bwMode="auto">
          <a:xfrm>
            <a:off x="71406" y="0"/>
            <a:ext cx="8964488" cy="692497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175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thaiDist">
              <a:defRPr/>
            </a:pPr>
            <a:endParaRPr lang="en-US" sz="800" dirty="0">
              <a:solidFill>
                <a:srgbClr val="0000FF"/>
              </a:solidFill>
              <a:cs typeface="+mn-cs"/>
            </a:endParaRPr>
          </a:p>
          <a:p>
            <a:pPr marL="180000" lvl="1" algn="thaiDist">
              <a:buFont typeface="Wingdings" pitchFamily="2" charset="2"/>
              <a:buChar char="Ø"/>
              <a:defRPr/>
            </a:pPr>
            <a:r>
              <a:rPr lang="th-TH" sz="4000" dirty="0">
                <a:solidFill>
                  <a:srgbClr val="0000FF"/>
                </a:solidFill>
                <a:latin typeface="TH SarabunIT๙" pitchFamily="34" charset="-34"/>
                <a:cs typeface="+mn-cs"/>
              </a:rPr>
              <a:t>   ผอ.สถานศึกษา </a:t>
            </a:r>
          </a:p>
          <a:p>
            <a:pPr marL="0" lvl="1" algn="thaiDist">
              <a:defRPr/>
            </a:pPr>
            <a:r>
              <a:rPr lang="th-TH" sz="3600" dirty="0">
                <a:solidFill>
                  <a:srgbClr val="0000FF"/>
                </a:solidFill>
                <a:latin typeface="TH SarabunIT๙" pitchFamily="34" charset="-34"/>
                <a:cs typeface="+mn-cs"/>
              </a:rPr>
              <a:t>     </a:t>
            </a:r>
            <a:r>
              <a:rPr lang="th-TH" sz="3600" spc="-100" dirty="0" smtClean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ประเมินผล</a:t>
            </a:r>
            <a:r>
              <a:rPr lang="th-TH" sz="3600" spc="-1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งานที่เกิดจากการปฏิบัติหน้าที่ของครู (3 ด้าน 13 ตัวชี้วัด) </a:t>
            </a:r>
            <a:r>
              <a:rPr lang="th-TH" sz="36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จากการปฏิบัติงานจริงทุกปีการศึกษา</a:t>
            </a:r>
            <a:r>
              <a:rPr lang="th-TH" sz="36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 พร้อมทั้งให้ข้อเสนอแนะที่เป็นประโยชน์ในการพัฒนาการจัดการเรียนการสอนในปีการศึกษาถัดไป </a:t>
            </a:r>
            <a:endParaRPr lang="th-TH" sz="3600" dirty="0" smtClean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lvl="1" algn="thaiDist">
              <a:defRPr/>
            </a:pPr>
            <a:r>
              <a:rPr lang="th-TH" sz="3600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   </a:t>
            </a:r>
            <a:r>
              <a:rPr lang="th-TH" sz="3600" dirty="0" smtClean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โดย</a:t>
            </a:r>
            <a:r>
              <a:rPr lang="th-TH" sz="36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แต่งตั้งคณะกรรมการกลั่นกรองฯ  3 คน </a:t>
            </a:r>
            <a:r>
              <a:rPr lang="th-TH" sz="3600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และครู</a:t>
            </a:r>
            <a:r>
              <a:rPr lang="th-TH" sz="36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นำผลการประเมินและข้อเสนอแนะดังกล่าว ไปพัฒนาตนเองและเป็นข้อมูลประกอบการขอมี</a:t>
            </a:r>
            <a:r>
              <a:rPr lang="th-TH" sz="3600" dirty="0" err="1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วิทย</a:t>
            </a:r>
            <a:r>
              <a:rPr lang="th-TH" sz="36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ฐานะหรือเลื่อน</a:t>
            </a:r>
            <a:r>
              <a:rPr lang="th-TH" sz="3600" dirty="0" err="1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วิทย</a:t>
            </a:r>
            <a:r>
              <a:rPr lang="th-TH" sz="36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ฐานะ</a:t>
            </a:r>
            <a:r>
              <a:rPr lang="th-TH" sz="3600" dirty="0">
                <a:solidFill>
                  <a:srgbClr val="CC3399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36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ทำให้ครูสามารถวางแผนพัฒนางานในหน้าที่และสามารถกำหนดเป้าหมายในการพัฒนาตนเองได้อย่างชัดเจน</a:t>
            </a:r>
          </a:p>
          <a:p>
            <a:pPr marL="0" lvl="1" algn="thaiDist">
              <a:defRPr/>
            </a:pPr>
            <a:r>
              <a:rPr lang="th-TH" sz="3600" dirty="0" smtClean="0">
                <a:solidFill>
                  <a:srgbClr val="008000"/>
                </a:solidFill>
                <a:latin typeface="TH SarabunIT๙" pitchFamily="34" charset="-34"/>
                <a:cs typeface="TH SarabunIT๙" pitchFamily="34" charset="-34"/>
              </a:rPr>
              <a:t>    เมื่อ</a:t>
            </a:r>
            <a:r>
              <a:rPr lang="th-TH" sz="3600" dirty="0">
                <a:solidFill>
                  <a:srgbClr val="008000"/>
                </a:solidFill>
                <a:latin typeface="TH SarabunIT๙" pitchFamily="34" charset="-34"/>
                <a:cs typeface="TH SarabunIT๙" pitchFamily="34" charset="-34"/>
              </a:rPr>
              <a:t>ประเมินผลงานฯ ครบ 5 ปีการศึกษา (ผ่าน 3 ปีการศึกษา) </a:t>
            </a:r>
            <a:r>
              <a:rPr lang="th-TH" sz="3600" dirty="0" smtClean="0">
                <a:solidFill>
                  <a:srgbClr val="008000"/>
                </a:solidFill>
                <a:latin typeface="TH SarabunIT๙" pitchFamily="34" charset="-34"/>
                <a:cs typeface="TH SarabunIT๙" pitchFamily="34" charset="-34"/>
              </a:rPr>
              <a:t>             </a:t>
            </a:r>
            <a:r>
              <a:rPr lang="th-TH" sz="3600" spc="-100" dirty="0" smtClean="0">
                <a:solidFill>
                  <a:srgbClr val="008000"/>
                </a:solidFill>
                <a:latin typeface="TH SarabunIT๙" pitchFamily="34" charset="-34"/>
                <a:cs typeface="TH SarabunIT๙" pitchFamily="34" charset="-34"/>
              </a:rPr>
              <a:t>จะ</a:t>
            </a:r>
            <a:r>
              <a:rPr lang="th-TH" sz="3600" spc="-100" dirty="0">
                <a:solidFill>
                  <a:srgbClr val="008000"/>
                </a:solidFill>
                <a:latin typeface="TH SarabunIT๙" pitchFamily="34" charset="-34"/>
                <a:cs typeface="TH SarabunIT๙" pitchFamily="34" charset="-34"/>
              </a:rPr>
              <a:t>ถือมีผลงานที่เกิดจากการปฏิบัติหน้าที่ และยื่นขอมีหรือเลื่อน</a:t>
            </a:r>
            <a:r>
              <a:rPr lang="th-TH" sz="3600" spc="-100" dirty="0" err="1">
                <a:solidFill>
                  <a:srgbClr val="008000"/>
                </a:solidFill>
                <a:latin typeface="TH SarabunIT๙" pitchFamily="34" charset="-34"/>
                <a:cs typeface="TH SarabunIT๙" pitchFamily="34" charset="-34"/>
              </a:rPr>
              <a:t>วิทย</a:t>
            </a:r>
            <a:r>
              <a:rPr lang="th-TH" sz="3600" spc="-100" dirty="0">
                <a:solidFill>
                  <a:srgbClr val="008000"/>
                </a:solidFill>
                <a:latin typeface="TH SarabunIT๙" pitchFamily="34" charset="-34"/>
                <a:cs typeface="TH SarabunIT๙" pitchFamily="34" charset="-34"/>
              </a:rPr>
              <a:t>ฐานะได้ </a:t>
            </a:r>
            <a:r>
              <a:rPr lang="th-TH" sz="3600" dirty="0">
                <a:solidFill>
                  <a:srgbClr val="008000"/>
                </a:solidFill>
                <a:latin typeface="TH SarabunIT๙" pitchFamily="34" charset="-34"/>
                <a:cs typeface="TH SarabunIT๙" pitchFamily="34" charset="-34"/>
              </a:rPr>
              <a:t>(คุณสมบัติอื่นต้องครบ)</a:t>
            </a:r>
            <a:endParaRPr lang="en-US" sz="3600" dirty="0">
              <a:solidFill>
                <a:srgbClr val="00800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746" name="AutoShape 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819400" y="5883275"/>
            <a:ext cx="1676400" cy="685800"/>
          </a:xfrm>
          <a:prstGeom prst="flowChartPredefinedProcess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600">
                <a:latin typeface="LilyUPC" pitchFamily="34" charset="-34"/>
                <a:cs typeface="+mj-cs"/>
              </a:rPr>
              <a:t>ครูผู้ช่วย</a:t>
            </a:r>
          </a:p>
        </p:txBody>
      </p:sp>
      <p:sp>
        <p:nvSpPr>
          <p:cNvPr id="1567747" name="AutoShape 3"/>
          <p:cNvSpPr>
            <a:spLocks noChangeArrowheads="1"/>
          </p:cNvSpPr>
          <p:nvPr/>
        </p:nvSpPr>
        <p:spPr bwMode="auto">
          <a:xfrm>
            <a:off x="4191000" y="5543550"/>
            <a:ext cx="609600" cy="2921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48" name="AutoShape 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581400" y="4740275"/>
            <a:ext cx="1752600" cy="762000"/>
          </a:xfrm>
          <a:prstGeom prst="flowChartPredefinedProcess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600">
                <a:latin typeface="LilyUPC" pitchFamily="34" charset="-34"/>
                <a:cs typeface="+mj-cs"/>
              </a:rPr>
              <a:t>ครู</a:t>
            </a:r>
          </a:p>
        </p:txBody>
      </p:sp>
      <p:sp>
        <p:nvSpPr>
          <p:cNvPr id="1567749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705225" y="3717925"/>
            <a:ext cx="1524000" cy="609600"/>
          </a:xfrm>
          <a:prstGeom prst="flowChartPredefinedProcess">
            <a:avLst/>
          </a:prstGeom>
          <a:solidFill>
            <a:srgbClr val="FFCC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LilyUPC" pitchFamily="34" charset="-34"/>
                <a:cs typeface="+mj-cs"/>
              </a:rPr>
              <a:t>ครู ชน.</a:t>
            </a:r>
          </a:p>
        </p:txBody>
      </p:sp>
      <p:sp>
        <p:nvSpPr>
          <p:cNvPr id="1567750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733800" y="2627313"/>
            <a:ext cx="1530350" cy="609600"/>
          </a:xfrm>
          <a:prstGeom prst="flowChartPredefinedProcess">
            <a:avLst/>
          </a:prstGeom>
          <a:solidFill>
            <a:srgbClr val="FFCC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LilyUPC" pitchFamily="34" charset="-34"/>
                <a:cs typeface="+mj-cs"/>
              </a:rPr>
              <a:t>ครู ชนพ.</a:t>
            </a:r>
          </a:p>
        </p:txBody>
      </p:sp>
      <p:sp>
        <p:nvSpPr>
          <p:cNvPr id="1567751" name="AutoShape 7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778250" y="1600200"/>
            <a:ext cx="1479550" cy="609600"/>
          </a:xfrm>
          <a:prstGeom prst="flowChartPredefinedProcess">
            <a:avLst/>
          </a:prstGeom>
          <a:solidFill>
            <a:srgbClr val="FFCC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LilyUPC" pitchFamily="34" charset="-34"/>
                <a:cs typeface="+mj-cs"/>
              </a:rPr>
              <a:t>ครู ชช.</a:t>
            </a:r>
          </a:p>
        </p:txBody>
      </p:sp>
      <p:sp>
        <p:nvSpPr>
          <p:cNvPr id="1567752" name="AutoShape 8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4156075" y="3321050"/>
            <a:ext cx="6604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53" name="AutoShape 9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4238625" y="4387850"/>
            <a:ext cx="6096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54" name="AutoShape 10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4181475" y="2266950"/>
            <a:ext cx="609600" cy="276225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55" name="AutoShape 11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3736975" y="533400"/>
            <a:ext cx="1552575" cy="609600"/>
          </a:xfrm>
          <a:prstGeom prst="flowChartPredefinedProcess">
            <a:avLst/>
          </a:prstGeom>
          <a:solidFill>
            <a:srgbClr val="FFCC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LilyUPC" pitchFamily="34" charset="-34"/>
                <a:cs typeface="+mj-cs"/>
              </a:rPr>
              <a:t>ครู ชชพ.</a:t>
            </a:r>
          </a:p>
        </p:txBody>
      </p:sp>
      <p:sp>
        <p:nvSpPr>
          <p:cNvPr id="1567756" name="AutoShape 12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4162425" y="1228725"/>
            <a:ext cx="609600" cy="2794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57" name="AutoShape 13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3886200" y="5502275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cs typeface="+mj-cs"/>
              </a:rPr>
              <a:t>2</a:t>
            </a:r>
            <a:endParaRPr lang="th-TH" sz="1400">
              <a:solidFill>
                <a:schemeClr val="tx1"/>
              </a:solidFill>
              <a:cs typeface="+mj-cs"/>
            </a:endParaRPr>
          </a:p>
        </p:txBody>
      </p:sp>
      <p:sp>
        <p:nvSpPr>
          <p:cNvPr id="1567758" name="AutoShape 14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3965575" y="4356100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cs typeface="+mj-cs"/>
              </a:rPr>
              <a:t>6</a:t>
            </a:r>
            <a:r>
              <a:rPr lang="th-TH" sz="1400">
                <a:solidFill>
                  <a:schemeClr val="tx1"/>
                </a:solidFill>
                <a:cs typeface="+mj-cs"/>
              </a:rPr>
              <a:t>/</a:t>
            </a:r>
            <a:r>
              <a:rPr lang="en-US" sz="1400">
                <a:solidFill>
                  <a:schemeClr val="tx1"/>
                </a:solidFill>
                <a:cs typeface="+mj-cs"/>
              </a:rPr>
              <a:t>4</a:t>
            </a:r>
            <a:r>
              <a:rPr lang="th-TH" sz="1400">
                <a:solidFill>
                  <a:schemeClr val="tx1"/>
                </a:solidFill>
                <a:cs typeface="+mj-cs"/>
              </a:rPr>
              <a:t>/</a:t>
            </a:r>
            <a:r>
              <a:rPr lang="en-US" sz="1400">
                <a:solidFill>
                  <a:schemeClr val="tx1"/>
                </a:solidFill>
                <a:cs typeface="+mj-cs"/>
              </a:rPr>
              <a:t>2</a:t>
            </a:r>
            <a:endParaRPr lang="th-TH" sz="1400">
              <a:solidFill>
                <a:schemeClr val="tx1"/>
              </a:solidFill>
              <a:cs typeface="+mj-cs"/>
            </a:endParaRPr>
          </a:p>
        </p:txBody>
      </p:sp>
      <p:sp>
        <p:nvSpPr>
          <p:cNvPr id="1567759" name="AutoShape 15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3911600" y="3292475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cs typeface="+mj-cs"/>
              </a:rPr>
              <a:t>1</a:t>
            </a:r>
            <a:endParaRPr lang="th-TH" sz="1400">
              <a:solidFill>
                <a:schemeClr val="tx1"/>
              </a:solidFill>
              <a:cs typeface="+mj-cs"/>
            </a:endParaRPr>
          </a:p>
        </p:txBody>
      </p:sp>
      <p:sp>
        <p:nvSpPr>
          <p:cNvPr id="1567760" name="AutoShape 16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886200" y="2238375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cs typeface="+mj-cs"/>
              </a:rPr>
              <a:t>3</a:t>
            </a:r>
            <a:endParaRPr lang="th-TH" sz="1400">
              <a:solidFill>
                <a:schemeClr val="tx1"/>
              </a:solidFill>
              <a:cs typeface="+mj-cs"/>
            </a:endParaRPr>
          </a:p>
        </p:txBody>
      </p:sp>
      <p:sp>
        <p:nvSpPr>
          <p:cNvPr id="1567761" name="AutoShape 17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886200" y="1203325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cs typeface="+mj-cs"/>
              </a:rPr>
              <a:t>2</a:t>
            </a:r>
            <a:endParaRPr lang="th-TH" sz="1400">
              <a:solidFill>
                <a:schemeClr val="tx1"/>
              </a:solidFill>
              <a:cs typeface="+mj-cs"/>
            </a:endParaRPr>
          </a:p>
        </p:txBody>
      </p:sp>
      <p:sp>
        <p:nvSpPr>
          <p:cNvPr id="1567767" name="Line 23"/>
          <p:cNvSpPr>
            <a:spLocks noChangeShapeType="1"/>
          </p:cNvSpPr>
          <p:nvPr/>
        </p:nvSpPr>
        <p:spPr bwMode="auto">
          <a:xfrm flipH="1">
            <a:off x="3505200" y="4098925"/>
            <a:ext cx="152400" cy="1588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68" name="Line 24"/>
          <p:cNvSpPr>
            <a:spLocks noChangeShapeType="1"/>
          </p:cNvSpPr>
          <p:nvPr/>
        </p:nvSpPr>
        <p:spPr bwMode="auto">
          <a:xfrm>
            <a:off x="3536950" y="1938338"/>
            <a:ext cx="228600" cy="1587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69" name="Line 25"/>
          <p:cNvSpPr>
            <a:spLocks noChangeShapeType="1"/>
          </p:cNvSpPr>
          <p:nvPr/>
        </p:nvSpPr>
        <p:spPr bwMode="auto">
          <a:xfrm flipV="1">
            <a:off x="3536950" y="1917700"/>
            <a:ext cx="1588" cy="22098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70" name="AutoShape 26"/>
          <p:cNvSpPr>
            <a:spLocks noChangeArrowheads="1"/>
          </p:cNvSpPr>
          <p:nvPr/>
        </p:nvSpPr>
        <p:spPr bwMode="auto">
          <a:xfrm>
            <a:off x="3200400" y="2454275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cs typeface="+mj-cs"/>
              </a:rPr>
              <a:t>5</a:t>
            </a:r>
            <a:endParaRPr lang="th-TH" sz="1400">
              <a:solidFill>
                <a:schemeClr val="tx1"/>
              </a:solidFill>
              <a:cs typeface="+mj-cs"/>
            </a:endParaRPr>
          </a:p>
        </p:txBody>
      </p:sp>
      <p:sp>
        <p:nvSpPr>
          <p:cNvPr id="2" name="AutoShape 2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4419600" y="5883275"/>
            <a:ext cx="1676400" cy="685800"/>
          </a:xfrm>
          <a:prstGeom prst="flowChartPredefinedProcess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60000"/>
              </a:lnSpc>
              <a:defRPr/>
            </a:pPr>
            <a:r>
              <a:rPr lang="th-TH" sz="3200" dirty="0">
                <a:latin typeface="LilyUPC" pitchFamily="34" charset="-34"/>
                <a:cs typeface="+mj-cs"/>
              </a:rPr>
              <a:t>ครู </a:t>
            </a:r>
            <a:r>
              <a:rPr lang="th-TH" sz="3200" dirty="0" err="1">
                <a:latin typeface="LilyUPC" pitchFamily="34" charset="-34"/>
                <a:cs typeface="+mj-cs"/>
              </a:rPr>
              <a:t>ผดด.</a:t>
            </a:r>
            <a:endParaRPr lang="th-TH" sz="3200" dirty="0">
              <a:latin typeface="LilyUPC" pitchFamily="34" charset="-34"/>
              <a:cs typeface="+mj-cs"/>
            </a:endParaRPr>
          </a:p>
        </p:txBody>
      </p:sp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000250" y="0"/>
            <a:ext cx="5786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142844" y="1428750"/>
            <a:ext cx="8839200" cy="4648200"/>
          </a:xfrm>
          <a:prstGeom prst="rect">
            <a:avLst/>
          </a:prstGeom>
          <a:solidFill>
            <a:srgbClr val="FF3399"/>
          </a:solidFill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533400" lvl="1" indent="-55563">
              <a:spcBef>
                <a:spcPts val="1000"/>
              </a:spcBef>
              <a:buSzPct val="100000"/>
              <a:tabLst>
                <a:tab pos="533400" algn="l"/>
                <a:tab pos="893763" algn="l"/>
                <a:tab pos="1808163" algn="l"/>
                <a:tab pos="2722563" algn="l"/>
                <a:tab pos="3636963" algn="l"/>
                <a:tab pos="4551363" algn="l"/>
                <a:tab pos="5465763" algn="l"/>
                <a:tab pos="6380163" algn="l"/>
                <a:tab pos="7294563" algn="l"/>
                <a:tab pos="8208963" algn="l"/>
                <a:tab pos="9123363" algn="l"/>
                <a:tab pos="10037763" algn="l"/>
                <a:tab pos="10313988" algn="l"/>
                <a:tab pos="1076325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						อัตรา </a:t>
            </a: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15</a:t>
            </a:r>
            <a:r>
              <a:rPr lang="th-TH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,</a:t>
            </a: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600 </a:t>
            </a:r>
            <a:r>
              <a:rPr lang="th-TH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บาท/เดือน</a:t>
            </a:r>
          </a:p>
          <a:p>
            <a:pPr marL="533400" lvl="1" indent="-55563">
              <a:spcBef>
                <a:spcPts val="1000"/>
              </a:spcBef>
              <a:buSzPct val="100000"/>
              <a:tabLst>
                <a:tab pos="533400" algn="l"/>
                <a:tab pos="893763" algn="l"/>
                <a:tab pos="1808163" algn="l"/>
                <a:tab pos="2722563" algn="l"/>
                <a:tab pos="3636963" algn="l"/>
                <a:tab pos="4551363" algn="l"/>
                <a:tab pos="5465763" algn="l"/>
                <a:tab pos="6380163" algn="l"/>
                <a:tab pos="7294563" algn="l"/>
                <a:tab pos="8208963" algn="l"/>
                <a:tab pos="9123363" algn="l"/>
                <a:tab pos="10037763" algn="l"/>
                <a:tab pos="10313988" algn="l"/>
                <a:tab pos="1076325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4</a:t>
            </a:r>
            <a:r>
              <a:rPr lang="th-TH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. วิทยฐานะเชี่ยวชาญพิเศษ	อัตรา </a:t>
            </a: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13</a:t>
            </a:r>
            <a:r>
              <a:rPr lang="th-TH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,</a:t>
            </a: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000 </a:t>
            </a:r>
            <a:r>
              <a:rPr lang="th-TH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บาท/เดือน</a:t>
            </a:r>
          </a:p>
          <a:p>
            <a:pPr marL="533400" lvl="1" indent="-55563">
              <a:spcBef>
                <a:spcPts val="1000"/>
              </a:spcBef>
              <a:buSzPct val="100000"/>
              <a:tabLst>
                <a:tab pos="533400" algn="l"/>
                <a:tab pos="893763" algn="l"/>
                <a:tab pos="1808163" algn="l"/>
                <a:tab pos="2722563" algn="l"/>
                <a:tab pos="3636963" algn="l"/>
                <a:tab pos="4551363" algn="l"/>
                <a:tab pos="5465763" algn="l"/>
                <a:tab pos="6380163" algn="l"/>
                <a:tab pos="7294563" algn="l"/>
                <a:tab pos="8208963" algn="l"/>
                <a:tab pos="9123363" algn="l"/>
                <a:tab pos="10037763" algn="l"/>
                <a:tab pos="10313988" algn="l"/>
                <a:tab pos="1076325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3</a:t>
            </a:r>
            <a:r>
              <a:rPr lang="th-TH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. วิทยฐานะเชี่ยวชาญ           อัตรา </a:t>
            </a: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9</a:t>
            </a:r>
            <a:r>
              <a:rPr lang="th-TH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,</a:t>
            </a: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900 </a:t>
            </a:r>
            <a:r>
              <a:rPr lang="th-TH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บาท/เดือน</a:t>
            </a: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 </a:t>
            </a:r>
          </a:p>
          <a:p>
            <a:pPr marL="533400" lvl="1" indent="-55563">
              <a:spcBef>
                <a:spcPts val="1000"/>
              </a:spcBef>
              <a:buSzPct val="100000"/>
              <a:tabLst>
                <a:tab pos="533400" algn="l"/>
                <a:tab pos="893763" algn="l"/>
                <a:tab pos="1808163" algn="l"/>
                <a:tab pos="2722563" algn="l"/>
                <a:tab pos="3636963" algn="l"/>
                <a:tab pos="4551363" algn="l"/>
                <a:tab pos="5465763" algn="l"/>
                <a:tab pos="6380163" algn="l"/>
                <a:tab pos="7294563" algn="l"/>
                <a:tab pos="8208963" algn="l"/>
                <a:tab pos="9123363" algn="l"/>
                <a:tab pos="10037763" algn="l"/>
                <a:tab pos="10313988" algn="l"/>
                <a:tab pos="1076325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2</a:t>
            </a:r>
            <a:r>
              <a:rPr lang="th-TH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. วิทยฐานะชำนาญการพิเศษ    อัตรา </a:t>
            </a: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5</a:t>
            </a:r>
            <a:r>
              <a:rPr lang="th-TH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,</a:t>
            </a: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600 </a:t>
            </a:r>
            <a:r>
              <a:rPr lang="th-TH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บาท/เดือน</a:t>
            </a: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 </a:t>
            </a:r>
          </a:p>
          <a:p>
            <a:pPr marL="533400" lvl="1" indent="-55563">
              <a:spcBef>
                <a:spcPts val="1000"/>
              </a:spcBef>
              <a:buSzPct val="100000"/>
              <a:tabLst>
                <a:tab pos="533400" algn="l"/>
                <a:tab pos="893763" algn="l"/>
                <a:tab pos="1808163" algn="l"/>
                <a:tab pos="2722563" algn="l"/>
                <a:tab pos="3636963" algn="l"/>
                <a:tab pos="4551363" algn="l"/>
                <a:tab pos="5465763" algn="l"/>
                <a:tab pos="6380163" algn="l"/>
                <a:tab pos="7294563" algn="l"/>
                <a:tab pos="8208963" algn="l"/>
                <a:tab pos="9123363" algn="l"/>
                <a:tab pos="10037763" algn="l"/>
                <a:tab pos="10313988" algn="l"/>
                <a:tab pos="1076325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1</a:t>
            </a:r>
            <a:r>
              <a:rPr lang="th-TH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. วิทยฐานะชำนาญการ         อัตรา </a:t>
            </a: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3</a:t>
            </a:r>
            <a:r>
              <a:rPr lang="th-TH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,</a:t>
            </a: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500 </a:t>
            </a:r>
            <a:r>
              <a:rPr lang="th-TH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บาท/เดือน</a:t>
            </a:r>
          </a:p>
          <a:p>
            <a:pPr marL="533400" lvl="1" indent="-55563" algn="ctr">
              <a:spcBef>
                <a:spcPts val="700"/>
              </a:spcBef>
              <a:buSzPct val="100000"/>
              <a:tabLst>
                <a:tab pos="533400" algn="l"/>
                <a:tab pos="893763" algn="l"/>
                <a:tab pos="1808163" algn="l"/>
                <a:tab pos="2722563" algn="l"/>
                <a:tab pos="3636963" algn="l"/>
                <a:tab pos="4551363" algn="l"/>
                <a:tab pos="5465763" algn="l"/>
                <a:tab pos="6380163" algn="l"/>
                <a:tab pos="7294563" algn="l"/>
                <a:tab pos="8208963" algn="l"/>
                <a:tab pos="9123363" algn="l"/>
                <a:tab pos="10037763" algn="l"/>
                <a:tab pos="10313988" algn="l"/>
                <a:tab pos="10763250" algn="l"/>
                <a:tab pos="10764838" algn="l"/>
                <a:tab pos="10766425" algn="l"/>
                <a:tab pos="10768013" algn="l"/>
                <a:tab pos="10769600" algn="l"/>
                <a:tab pos="10771188" algn="l"/>
                <a:tab pos="10772775" algn="l"/>
                <a:tab pos="10774363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r>
              <a:rPr lang="th-TH" sz="28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Charm of AU" pitchFamily="34" charset="-34"/>
                <a:cs typeface="TH Charm of AU" pitchFamily="34" charset="-34"/>
              </a:rPr>
              <a:t>“ข้าราชการ พนักงานครูและบุคลากรทางการศึกษาผู้ใดได้รับวิทยฐานะใด เมื่อเปลี่ยนตำแหน่งจะได้รับวิทยฐานะติดตัวมา”</a:t>
            </a:r>
          </a:p>
        </p:txBody>
      </p:sp>
      <p:sp>
        <p:nvSpPr>
          <p:cNvPr id="25" name="ดาว 5 แฉก 24">
            <a:hlinkClick r:id="rId12" action="ppaction://hlinksldjump"/>
          </p:cNvPr>
          <p:cNvSpPr/>
          <p:nvPr/>
        </p:nvSpPr>
        <p:spPr bwMode="auto">
          <a:xfrm>
            <a:off x="8429652" y="0"/>
            <a:ext cx="500066" cy="500066"/>
          </a:xfrm>
          <a:prstGeom prst="star5">
            <a:avLst/>
          </a:prstGeom>
          <a:solidFill>
            <a:srgbClr val="00FFFF"/>
          </a:solidFill>
          <a:ln w="31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822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67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567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567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1567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1567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567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1000"/>
                                        <p:tgtEl>
                                          <p:spTgt spid="1567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1567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1567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1000"/>
                                        <p:tgtEl>
                                          <p:spTgt spid="1567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1567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0"/>
                                        <p:tgtEl>
                                          <p:spTgt spid="1567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1000"/>
                                        <p:tgtEl>
                                          <p:spTgt spid="1567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1000"/>
                                        <p:tgtEl>
                                          <p:spTgt spid="1567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1000"/>
                                        <p:tgtEl>
                                          <p:spTgt spid="1567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1567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6" dur="1000"/>
                                        <p:tgtEl>
                                          <p:spTgt spid="1567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1000"/>
                                        <p:tgtEl>
                                          <p:spTgt spid="1567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1000"/>
                                        <p:tgtEl>
                                          <p:spTgt spid="1567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1000"/>
                                        <p:tgtEl>
                                          <p:spTgt spid="1567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7746" grpId="0" animBg="1"/>
      <p:bldP spid="1567747" grpId="0" animBg="1"/>
      <p:bldP spid="1567748" grpId="0" animBg="1"/>
      <p:bldP spid="1567749" grpId="0" animBg="1"/>
      <p:bldP spid="1567750" grpId="0" animBg="1"/>
      <p:bldP spid="1567751" grpId="0" animBg="1"/>
      <p:bldP spid="1567752" grpId="0" animBg="1"/>
      <p:bldP spid="1567753" grpId="0" animBg="1"/>
      <p:bldP spid="1567754" grpId="0" animBg="1"/>
      <p:bldP spid="1567755" grpId="0" animBg="1"/>
      <p:bldP spid="1567756" grpId="0" animBg="1"/>
      <p:bldP spid="1567757" grpId="0" animBg="1"/>
      <p:bldP spid="1567758" grpId="0" animBg="1"/>
      <p:bldP spid="1567759" grpId="0" animBg="1"/>
      <p:bldP spid="1567760" grpId="0" animBg="1"/>
      <p:bldP spid="1567761" grpId="0" animBg="1"/>
      <p:bldP spid="1567770" grpId="0" animBg="1"/>
      <p:bldP spid="2" grpId="0" animBg="1"/>
      <p:bldP spid="24" grpId="0" animBg="1"/>
      <p:bldP spid="24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Rectangle 1"/>
          <p:cNvSpPr>
            <a:spLocks noChangeArrowheads="1"/>
          </p:cNvSpPr>
          <p:nvPr/>
        </p:nvSpPr>
        <p:spPr bwMode="auto">
          <a:xfrm>
            <a:off x="108106" y="314525"/>
            <a:ext cx="8964488" cy="6247864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  <a:tileRect/>
          </a:gradFill>
          <a:ln w="3175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lvl="1">
              <a:buFont typeface="Wingdings" pitchFamily="2" charset="2"/>
              <a:buChar char="Ø"/>
              <a:defRPr/>
            </a:pPr>
            <a:endParaRPr lang="th-TH" sz="4400" dirty="0">
              <a:solidFill>
                <a:srgbClr val="FF0000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268288" lvl="1">
              <a:buFont typeface="Wingdings" pitchFamily="2" charset="2"/>
              <a:buChar char="Ø"/>
              <a:defRPr/>
            </a:pPr>
            <a:r>
              <a:rPr lang="th-TH" sz="44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   </a:t>
            </a:r>
            <a:r>
              <a:rPr lang="th-TH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ครู ที่ประสงค์จะยื่นขอมีหรือเลื่อน</a:t>
            </a:r>
            <a:r>
              <a:rPr lang="th-TH" dirty="0" err="1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วิทย</a:t>
            </a:r>
            <a:r>
              <a:rPr lang="th-TH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ฐานะ</a:t>
            </a:r>
          </a:p>
          <a:p>
            <a:pPr algn="thaiDist">
              <a:defRPr/>
            </a:pPr>
            <a:r>
              <a:rPr lang="th-TH" sz="44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       </a:t>
            </a:r>
            <a:r>
              <a:rPr lang="th-TH" sz="4400" dirty="0" smtClean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ให้</a:t>
            </a:r>
            <a:r>
              <a:rPr lang="th-TH" sz="44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รวบรวมข้อมูลจาก </a:t>
            </a:r>
            <a:r>
              <a:rPr lang="en-US" sz="4400" dirty="0" smtClean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Logbook</a:t>
            </a:r>
            <a:r>
              <a:rPr lang="th-TH" sz="4400" dirty="0" smtClean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/</a:t>
            </a:r>
            <a:r>
              <a:rPr lang="en-US" sz="4400" dirty="0" smtClean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e-Portfolio </a:t>
            </a:r>
            <a:r>
              <a:rPr lang="th-TH" sz="44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จำนวน </a:t>
            </a:r>
            <a:r>
              <a:rPr lang="en-US" sz="4400" dirty="0" smtClean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5 </a:t>
            </a:r>
            <a:r>
              <a:rPr lang="th-TH" sz="44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ปี มายื่นขอรับการประเมิน  โดยไม่ต้องรวบรวมเป็นเอกสารมานำเสนอเช่นในอดีต</a:t>
            </a:r>
          </a:p>
          <a:p>
            <a:pPr algn="thaiDist">
              <a:defRPr/>
            </a:pPr>
            <a:r>
              <a:rPr lang="th-TH" sz="4400" dirty="0">
                <a:solidFill>
                  <a:srgbClr val="C00000"/>
                </a:solidFill>
                <a:latin typeface="TH SarabunIT๙" pitchFamily="34" charset="-34"/>
                <a:cs typeface="TH SarabunIT๙" pitchFamily="34" charset="-34"/>
              </a:rPr>
              <a:t>       </a:t>
            </a:r>
            <a:r>
              <a:rPr lang="th-TH" sz="4400" dirty="0" smtClean="0">
                <a:solidFill>
                  <a:srgbClr val="C00000"/>
                </a:solidFill>
                <a:latin typeface="TH SarabunIT๙" pitchFamily="34" charset="-34"/>
                <a:cs typeface="TH SarabunIT๙" pitchFamily="34" charset="-34"/>
              </a:rPr>
              <a:t>ทั้งนี้  </a:t>
            </a:r>
            <a:r>
              <a:rPr lang="en-US" sz="4400" dirty="0" smtClean="0">
                <a:solidFill>
                  <a:srgbClr val="C00000"/>
                </a:solidFill>
                <a:latin typeface="TH SarabunIT๙" pitchFamily="34" charset="-34"/>
                <a:cs typeface="TH SarabunIT๙" pitchFamily="34" charset="-34"/>
              </a:rPr>
              <a:t>Logbook</a:t>
            </a:r>
            <a:r>
              <a:rPr lang="th-TH" sz="4400" dirty="0" smtClean="0">
                <a:solidFill>
                  <a:srgbClr val="C00000"/>
                </a:solidFill>
                <a:latin typeface="TH SarabunIT๙" pitchFamily="34" charset="-34"/>
                <a:cs typeface="TH SarabunIT๙" pitchFamily="34" charset="-34"/>
              </a:rPr>
              <a:t>/</a:t>
            </a:r>
            <a:r>
              <a:rPr lang="en-US" sz="4400" dirty="0" smtClean="0">
                <a:solidFill>
                  <a:srgbClr val="C00000"/>
                </a:solidFill>
                <a:latin typeface="TH SarabunIT๙" pitchFamily="34" charset="-34"/>
                <a:cs typeface="TH SarabunIT๙" pitchFamily="34" charset="-34"/>
              </a:rPr>
              <a:t>e-Portfolio </a:t>
            </a:r>
            <a:r>
              <a:rPr lang="th-TH" sz="4400" dirty="0">
                <a:solidFill>
                  <a:srgbClr val="C00000"/>
                </a:solidFill>
                <a:latin typeface="TH SarabunIT๙" pitchFamily="34" charset="-34"/>
                <a:cs typeface="TH SarabunIT๙" pitchFamily="34" charset="-34"/>
              </a:rPr>
              <a:t>จะทำให้ครูที่ประสงค์จะยื่นขอรับการประเมิน สามารถตรวจสอบคุณสมบัติเบื้องต้นของตนเองได้</a:t>
            </a:r>
            <a:endParaRPr lang="en-US" sz="4400" dirty="0">
              <a:solidFill>
                <a:srgbClr val="C00000"/>
              </a:solidFill>
              <a:latin typeface="TH SarabunIT๙" pitchFamily="34" charset="-34"/>
              <a:cs typeface="TH SarabunIT๙" pitchFamily="34" charset="-34"/>
            </a:endParaRPr>
          </a:p>
          <a:p>
            <a:pPr>
              <a:defRPr/>
            </a:pPr>
            <a:endParaRPr lang="en-US" sz="4400" dirty="0">
              <a:solidFill>
                <a:srgbClr val="0000FF"/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ChangeArrowheads="1"/>
          </p:cNvSpPr>
          <p:nvPr/>
        </p:nvSpPr>
        <p:spPr bwMode="auto">
          <a:xfrm>
            <a:off x="-1" y="0"/>
            <a:ext cx="9144001" cy="1446550"/>
          </a:xfrm>
          <a:prstGeom prst="rect">
            <a:avLst/>
          </a:prstGeom>
          <a:solidFill>
            <a:srgbClr val="FFFF00"/>
          </a:solidFill>
          <a:ln>
            <a:solidFill>
              <a:srgbClr val="D60093"/>
            </a:solidFill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4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H SarabunIT๙" pitchFamily="34" charset="-34"/>
                <a:ea typeface="Calibri" pitchFamily="34" charset="0"/>
                <a:cs typeface="TH SarabunIT๙" pitchFamily="34" charset="-34"/>
              </a:rPr>
              <a:t>การประเมิน</a:t>
            </a:r>
            <a:r>
              <a:rPr kumimoji="0" lang="th-TH" sz="4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H SarabunIT๙" pitchFamily="34" charset="-34"/>
                <a:ea typeface="Calibri" pitchFamily="34" charset="0"/>
                <a:cs typeface="TH SarabunIT๙" pitchFamily="34" charset="-34"/>
              </a:rPr>
              <a:t>วิทย</a:t>
            </a:r>
            <a:r>
              <a:rPr kumimoji="0" lang="th-TH" sz="4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H SarabunIT๙" pitchFamily="34" charset="-34"/>
                <a:ea typeface="Calibri" pitchFamily="34" charset="0"/>
                <a:cs typeface="TH SarabunIT๙" pitchFamily="34" charset="-34"/>
              </a:rPr>
              <a:t>ฐานะและการพัฒนาครูแนวใหม่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4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H SarabunIT๙" pitchFamily="34" charset="-34"/>
                <a:ea typeface="Calibri" pitchFamily="34" charset="0"/>
                <a:cs typeface="TH SarabunIT๙" pitchFamily="34" charset="-34"/>
              </a:rPr>
              <a:t>ให้อะไรกับผู้เรียนและสังคม</a:t>
            </a:r>
            <a:endParaRPr kumimoji="0" lang="th-TH" sz="4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57758" y="1731711"/>
            <a:ext cx="9001156" cy="255454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thaiDist"/>
            <a:r>
              <a:rPr lang="th-TH" sz="4000" dirty="0" smtClean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1. เป็นการเสริมสร้างความเข้มแข็งให้กับวิชาชีพครู </a:t>
            </a:r>
            <a:r>
              <a:rPr lang="th-TH" sz="4000" spc="-100" dirty="0" smtClean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เพื่อให้ครูได้สั่งสมประสบการณ์วิชาชีพ และมีการพัฒนา</a:t>
            </a:r>
            <a:r>
              <a:rPr lang="th-TH" sz="4000" dirty="0" smtClean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ตนเองให้มีศักยภาพสูงขึ้น สามารถพัฒนาผู้เรียนให้มีสมรรถนะที่สำคัญ และเป็นคนดี </a:t>
            </a:r>
            <a:r>
              <a:rPr lang="th-TH" sz="4000" spc="-100" dirty="0" smtClean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มีคุณธรรม จริยธรรม คุณลักษณะอันพึงประสงค์ และค่านิยมที่ดีงาม</a:t>
            </a:r>
            <a:endParaRPr lang="th-TH" sz="4000" spc="-100" dirty="0">
              <a:solidFill>
                <a:srgbClr val="0000FF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01932" y="4534453"/>
            <a:ext cx="8929718" cy="1323439"/>
          </a:xfrm>
          <a:prstGeom prst="rect">
            <a:avLst/>
          </a:prstGeom>
          <a:solidFill>
            <a:srgbClr val="99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4000" dirty="0" smtClean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2. ทำให้กระบวนการพัฒนาเกิดขึ้นจากห้องเรียนอย่างแท้จริง </a:t>
            </a:r>
            <a:r>
              <a:rPr lang="th-TH" sz="4000" spc="-100" dirty="0" smtClean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ครูไม่ต้องทิ้งห้องเรียนไปทำผลงานเอกสารหรือไปเข้ารับการพัฒนา</a:t>
            </a:r>
            <a:endParaRPr lang="th-TH" sz="4000" spc="-100" dirty="0">
              <a:solidFill>
                <a:srgbClr val="0000FF"/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778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ChangeArrowheads="1"/>
          </p:cNvSpPr>
          <p:nvPr/>
        </p:nvSpPr>
        <p:spPr bwMode="auto">
          <a:xfrm>
            <a:off x="-1" y="0"/>
            <a:ext cx="9144001" cy="1446550"/>
          </a:xfrm>
          <a:prstGeom prst="rect">
            <a:avLst/>
          </a:prstGeom>
          <a:solidFill>
            <a:srgbClr val="FFFF00"/>
          </a:solidFill>
          <a:ln>
            <a:solidFill>
              <a:srgbClr val="D60093"/>
            </a:solidFill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4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H SarabunIT๙" pitchFamily="34" charset="-34"/>
                <a:ea typeface="Calibri" pitchFamily="34" charset="0"/>
                <a:cs typeface="TH SarabunIT๙" pitchFamily="34" charset="-34"/>
              </a:rPr>
              <a:t>การประเมิน</a:t>
            </a:r>
            <a:r>
              <a:rPr kumimoji="0" lang="th-TH" sz="4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H SarabunIT๙" pitchFamily="34" charset="-34"/>
                <a:ea typeface="Calibri" pitchFamily="34" charset="0"/>
                <a:cs typeface="TH SarabunIT๙" pitchFamily="34" charset="-34"/>
              </a:rPr>
              <a:t>วิทย</a:t>
            </a:r>
            <a:r>
              <a:rPr kumimoji="0" lang="th-TH" sz="4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H SarabunIT๙" pitchFamily="34" charset="-34"/>
                <a:ea typeface="Calibri" pitchFamily="34" charset="0"/>
                <a:cs typeface="TH SarabunIT๙" pitchFamily="34" charset="-34"/>
              </a:rPr>
              <a:t>ฐานะและการพัฒนาครูแนวใหม่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4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H SarabunIT๙" pitchFamily="34" charset="-34"/>
                <a:ea typeface="Calibri" pitchFamily="34" charset="0"/>
                <a:cs typeface="TH SarabunIT๙" pitchFamily="34" charset="-34"/>
              </a:rPr>
              <a:t>ให้อะไรกับผู้เรียนและสังคม</a:t>
            </a:r>
            <a:endParaRPr kumimoji="0" lang="th-TH" sz="4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57758" y="1731711"/>
            <a:ext cx="9001156" cy="255454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thaiDist"/>
            <a:r>
              <a:rPr lang="th-TH" sz="4000" dirty="0" smtClean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1. เป็นการเสริมสร้างความเข้มแข็งให้กับวิชาชีพครู </a:t>
            </a:r>
            <a:r>
              <a:rPr lang="th-TH" sz="4000" spc="-100" dirty="0" smtClean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เพื่อให้ครูได้สั่งสมประสบการณ์วิชาชีพ และมีการพัฒนา</a:t>
            </a:r>
            <a:r>
              <a:rPr lang="th-TH" sz="4000" dirty="0" smtClean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ตนเองให้มีศักยภาพสูงขึ้น สามารถพัฒนาผู้เรียนให้มีสมรรถนะที่สำคัญ และเป็นคนดี </a:t>
            </a:r>
            <a:r>
              <a:rPr lang="th-TH" sz="4000" spc="-100" dirty="0" smtClean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มีคุณธรรม จริยธรรม คุณลักษณะอันพึงประสงค์ และค่านิยมที่ดีงาม</a:t>
            </a:r>
            <a:endParaRPr lang="th-TH" sz="4000" spc="-100" dirty="0">
              <a:solidFill>
                <a:srgbClr val="0000FF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01932" y="4534453"/>
            <a:ext cx="8929718" cy="1323439"/>
          </a:xfrm>
          <a:prstGeom prst="rect">
            <a:avLst/>
          </a:prstGeom>
          <a:solidFill>
            <a:srgbClr val="99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4000" dirty="0" smtClean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2. ทำให้กระบวนการพัฒนาเกิดขึ้นจากห้องเรียนอย่างแท้จริง </a:t>
            </a:r>
            <a:r>
              <a:rPr lang="th-TH" sz="4000" spc="-100" dirty="0" smtClean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ครูไม่ต้องทิ้งห้องเรียนไปทำผลงานเอกสารหรือไปเข้ารับการพัฒนา</a:t>
            </a:r>
            <a:endParaRPr lang="th-TH" sz="4000" spc="-100" dirty="0">
              <a:solidFill>
                <a:srgbClr val="0000FF"/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778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ChangeArrowheads="1"/>
          </p:cNvSpPr>
          <p:nvPr/>
        </p:nvSpPr>
        <p:spPr bwMode="auto">
          <a:xfrm>
            <a:off x="-1" y="0"/>
            <a:ext cx="9144001" cy="1446550"/>
          </a:xfrm>
          <a:prstGeom prst="rect">
            <a:avLst/>
          </a:prstGeom>
          <a:solidFill>
            <a:srgbClr val="FFFF00"/>
          </a:solidFill>
          <a:ln>
            <a:solidFill>
              <a:srgbClr val="D60093"/>
            </a:solidFill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4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H SarabunIT๙" pitchFamily="34" charset="-34"/>
                <a:ea typeface="Calibri" pitchFamily="34" charset="0"/>
                <a:cs typeface="TH SarabunIT๙" pitchFamily="34" charset="-34"/>
              </a:rPr>
              <a:t>การประเมิน</a:t>
            </a:r>
            <a:r>
              <a:rPr kumimoji="0" lang="th-TH" sz="4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H SarabunIT๙" pitchFamily="34" charset="-34"/>
                <a:ea typeface="Calibri" pitchFamily="34" charset="0"/>
                <a:cs typeface="TH SarabunIT๙" pitchFamily="34" charset="-34"/>
              </a:rPr>
              <a:t>วิทย</a:t>
            </a:r>
            <a:r>
              <a:rPr kumimoji="0" lang="th-TH" sz="4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H SarabunIT๙" pitchFamily="34" charset="-34"/>
                <a:ea typeface="Calibri" pitchFamily="34" charset="0"/>
                <a:cs typeface="TH SarabunIT๙" pitchFamily="34" charset="-34"/>
              </a:rPr>
              <a:t>ฐานะและการพัฒนาครูแนวใหม่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4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H SarabunIT๙" pitchFamily="34" charset="-34"/>
                <a:ea typeface="Calibri" pitchFamily="34" charset="0"/>
                <a:cs typeface="TH SarabunIT๙" pitchFamily="34" charset="-34"/>
              </a:rPr>
              <a:t>ให้อะไรกับผู้เรียนและสังคม</a:t>
            </a:r>
            <a:endParaRPr kumimoji="0" lang="th-TH" sz="4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486402" name="Rectangle 2"/>
          <p:cNvSpPr>
            <a:spLocks noChangeArrowheads="1"/>
          </p:cNvSpPr>
          <p:nvPr/>
        </p:nvSpPr>
        <p:spPr bwMode="auto">
          <a:xfrm>
            <a:off x="44110" y="1517397"/>
            <a:ext cx="9072594" cy="255454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4000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TH SarabunIT๙" pitchFamily="34" charset="-34"/>
                <a:ea typeface="Calibri" pitchFamily="34" charset="0"/>
                <a:cs typeface="TH SarabunIT๙" pitchFamily="34" charset="-34"/>
              </a:rPr>
              <a:t>3. ครูมีจุดเน้นในการพัฒนาตนเองอย่างเป็นระบบและต่อเนื่อง เข้าใจเส้นทางความก้าวหน้าในวิชาชีพอย่างชัดเจน และสามารถเลือกเข้ารับการพัฒนาในหลักสูตรที่มีคุณภาพเหมาะสมกับระดับ</a:t>
            </a:r>
            <a:r>
              <a:rPr kumimoji="0" lang="th-TH" sz="4000" i="0" u="none" strike="noStrike" cap="none" normalizeH="0" baseline="0" dirty="0" err="1" smtClean="0">
                <a:ln>
                  <a:noFill/>
                </a:ln>
                <a:solidFill>
                  <a:srgbClr val="FF0066"/>
                </a:solidFill>
                <a:effectLst/>
                <a:latin typeface="TH SarabunIT๙" pitchFamily="34" charset="-34"/>
                <a:ea typeface="Calibri" pitchFamily="34" charset="0"/>
                <a:cs typeface="TH SarabunIT๙" pitchFamily="34" charset="-34"/>
              </a:rPr>
              <a:t>วิทย</a:t>
            </a:r>
            <a:r>
              <a:rPr kumimoji="0" lang="th-TH" sz="4000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TH SarabunIT๙" pitchFamily="34" charset="-34"/>
                <a:ea typeface="Calibri" pitchFamily="34" charset="0"/>
                <a:cs typeface="TH SarabunIT๙" pitchFamily="34" charset="-34"/>
              </a:rPr>
              <a:t>ฐานะและความต้องการจำเป็น</a:t>
            </a:r>
            <a:endParaRPr kumimoji="0" lang="th-TH" sz="4000" i="0" u="none" strike="noStrike" cap="none" normalizeH="0" baseline="0" dirty="0" smtClean="0">
              <a:ln>
                <a:noFill/>
              </a:ln>
              <a:solidFill>
                <a:srgbClr val="FF0066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486404" name="Rectangle 4"/>
          <p:cNvSpPr>
            <a:spLocks noChangeArrowheads="1"/>
          </p:cNvSpPr>
          <p:nvPr/>
        </p:nvSpPr>
        <p:spPr bwMode="auto">
          <a:xfrm>
            <a:off x="0" y="4143380"/>
            <a:ext cx="9144000" cy="255454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40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H SarabunIT๙" pitchFamily="34" charset="-34"/>
                <a:ea typeface="Calibri" pitchFamily="34" charset="0"/>
                <a:cs typeface="TH SarabunIT๙" pitchFamily="34" charset="-34"/>
              </a:rPr>
              <a:t>4. ผู้บริหารเข้าถึงครูและห้องเรียนมากขึ้น ทำให้ได้รับทราบสภาพ</a:t>
            </a:r>
            <a:r>
              <a:rPr kumimoji="0" lang="th-TH" sz="4000" i="0" u="none" strike="noStrike" cap="none" spc="-100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H SarabunIT๙" pitchFamily="34" charset="-34"/>
                <a:ea typeface="Calibri" pitchFamily="34" charset="0"/>
                <a:cs typeface="TH SarabunIT๙" pitchFamily="34" charset="-34"/>
              </a:rPr>
              <a:t>ปัญหาและความต้องการของแต่ละห้องเรียน สามารถนำมากำหนด</a:t>
            </a:r>
            <a:r>
              <a:rPr kumimoji="0" lang="th-TH" sz="40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H SarabunIT๙" pitchFamily="34" charset="-34"/>
                <a:ea typeface="Calibri" pitchFamily="34" charset="0"/>
                <a:cs typeface="TH SarabunIT๙" pitchFamily="34" charset="-34"/>
              </a:rPr>
              <a:t>แผนพัฒนาสถานศึกษา เพื่อยกระดับคุณภาพการศึกษาได้อย่างมีประสิทธิภาพและยั่งยืน</a:t>
            </a:r>
            <a:endParaRPr kumimoji="0" lang="th-TH" sz="40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778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8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86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486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4864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6402" grpId="0" animBg="1"/>
      <p:bldP spid="486402" grpId="1" animBg="1"/>
      <p:bldP spid="486404" grpId="0" animBg="1"/>
      <p:bldP spid="486404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ChangeArrowheads="1"/>
          </p:cNvSpPr>
          <p:nvPr/>
        </p:nvSpPr>
        <p:spPr bwMode="auto">
          <a:xfrm>
            <a:off x="-1" y="0"/>
            <a:ext cx="9144001" cy="1446550"/>
          </a:xfrm>
          <a:prstGeom prst="rect">
            <a:avLst/>
          </a:prstGeom>
          <a:solidFill>
            <a:srgbClr val="FFFF00"/>
          </a:solidFill>
          <a:ln>
            <a:solidFill>
              <a:srgbClr val="D60093"/>
            </a:solidFill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4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H SarabunIT๙" pitchFamily="34" charset="-34"/>
                <a:ea typeface="Calibri" pitchFamily="34" charset="0"/>
                <a:cs typeface="TH SarabunIT๙" pitchFamily="34" charset="-34"/>
              </a:rPr>
              <a:t>การประเมิน</a:t>
            </a:r>
            <a:r>
              <a:rPr kumimoji="0" lang="th-TH" sz="4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H SarabunIT๙" pitchFamily="34" charset="-34"/>
                <a:ea typeface="Calibri" pitchFamily="34" charset="0"/>
                <a:cs typeface="TH SarabunIT๙" pitchFamily="34" charset="-34"/>
              </a:rPr>
              <a:t>วิทย</a:t>
            </a:r>
            <a:r>
              <a:rPr kumimoji="0" lang="th-TH" sz="4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H SarabunIT๙" pitchFamily="34" charset="-34"/>
                <a:ea typeface="Calibri" pitchFamily="34" charset="0"/>
                <a:cs typeface="TH SarabunIT๙" pitchFamily="34" charset="-34"/>
              </a:rPr>
              <a:t>ฐานะและการพัฒนาครูแนวใหม่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4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H SarabunIT๙" pitchFamily="34" charset="-34"/>
                <a:ea typeface="Calibri" pitchFamily="34" charset="0"/>
                <a:cs typeface="TH SarabunIT๙" pitchFamily="34" charset="-34"/>
              </a:rPr>
              <a:t>ให้อะไรกับผู้เรียนและสังคม</a:t>
            </a:r>
            <a:endParaRPr kumimoji="0" lang="th-TH" sz="4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68240" y="1500174"/>
            <a:ext cx="9001156" cy="317009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thaiDist"/>
            <a:r>
              <a:rPr lang="th-TH" sz="4000" dirty="0" smtClean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5. ทำให้เกิดบรรยากาศที่เป็นกัลยาณมิตร มีการร่วมแรงร่วมใจและการประสานสัมพันธ์อันดีระหว่างครู เพื่อนครู ผู้บริหาร บุคลากรทางการศึกษา คณะกรรมการสถานศึกษา ผู้เรียน ผู้ปกครอง และชุมชน และร่วมแลกเปลี่ยนเรียนรู้ เพื่อสร้างทักษะวิชาชีพร่วมกัน</a:t>
            </a:r>
            <a:endParaRPr lang="th-TH" sz="4000" dirty="0">
              <a:solidFill>
                <a:srgbClr val="0000FF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7790" y="4776156"/>
            <a:ext cx="9072562" cy="1938992"/>
          </a:xfrm>
          <a:prstGeom prst="rect">
            <a:avLst/>
          </a:prstGeom>
          <a:solidFill>
            <a:srgbClr val="00FFFF"/>
          </a:solidFill>
        </p:spPr>
        <p:txBody>
          <a:bodyPr wrap="square">
            <a:spAutoFit/>
          </a:bodyPr>
          <a:lstStyle/>
          <a:p>
            <a:pPr algn="thaiDist"/>
            <a:r>
              <a:rPr lang="th-TH" sz="4000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6.ลดภาระงบประมาณในการประเมิน</a:t>
            </a:r>
            <a:r>
              <a:rPr lang="th-TH" sz="4000" dirty="0" err="1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วิทย</a:t>
            </a:r>
            <a:r>
              <a:rPr lang="th-TH" sz="4000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ฐานะและการพัฒนาครู</a:t>
            </a:r>
            <a:r>
              <a:rPr lang="th-TH" sz="4000" spc="-100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ในภาพรวม และสามารถวางแผนงบประมาณและใช้งบประมาณไป</a:t>
            </a:r>
            <a:r>
              <a:rPr lang="th-TH" sz="4000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เพื่อพัฒนาการเรียนการสอนที่ถึงตัวผู้เรียนได้โดยตรง</a:t>
            </a:r>
            <a:endParaRPr lang="th-TH" sz="4000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778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839200" y="6629400"/>
            <a:ext cx="304800" cy="228600"/>
          </a:xfrm>
          <a:prstGeom prst="actionButtonForwardNext">
            <a:avLst/>
          </a:prstGeom>
          <a:solidFill>
            <a:srgbClr val="66CC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/>
          </a:p>
        </p:txBody>
      </p:sp>
      <p:sp>
        <p:nvSpPr>
          <p:cNvPr id="1594371" name="Rectangle 3"/>
          <p:cNvSpPr>
            <a:spLocks noChangeArrowheads="1"/>
          </p:cNvSpPr>
          <p:nvPr/>
        </p:nvSpPr>
        <p:spPr bwMode="auto">
          <a:xfrm>
            <a:off x="0" y="2133600"/>
            <a:ext cx="9144000" cy="236220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 wrap="none" lIns="91437" tIns="45718" rIns="91437" bIns="45718" anchor="ctr"/>
          <a:lstStyle/>
          <a:p>
            <a:pPr algn="ctr" eaLnBrk="1" hangingPunct="1">
              <a:defRPr/>
            </a:pPr>
            <a:r>
              <a:rPr lang="th-TH" sz="54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การประเมินผลงาน</a:t>
            </a:r>
          </a:p>
          <a:p>
            <a:pPr algn="ctr" eaLnBrk="1" hangingPunct="1">
              <a:defRPr/>
            </a:pPr>
            <a:r>
              <a:rPr lang="th-TH" sz="54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เพื่อให้มีหรือเลื่อน</a:t>
            </a:r>
            <a:r>
              <a:rPr lang="th-TH" sz="5400" dirty="0" err="1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วิทย</a:t>
            </a:r>
            <a:r>
              <a:rPr lang="th-TH" sz="5400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ฐานะ 2550</a:t>
            </a:r>
          </a:p>
        </p:txBody>
      </p:sp>
      <p:pic>
        <p:nvPicPr>
          <p:cNvPr id="1594372" name="Picture 4" descr="big_cathy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7013575" y="1676400"/>
            <a:ext cx="2359025" cy="4114800"/>
          </a:xfrm>
          <a:noFill/>
        </p:spPr>
      </p:pic>
      <p:pic>
        <p:nvPicPr>
          <p:cNvPr id="1594373" name="Picture 5" descr="green_md_wht"/>
          <p:cNvPicPr>
            <a:picLocks noGrp="1" noChangeAspect="1" noChangeArrowheads="1" noCrop="1"/>
          </p:cNvPicPr>
          <p:nvPr>
            <p:ph sz="half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0" y="4343400"/>
            <a:ext cx="1844675" cy="25146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4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94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4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1594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4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594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594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4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1594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4371" grpId="0" animBg="1"/>
      <p:bldP spid="1594371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746" name="AutoShape 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04800" y="6019800"/>
            <a:ext cx="1676400" cy="685800"/>
          </a:xfrm>
          <a:prstGeom prst="flowChartPredefinedProcess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600">
                <a:latin typeface="LilyUPC" pitchFamily="34" charset="-34"/>
                <a:cs typeface="+mj-cs"/>
              </a:rPr>
              <a:t>ครูผู้ช่วย</a:t>
            </a:r>
          </a:p>
        </p:txBody>
      </p:sp>
      <p:sp>
        <p:nvSpPr>
          <p:cNvPr id="1567747" name="AutoShape 3"/>
          <p:cNvSpPr>
            <a:spLocks noChangeArrowheads="1"/>
          </p:cNvSpPr>
          <p:nvPr/>
        </p:nvSpPr>
        <p:spPr bwMode="auto">
          <a:xfrm>
            <a:off x="990600" y="5680075"/>
            <a:ext cx="609600" cy="2921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48" name="AutoShape 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96875" y="4876800"/>
            <a:ext cx="1752600" cy="762000"/>
          </a:xfrm>
          <a:prstGeom prst="flowChartPredefinedProcess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600">
                <a:latin typeface="LilyUPC" pitchFamily="34" charset="-34"/>
                <a:cs typeface="+mj-cs"/>
              </a:rPr>
              <a:t>ครู</a:t>
            </a:r>
          </a:p>
        </p:txBody>
      </p:sp>
      <p:sp>
        <p:nvSpPr>
          <p:cNvPr id="1567749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04825" y="3854450"/>
            <a:ext cx="1524000" cy="609600"/>
          </a:xfrm>
          <a:prstGeom prst="flowChartPredefinedProcess">
            <a:avLst/>
          </a:prstGeom>
          <a:solidFill>
            <a:srgbClr val="FFCC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LilyUPC" pitchFamily="34" charset="-34"/>
                <a:cs typeface="+mj-cs"/>
              </a:rPr>
              <a:t>ครู ชน.</a:t>
            </a:r>
          </a:p>
        </p:txBody>
      </p:sp>
      <p:sp>
        <p:nvSpPr>
          <p:cNvPr id="1567750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27050" y="2763838"/>
            <a:ext cx="1530350" cy="609600"/>
          </a:xfrm>
          <a:prstGeom prst="flowChartPredefinedProcess">
            <a:avLst/>
          </a:prstGeom>
          <a:solidFill>
            <a:srgbClr val="FFCC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LilyUPC" pitchFamily="34" charset="-34"/>
                <a:cs typeface="+mj-cs"/>
              </a:rPr>
              <a:t>ครู ชนพ.</a:t>
            </a:r>
          </a:p>
        </p:txBody>
      </p:sp>
      <p:sp>
        <p:nvSpPr>
          <p:cNvPr id="1567751" name="AutoShape 7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577850" y="1736725"/>
            <a:ext cx="1479550" cy="609600"/>
          </a:xfrm>
          <a:prstGeom prst="flowChartPredefinedProcess">
            <a:avLst/>
          </a:prstGeom>
          <a:solidFill>
            <a:srgbClr val="FFCC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LilyUPC" pitchFamily="34" charset="-34"/>
                <a:cs typeface="+mj-cs"/>
              </a:rPr>
              <a:t>ครู ชช.</a:t>
            </a:r>
          </a:p>
        </p:txBody>
      </p:sp>
      <p:sp>
        <p:nvSpPr>
          <p:cNvPr id="1567752" name="AutoShape 8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955675" y="3457575"/>
            <a:ext cx="6604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53" name="AutoShape 9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1038225" y="4524375"/>
            <a:ext cx="6096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54" name="AutoShape 10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981075" y="2403475"/>
            <a:ext cx="609600" cy="276225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55" name="AutoShape 11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536575" y="669925"/>
            <a:ext cx="1552575" cy="609600"/>
          </a:xfrm>
          <a:prstGeom prst="flowChartPredefinedProcess">
            <a:avLst/>
          </a:prstGeom>
          <a:solidFill>
            <a:srgbClr val="FFCC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LilyUPC" pitchFamily="34" charset="-34"/>
                <a:cs typeface="+mj-cs"/>
              </a:rPr>
              <a:t>ครู ชชพ.</a:t>
            </a:r>
          </a:p>
        </p:txBody>
      </p:sp>
      <p:sp>
        <p:nvSpPr>
          <p:cNvPr id="1567756" name="AutoShape 12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962025" y="1365250"/>
            <a:ext cx="609600" cy="2794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57" name="AutoShape 1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85800" y="5638800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cs typeface="+mj-cs"/>
              </a:rPr>
              <a:t>2</a:t>
            </a:r>
            <a:endParaRPr lang="th-TH" sz="1400">
              <a:solidFill>
                <a:schemeClr val="tx1"/>
              </a:solidFill>
              <a:cs typeface="+mj-cs"/>
            </a:endParaRPr>
          </a:p>
        </p:txBody>
      </p:sp>
      <p:sp>
        <p:nvSpPr>
          <p:cNvPr id="1567758" name="AutoShape 14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765175" y="4492625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cs typeface="+mj-cs"/>
              </a:rPr>
              <a:t>6</a:t>
            </a:r>
            <a:r>
              <a:rPr lang="th-TH" sz="1400">
                <a:solidFill>
                  <a:schemeClr val="tx1"/>
                </a:solidFill>
                <a:cs typeface="+mj-cs"/>
              </a:rPr>
              <a:t>/</a:t>
            </a:r>
            <a:r>
              <a:rPr lang="en-US" sz="1400">
                <a:solidFill>
                  <a:schemeClr val="tx1"/>
                </a:solidFill>
                <a:cs typeface="+mj-cs"/>
              </a:rPr>
              <a:t>4</a:t>
            </a:r>
            <a:r>
              <a:rPr lang="th-TH" sz="1400">
                <a:solidFill>
                  <a:schemeClr val="tx1"/>
                </a:solidFill>
                <a:cs typeface="+mj-cs"/>
              </a:rPr>
              <a:t>/</a:t>
            </a:r>
            <a:r>
              <a:rPr lang="en-US" sz="1400">
                <a:solidFill>
                  <a:schemeClr val="tx1"/>
                </a:solidFill>
                <a:cs typeface="+mj-cs"/>
              </a:rPr>
              <a:t>2</a:t>
            </a:r>
            <a:endParaRPr lang="th-TH" sz="1400">
              <a:solidFill>
                <a:schemeClr val="tx1"/>
              </a:solidFill>
              <a:cs typeface="+mj-cs"/>
            </a:endParaRPr>
          </a:p>
        </p:txBody>
      </p:sp>
      <p:sp>
        <p:nvSpPr>
          <p:cNvPr id="1567759" name="AutoShape 15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711200" y="3429000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cs typeface="+mj-cs"/>
              </a:rPr>
              <a:t>1</a:t>
            </a:r>
            <a:endParaRPr lang="th-TH" sz="1400">
              <a:solidFill>
                <a:schemeClr val="tx1"/>
              </a:solidFill>
              <a:cs typeface="+mj-cs"/>
            </a:endParaRPr>
          </a:p>
        </p:txBody>
      </p:sp>
      <p:sp>
        <p:nvSpPr>
          <p:cNvPr id="1567760" name="AutoShape 16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85800" y="2374900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cs typeface="+mj-cs"/>
              </a:rPr>
              <a:t>3</a:t>
            </a:r>
            <a:endParaRPr lang="th-TH" sz="1400">
              <a:solidFill>
                <a:schemeClr val="tx1"/>
              </a:solidFill>
              <a:cs typeface="+mj-cs"/>
            </a:endParaRPr>
          </a:p>
        </p:txBody>
      </p:sp>
      <p:sp>
        <p:nvSpPr>
          <p:cNvPr id="1567761" name="AutoShape 17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85800" y="1339850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cs typeface="+mj-cs"/>
              </a:rPr>
              <a:t>2</a:t>
            </a:r>
            <a:endParaRPr lang="th-TH" sz="1400">
              <a:solidFill>
                <a:schemeClr val="tx1"/>
              </a:solidFill>
              <a:cs typeface="+mj-cs"/>
            </a:endParaRPr>
          </a:p>
        </p:txBody>
      </p:sp>
      <p:sp>
        <p:nvSpPr>
          <p:cNvPr id="1567762" name="AutoShape 18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381000" y="4191000"/>
            <a:ext cx="533400" cy="381000"/>
          </a:xfrm>
          <a:prstGeom prst="star5">
            <a:avLst/>
          </a:prstGeom>
          <a:solidFill>
            <a:srgbClr val="FFCC00"/>
          </a:solidFill>
          <a:ln w="762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63" name="AutoShape 19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1752600" y="2667000"/>
            <a:ext cx="533400" cy="381000"/>
          </a:xfrm>
          <a:prstGeom prst="star5">
            <a:avLst/>
          </a:prstGeom>
          <a:solidFill>
            <a:srgbClr val="FFCC00"/>
          </a:solidFill>
          <a:ln w="762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64" name="AutoShape 20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1752600" y="533400"/>
            <a:ext cx="533400" cy="381000"/>
          </a:xfrm>
          <a:prstGeom prst="star5">
            <a:avLst/>
          </a:prstGeom>
          <a:solidFill>
            <a:srgbClr val="FFCC00"/>
          </a:solidFill>
          <a:ln w="762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67" name="Line 23"/>
          <p:cNvSpPr>
            <a:spLocks noChangeShapeType="1"/>
          </p:cNvSpPr>
          <p:nvPr/>
        </p:nvSpPr>
        <p:spPr bwMode="auto">
          <a:xfrm flipH="1">
            <a:off x="336550" y="4235450"/>
            <a:ext cx="152400" cy="1588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68" name="Line 24"/>
          <p:cNvSpPr>
            <a:spLocks noChangeShapeType="1"/>
          </p:cNvSpPr>
          <p:nvPr/>
        </p:nvSpPr>
        <p:spPr bwMode="auto">
          <a:xfrm>
            <a:off x="336550" y="2074863"/>
            <a:ext cx="228600" cy="1587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69" name="Line 25"/>
          <p:cNvSpPr>
            <a:spLocks noChangeShapeType="1"/>
          </p:cNvSpPr>
          <p:nvPr/>
        </p:nvSpPr>
        <p:spPr bwMode="auto">
          <a:xfrm flipV="1">
            <a:off x="336550" y="2054225"/>
            <a:ext cx="1588" cy="22098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70" name="AutoShape 26"/>
          <p:cNvSpPr>
            <a:spLocks noChangeArrowheads="1"/>
          </p:cNvSpPr>
          <p:nvPr/>
        </p:nvSpPr>
        <p:spPr bwMode="auto">
          <a:xfrm>
            <a:off x="0" y="2590800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cs typeface="+mj-cs"/>
              </a:rPr>
              <a:t>5</a:t>
            </a:r>
            <a:endParaRPr lang="th-TH" sz="1400">
              <a:solidFill>
                <a:schemeClr val="tx1"/>
              </a:solidFill>
              <a:cs typeface="+mj-cs"/>
            </a:endParaRPr>
          </a:p>
        </p:txBody>
      </p:sp>
      <p:sp>
        <p:nvSpPr>
          <p:cNvPr id="1567771" name="AutoShape 27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381000" y="1600200"/>
            <a:ext cx="533400" cy="381000"/>
          </a:xfrm>
          <a:prstGeom prst="star5">
            <a:avLst/>
          </a:prstGeom>
          <a:solidFill>
            <a:srgbClr val="FFCC00"/>
          </a:solidFill>
          <a:ln w="762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72" name="AutoShape 28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026275" y="4876800"/>
            <a:ext cx="1752600" cy="762000"/>
          </a:xfrm>
          <a:prstGeom prst="flowChartPredefinedProcess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600">
                <a:latin typeface="LilyUPC" pitchFamily="34" charset="-34"/>
                <a:cs typeface="+mj-cs"/>
              </a:rPr>
              <a:t>ศน.</a:t>
            </a:r>
          </a:p>
        </p:txBody>
      </p:sp>
      <p:sp>
        <p:nvSpPr>
          <p:cNvPr id="1567773" name="AutoShape 29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134225" y="3854450"/>
            <a:ext cx="1524000" cy="609600"/>
          </a:xfrm>
          <a:prstGeom prst="flowChartPredefinedProcess">
            <a:avLst/>
          </a:prstGeom>
          <a:solidFill>
            <a:srgbClr val="FFCC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LilyUPC" pitchFamily="34" charset="-34"/>
                <a:cs typeface="+mj-cs"/>
              </a:rPr>
              <a:t>ศน.ชน.</a:t>
            </a:r>
          </a:p>
        </p:txBody>
      </p:sp>
      <p:sp>
        <p:nvSpPr>
          <p:cNvPr id="1567774" name="AutoShape 30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156450" y="2763838"/>
            <a:ext cx="1530350" cy="609600"/>
          </a:xfrm>
          <a:prstGeom prst="flowChartPredefinedProcess">
            <a:avLst/>
          </a:prstGeom>
          <a:solidFill>
            <a:srgbClr val="FFCC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LilyUPC" pitchFamily="34" charset="-34"/>
                <a:cs typeface="+mj-cs"/>
              </a:rPr>
              <a:t>ศน.ชนพ.</a:t>
            </a:r>
          </a:p>
        </p:txBody>
      </p:sp>
      <p:sp>
        <p:nvSpPr>
          <p:cNvPr id="1567775" name="AutoShape 31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207250" y="1736725"/>
            <a:ext cx="1479550" cy="609600"/>
          </a:xfrm>
          <a:prstGeom prst="flowChartPredefinedProcess">
            <a:avLst/>
          </a:prstGeom>
          <a:solidFill>
            <a:srgbClr val="FFCC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LilyUPC" pitchFamily="34" charset="-34"/>
                <a:cs typeface="+mj-cs"/>
              </a:rPr>
              <a:t>ศน.ชช.</a:t>
            </a:r>
          </a:p>
        </p:txBody>
      </p:sp>
      <p:sp>
        <p:nvSpPr>
          <p:cNvPr id="1567776" name="AutoShape 3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585075" y="3457575"/>
            <a:ext cx="6604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77" name="AutoShape 3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667625" y="4524375"/>
            <a:ext cx="6096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78" name="AutoShape 3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610475" y="2403475"/>
            <a:ext cx="609600" cy="276225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79" name="AutoShape 3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165975" y="669925"/>
            <a:ext cx="1552575" cy="609600"/>
          </a:xfrm>
          <a:prstGeom prst="flowChartPredefinedProcess">
            <a:avLst/>
          </a:prstGeom>
          <a:solidFill>
            <a:srgbClr val="FFCC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LilyUPC" pitchFamily="34" charset="-34"/>
                <a:cs typeface="+mj-cs"/>
              </a:rPr>
              <a:t>ศน.ชชพ.</a:t>
            </a:r>
          </a:p>
        </p:txBody>
      </p:sp>
      <p:sp>
        <p:nvSpPr>
          <p:cNvPr id="1567780" name="AutoShape 36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591425" y="1365250"/>
            <a:ext cx="609600" cy="2794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81" name="AutoShape 37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394575" y="4492625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1400">
                <a:solidFill>
                  <a:schemeClr val="tx1"/>
                </a:solidFill>
                <a:cs typeface="+mj-cs"/>
              </a:rPr>
              <a:t>2</a:t>
            </a:r>
          </a:p>
        </p:txBody>
      </p:sp>
      <p:sp>
        <p:nvSpPr>
          <p:cNvPr id="1567782" name="AutoShape 38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340600" y="3429000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cs typeface="+mj-cs"/>
              </a:rPr>
              <a:t>1</a:t>
            </a:r>
            <a:endParaRPr lang="th-TH" sz="1400">
              <a:solidFill>
                <a:schemeClr val="tx1"/>
              </a:solidFill>
              <a:cs typeface="+mj-cs"/>
            </a:endParaRPr>
          </a:p>
        </p:txBody>
      </p:sp>
      <p:sp>
        <p:nvSpPr>
          <p:cNvPr id="1567783" name="AutoShape 39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315200" y="2374900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cs typeface="+mj-cs"/>
              </a:rPr>
              <a:t>3</a:t>
            </a:r>
            <a:endParaRPr lang="th-TH" sz="1400">
              <a:solidFill>
                <a:schemeClr val="tx1"/>
              </a:solidFill>
              <a:cs typeface="+mj-cs"/>
            </a:endParaRPr>
          </a:p>
        </p:txBody>
      </p:sp>
      <p:sp>
        <p:nvSpPr>
          <p:cNvPr id="1567784" name="AutoShape 40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315200" y="1339850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cs typeface="+mj-cs"/>
              </a:rPr>
              <a:t>2</a:t>
            </a:r>
            <a:endParaRPr lang="th-TH" sz="1400">
              <a:solidFill>
                <a:schemeClr val="tx1"/>
              </a:solidFill>
              <a:cs typeface="+mj-cs"/>
            </a:endParaRPr>
          </a:p>
        </p:txBody>
      </p:sp>
      <p:sp>
        <p:nvSpPr>
          <p:cNvPr id="1567785" name="AutoShape 41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010400" y="4191000"/>
            <a:ext cx="533400" cy="381000"/>
          </a:xfrm>
          <a:prstGeom prst="star5">
            <a:avLst/>
          </a:prstGeom>
          <a:solidFill>
            <a:srgbClr val="FFCC00"/>
          </a:solidFill>
          <a:ln w="762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86" name="AutoShape 4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382000" y="2667000"/>
            <a:ext cx="533400" cy="381000"/>
          </a:xfrm>
          <a:prstGeom prst="star5">
            <a:avLst/>
          </a:prstGeom>
          <a:solidFill>
            <a:srgbClr val="FFCC00"/>
          </a:solidFill>
          <a:ln w="762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87" name="AutoShape 4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382000" y="533400"/>
            <a:ext cx="533400" cy="381000"/>
          </a:xfrm>
          <a:prstGeom prst="star5">
            <a:avLst/>
          </a:prstGeom>
          <a:solidFill>
            <a:srgbClr val="FFCC00"/>
          </a:solidFill>
          <a:ln w="762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88" name="Line 44"/>
          <p:cNvSpPr>
            <a:spLocks noChangeShapeType="1"/>
          </p:cNvSpPr>
          <p:nvPr/>
        </p:nvSpPr>
        <p:spPr bwMode="auto">
          <a:xfrm>
            <a:off x="6965950" y="2074863"/>
            <a:ext cx="228600" cy="1587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89" name="Line 45"/>
          <p:cNvSpPr>
            <a:spLocks noChangeShapeType="1"/>
          </p:cNvSpPr>
          <p:nvPr/>
        </p:nvSpPr>
        <p:spPr bwMode="auto">
          <a:xfrm flipV="1">
            <a:off x="6965950" y="2054225"/>
            <a:ext cx="1588" cy="22098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90" name="AutoShape 46"/>
          <p:cNvSpPr>
            <a:spLocks noChangeArrowheads="1"/>
          </p:cNvSpPr>
          <p:nvPr/>
        </p:nvSpPr>
        <p:spPr bwMode="auto">
          <a:xfrm>
            <a:off x="6629400" y="2590800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cs typeface="+mj-cs"/>
              </a:rPr>
              <a:t>5</a:t>
            </a:r>
            <a:endParaRPr lang="th-TH" sz="1400">
              <a:solidFill>
                <a:schemeClr val="tx1"/>
              </a:solidFill>
              <a:cs typeface="+mj-cs"/>
            </a:endParaRPr>
          </a:p>
        </p:txBody>
      </p:sp>
      <p:sp>
        <p:nvSpPr>
          <p:cNvPr id="1567791" name="AutoShape 47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010400" y="1600200"/>
            <a:ext cx="533400" cy="381000"/>
          </a:xfrm>
          <a:prstGeom prst="star5">
            <a:avLst/>
          </a:prstGeom>
          <a:solidFill>
            <a:srgbClr val="FFCC00"/>
          </a:solidFill>
          <a:ln w="762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92" name="AutoShape 48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784725" y="4876800"/>
            <a:ext cx="1752600" cy="762000"/>
          </a:xfrm>
          <a:prstGeom prst="flowChartPredefinedProcess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600">
                <a:latin typeface="LilyUPC" pitchFamily="34" charset="-34"/>
                <a:cs typeface="+mj-cs"/>
              </a:rPr>
              <a:t>ผอ.สถ.</a:t>
            </a:r>
          </a:p>
        </p:txBody>
      </p:sp>
      <p:sp>
        <p:nvSpPr>
          <p:cNvPr id="1567793" name="AutoShape 49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892675" y="3854450"/>
            <a:ext cx="1524000" cy="609600"/>
          </a:xfrm>
          <a:prstGeom prst="flowChartPredefinedProcess">
            <a:avLst/>
          </a:prstGeom>
          <a:solidFill>
            <a:srgbClr val="FFCC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LilyUPC" pitchFamily="34" charset="-34"/>
                <a:cs typeface="+mj-cs"/>
              </a:rPr>
              <a:t>ผอ.ชน.</a:t>
            </a:r>
          </a:p>
        </p:txBody>
      </p:sp>
      <p:sp>
        <p:nvSpPr>
          <p:cNvPr id="1567794" name="AutoShape 50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914900" y="2763838"/>
            <a:ext cx="1530350" cy="609600"/>
          </a:xfrm>
          <a:prstGeom prst="flowChartPredefinedProcess">
            <a:avLst/>
          </a:prstGeom>
          <a:solidFill>
            <a:srgbClr val="FFCC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LilyUPC" pitchFamily="34" charset="-34"/>
                <a:cs typeface="+mj-cs"/>
              </a:rPr>
              <a:t>ผอ.ชนพ.</a:t>
            </a:r>
          </a:p>
        </p:txBody>
      </p:sp>
      <p:sp>
        <p:nvSpPr>
          <p:cNvPr id="1567795" name="AutoShape 51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965700" y="1736725"/>
            <a:ext cx="1479550" cy="609600"/>
          </a:xfrm>
          <a:prstGeom prst="flowChartPredefinedProcess">
            <a:avLst/>
          </a:prstGeom>
          <a:solidFill>
            <a:srgbClr val="FFCC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LilyUPC" pitchFamily="34" charset="-34"/>
                <a:cs typeface="+mj-cs"/>
              </a:rPr>
              <a:t>ผอ.ชช.</a:t>
            </a:r>
          </a:p>
        </p:txBody>
      </p:sp>
      <p:sp>
        <p:nvSpPr>
          <p:cNvPr id="1567796" name="AutoShape 5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5343525" y="3457575"/>
            <a:ext cx="6604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97" name="AutoShape 5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5426075" y="4524375"/>
            <a:ext cx="6096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98" name="AutoShape 5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5368925" y="2403475"/>
            <a:ext cx="609600" cy="276225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99" name="AutoShape 5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924425" y="669925"/>
            <a:ext cx="1552575" cy="609600"/>
          </a:xfrm>
          <a:prstGeom prst="flowChartPredefinedProcess">
            <a:avLst/>
          </a:prstGeom>
          <a:solidFill>
            <a:srgbClr val="FFCC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LilyUPC" pitchFamily="34" charset="-34"/>
                <a:cs typeface="+mj-cs"/>
              </a:rPr>
              <a:t>ผอ.ชชพ.</a:t>
            </a:r>
          </a:p>
        </p:txBody>
      </p:sp>
      <p:sp>
        <p:nvSpPr>
          <p:cNvPr id="1567800" name="AutoShape 56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5349875" y="1365250"/>
            <a:ext cx="609600" cy="2794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801" name="AutoShape 57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5153025" y="4492625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1400">
                <a:solidFill>
                  <a:schemeClr val="tx1"/>
                </a:solidFill>
                <a:cs typeface="+mj-cs"/>
              </a:rPr>
              <a:t>1</a:t>
            </a:r>
          </a:p>
        </p:txBody>
      </p:sp>
      <p:sp>
        <p:nvSpPr>
          <p:cNvPr id="1567802" name="AutoShape 58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5099050" y="3429000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cs typeface="+mj-cs"/>
              </a:rPr>
              <a:t>1</a:t>
            </a:r>
            <a:endParaRPr lang="th-TH" sz="1400">
              <a:solidFill>
                <a:schemeClr val="tx1"/>
              </a:solidFill>
              <a:cs typeface="+mj-cs"/>
            </a:endParaRPr>
          </a:p>
        </p:txBody>
      </p:sp>
      <p:sp>
        <p:nvSpPr>
          <p:cNvPr id="1567803" name="AutoShape 59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5073650" y="2374900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cs typeface="+mj-cs"/>
              </a:rPr>
              <a:t>3</a:t>
            </a:r>
            <a:endParaRPr lang="th-TH" sz="1400">
              <a:solidFill>
                <a:schemeClr val="tx1"/>
              </a:solidFill>
              <a:cs typeface="+mj-cs"/>
            </a:endParaRPr>
          </a:p>
        </p:txBody>
      </p:sp>
      <p:sp>
        <p:nvSpPr>
          <p:cNvPr id="1567804" name="AutoShape 60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5073650" y="1339850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cs typeface="+mj-cs"/>
              </a:rPr>
              <a:t>2</a:t>
            </a:r>
            <a:endParaRPr lang="th-TH" sz="1400">
              <a:solidFill>
                <a:schemeClr val="tx1"/>
              </a:solidFill>
              <a:cs typeface="+mj-cs"/>
            </a:endParaRPr>
          </a:p>
        </p:txBody>
      </p:sp>
      <p:sp>
        <p:nvSpPr>
          <p:cNvPr id="1567805" name="AutoShape 61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768850" y="4191000"/>
            <a:ext cx="533400" cy="381000"/>
          </a:xfrm>
          <a:prstGeom prst="star5">
            <a:avLst/>
          </a:prstGeom>
          <a:solidFill>
            <a:srgbClr val="FFCC00"/>
          </a:solidFill>
          <a:ln w="762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806" name="AutoShape 6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140450" y="2667000"/>
            <a:ext cx="533400" cy="381000"/>
          </a:xfrm>
          <a:prstGeom prst="star5">
            <a:avLst/>
          </a:prstGeom>
          <a:solidFill>
            <a:srgbClr val="FFCC00"/>
          </a:solidFill>
          <a:ln w="762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807" name="AutoShape 6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140450" y="533400"/>
            <a:ext cx="533400" cy="381000"/>
          </a:xfrm>
          <a:prstGeom prst="star5">
            <a:avLst/>
          </a:prstGeom>
          <a:solidFill>
            <a:srgbClr val="FFCC00"/>
          </a:solidFill>
          <a:ln w="762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808" name="Line 64"/>
          <p:cNvSpPr>
            <a:spLocks noChangeShapeType="1"/>
          </p:cNvSpPr>
          <p:nvPr/>
        </p:nvSpPr>
        <p:spPr bwMode="auto">
          <a:xfrm>
            <a:off x="4724400" y="2074863"/>
            <a:ext cx="228600" cy="1587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809" name="Line 65"/>
          <p:cNvSpPr>
            <a:spLocks noChangeShapeType="1"/>
          </p:cNvSpPr>
          <p:nvPr/>
        </p:nvSpPr>
        <p:spPr bwMode="auto">
          <a:xfrm flipV="1">
            <a:off x="4756150" y="2057400"/>
            <a:ext cx="1588" cy="22098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810" name="AutoShape 66"/>
          <p:cNvSpPr>
            <a:spLocks noChangeArrowheads="1"/>
          </p:cNvSpPr>
          <p:nvPr/>
        </p:nvSpPr>
        <p:spPr bwMode="auto">
          <a:xfrm>
            <a:off x="4419600" y="2743200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cs typeface="+mj-cs"/>
              </a:rPr>
              <a:t>5</a:t>
            </a:r>
            <a:endParaRPr lang="th-TH" sz="1400">
              <a:solidFill>
                <a:schemeClr val="tx1"/>
              </a:solidFill>
              <a:cs typeface="+mj-cs"/>
            </a:endParaRPr>
          </a:p>
        </p:txBody>
      </p:sp>
      <p:sp>
        <p:nvSpPr>
          <p:cNvPr id="1567811" name="AutoShape 67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768850" y="1600200"/>
            <a:ext cx="533400" cy="381000"/>
          </a:xfrm>
          <a:prstGeom prst="star5">
            <a:avLst/>
          </a:prstGeom>
          <a:solidFill>
            <a:srgbClr val="FFCC00"/>
          </a:solidFill>
          <a:ln w="762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812" name="AutoShape 68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606675" y="4876800"/>
            <a:ext cx="1752600" cy="762000"/>
          </a:xfrm>
          <a:prstGeom prst="flowChartPredefinedProcess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600">
                <a:latin typeface="LilyUPC" pitchFamily="34" charset="-34"/>
                <a:cs typeface="+mj-cs"/>
              </a:rPr>
              <a:t>รอง ผอ.สถ.</a:t>
            </a:r>
          </a:p>
        </p:txBody>
      </p:sp>
      <p:sp>
        <p:nvSpPr>
          <p:cNvPr id="1567813" name="AutoShape 69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714625" y="3854450"/>
            <a:ext cx="1524000" cy="609600"/>
          </a:xfrm>
          <a:prstGeom prst="flowChartPredefinedProcess">
            <a:avLst/>
          </a:prstGeom>
          <a:solidFill>
            <a:srgbClr val="FFCC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LilyUPC" pitchFamily="34" charset="-34"/>
                <a:cs typeface="+mj-cs"/>
              </a:rPr>
              <a:t>รอง ผอ.ชน.</a:t>
            </a:r>
          </a:p>
        </p:txBody>
      </p:sp>
      <p:sp>
        <p:nvSpPr>
          <p:cNvPr id="1567814" name="AutoShape 70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736850" y="2763838"/>
            <a:ext cx="1530350" cy="609600"/>
          </a:xfrm>
          <a:prstGeom prst="flowChartPredefinedProcess">
            <a:avLst/>
          </a:prstGeom>
          <a:solidFill>
            <a:srgbClr val="FFCC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LilyUPC" pitchFamily="34" charset="-34"/>
                <a:cs typeface="+mj-cs"/>
              </a:rPr>
              <a:t>รอง ผอ.ชนพ.</a:t>
            </a:r>
          </a:p>
        </p:txBody>
      </p:sp>
      <p:sp>
        <p:nvSpPr>
          <p:cNvPr id="1567815" name="AutoShape 71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787650" y="1736725"/>
            <a:ext cx="1479550" cy="609600"/>
          </a:xfrm>
          <a:prstGeom prst="flowChartPredefinedProcess">
            <a:avLst/>
          </a:prstGeom>
          <a:solidFill>
            <a:srgbClr val="FFCC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LilyUPC" pitchFamily="34" charset="-34"/>
                <a:cs typeface="+mj-cs"/>
              </a:rPr>
              <a:t>รอง ผอ.ชช.</a:t>
            </a:r>
          </a:p>
        </p:txBody>
      </p:sp>
      <p:sp>
        <p:nvSpPr>
          <p:cNvPr id="1567816" name="AutoShape 7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165475" y="3457575"/>
            <a:ext cx="6604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solidFill>
                <a:srgbClr val="FF3300"/>
              </a:solidFill>
              <a:cs typeface="+mj-cs"/>
            </a:endParaRPr>
          </a:p>
        </p:txBody>
      </p:sp>
      <p:sp>
        <p:nvSpPr>
          <p:cNvPr id="1567817" name="AutoShape 7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248025" y="4524375"/>
            <a:ext cx="6096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818" name="AutoShape 7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190875" y="2403475"/>
            <a:ext cx="609600" cy="276225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solidFill>
                <a:srgbClr val="FF3300"/>
              </a:solidFill>
              <a:cs typeface="+mj-cs"/>
            </a:endParaRPr>
          </a:p>
        </p:txBody>
      </p:sp>
      <p:sp>
        <p:nvSpPr>
          <p:cNvPr id="1567819" name="AutoShape 7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974975" y="4492625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cs typeface="+mj-cs"/>
              </a:rPr>
              <a:t>2</a:t>
            </a:r>
            <a:endParaRPr lang="th-TH" sz="1400">
              <a:solidFill>
                <a:schemeClr val="tx1"/>
              </a:solidFill>
              <a:cs typeface="+mj-cs"/>
            </a:endParaRPr>
          </a:p>
        </p:txBody>
      </p:sp>
      <p:sp>
        <p:nvSpPr>
          <p:cNvPr id="1567820" name="AutoShape 76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921000" y="3429000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cs typeface="+mj-cs"/>
              </a:rPr>
              <a:t>1</a:t>
            </a:r>
            <a:endParaRPr lang="th-TH" sz="1400">
              <a:solidFill>
                <a:schemeClr val="tx1"/>
              </a:solidFill>
              <a:cs typeface="+mj-cs"/>
            </a:endParaRPr>
          </a:p>
        </p:txBody>
      </p:sp>
      <p:sp>
        <p:nvSpPr>
          <p:cNvPr id="1567821" name="AutoShape 77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895600" y="2374900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cs typeface="+mj-cs"/>
              </a:rPr>
              <a:t>3</a:t>
            </a:r>
            <a:endParaRPr lang="th-TH" sz="1400">
              <a:solidFill>
                <a:schemeClr val="tx1"/>
              </a:solidFill>
              <a:cs typeface="+mj-cs"/>
            </a:endParaRPr>
          </a:p>
        </p:txBody>
      </p:sp>
      <p:sp>
        <p:nvSpPr>
          <p:cNvPr id="1567822" name="AutoShape 78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590800" y="4191000"/>
            <a:ext cx="533400" cy="381000"/>
          </a:xfrm>
          <a:prstGeom prst="star5">
            <a:avLst/>
          </a:prstGeom>
          <a:solidFill>
            <a:srgbClr val="FFCC00"/>
          </a:solidFill>
          <a:ln w="762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823" name="AutoShape 79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962400" y="2667000"/>
            <a:ext cx="533400" cy="381000"/>
          </a:xfrm>
          <a:prstGeom prst="star5">
            <a:avLst/>
          </a:prstGeom>
          <a:solidFill>
            <a:srgbClr val="FFCC00"/>
          </a:solidFill>
          <a:ln w="762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824" name="Line 80"/>
          <p:cNvSpPr>
            <a:spLocks noChangeShapeType="1"/>
          </p:cNvSpPr>
          <p:nvPr/>
        </p:nvSpPr>
        <p:spPr bwMode="auto">
          <a:xfrm>
            <a:off x="2546350" y="2074863"/>
            <a:ext cx="228600" cy="1587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825" name="Line 81"/>
          <p:cNvSpPr>
            <a:spLocks noChangeShapeType="1"/>
          </p:cNvSpPr>
          <p:nvPr/>
        </p:nvSpPr>
        <p:spPr bwMode="auto">
          <a:xfrm flipV="1">
            <a:off x="2546350" y="2070100"/>
            <a:ext cx="1588" cy="22098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826" name="AutoShape 82"/>
          <p:cNvSpPr>
            <a:spLocks noChangeArrowheads="1"/>
          </p:cNvSpPr>
          <p:nvPr/>
        </p:nvSpPr>
        <p:spPr bwMode="auto">
          <a:xfrm>
            <a:off x="2209800" y="2590800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cs typeface="+mj-cs"/>
              </a:rPr>
              <a:t>5</a:t>
            </a:r>
            <a:endParaRPr lang="th-TH" sz="1400">
              <a:solidFill>
                <a:schemeClr val="tx1"/>
              </a:solidFill>
              <a:cs typeface="+mj-cs"/>
            </a:endParaRPr>
          </a:p>
        </p:txBody>
      </p:sp>
      <p:sp>
        <p:nvSpPr>
          <p:cNvPr id="1567827" name="AutoShape 8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590800" y="1600200"/>
            <a:ext cx="533400" cy="381000"/>
          </a:xfrm>
          <a:prstGeom prst="star5">
            <a:avLst/>
          </a:prstGeom>
          <a:solidFill>
            <a:srgbClr val="FFCC00"/>
          </a:solidFill>
          <a:ln w="762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828" name="Line 84"/>
          <p:cNvSpPr>
            <a:spLocks noChangeShapeType="1"/>
          </p:cNvSpPr>
          <p:nvPr/>
        </p:nvSpPr>
        <p:spPr bwMode="auto">
          <a:xfrm flipH="1">
            <a:off x="2574925" y="4235450"/>
            <a:ext cx="152400" cy="1588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829" name="Line 85"/>
          <p:cNvSpPr>
            <a:spLocks noChangeShapeType="1"/>
          </p:cNvSpPr>
          <p:nvPr/>
        </p:nvSpPr>
        <p:spPr bwMode="auto">
          <a:xfrm flipH="1">
            <a:off x="4721225" y="4235450"/>
            <a:ext cx="152400" cy="1588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830" name="Line 86"/>
          <p:cNvSpPr>
            <a:spLocks noChangeShapeType="1"/>
          </p:cNvSpPr>
          <p:nvPr/>
        </p:nvSpPr>
        <p:spPr bwMode="auto">
          <a:xfrm flipH="1">
            <a:off x="6978650" y="4233863"/>
            <a:ext cx="152400" cy="1587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2" name="AutoShape 2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1676400" y="6032500"/>
            <a:ext cx="1676400" cy="685800"/>
          </a:xfrm>
          <a:prstGeom prst="flowChartPredefinedProcess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60000"/>
              </a:lnSpc>
              <a:defRPr/>
            </a:pPr>
            <a:r>
              <a:rPr lang="th-TH" sz="3200" dirty="0">
                <a:latin typeface="LilyUPC" pitchFamily="34" charset="-34"/>
                <a:cs typeface="+mj-cs"/>
              </a:rPr>
              <a:t> ครู </a:t>
            </a:r>
            <a:r>
              <a:rPr lang="th-TH" sz="3200" dirty="0" err="1">
                <a:latin typeface="LilyUPC" pitchFamily="34" charset="-34"/>
                <a:cs typeface="+mj-cs"/>
              </a:rPr>
              <a:t>ผดด.</a:t>
            </a:r>
            <a:endParaRPr lang="th-TH" sz="3200" dirty="0">
              <a:latin typeface="LilyUPC" pitchFamily="34" charset="-34"/>
              <a:cs typeface="+mj-cs"/>
            </a:endParaRPr>
          </a:p>
        </p:txBody>
      </p:sp>
      <p:sp>
        <p:nvSpPr>
          <p:cNvPr id="3162" name="AutoShape 91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6200" y="152400"/>
            <a:ext cx="457200" cy="228600"/>
          </a:xfrm>
          <a:prstGeom prst="smileyFace">
            <a:avLst>
              <a:gd name="adj" fmla="val 4653"/>
            </a:avLst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1600">
                <a:solidFill>
                  <a:schemeClr val="tx1"/>
                </a:solidFill>
                <a:latin typeface="Cordia New" pitchFamily="34" charset="-34"/>
                <a:cs typeface="+mj-cs"/>
              </a:rPr>
              <a:t>วิชาการ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67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567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567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1567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1567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1567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1567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567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1567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1000"/>
                                        <p:tgtEl>
                                          <p:spTgt spid="1567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567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1567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1567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1000"/>
                                        <p:tgtEl>
                                          <p:spTgt spid="1567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1000"/>
                                        <p:tgtEl>
                                          <p:spTgt spid="1567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1000"/>
                                        <p:tgtEl>
                                          <p:spTgt spid="1567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000"/>
                                        <p:tgtEl>
                                          <p:spTgt spid="1567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7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4" dur="1000"/>
                                        <p:tgtEl>
                                          <p:spTgt spid="1567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7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8" dur="1000"/>
                                        <p:tgtEl>
                                          <p:spTgt spid="1567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1000"/>
                                        <p:tgtEl>
                                          <p:spTgt spid="1567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1000"/>
                                        <p:tgtEl>
                                          <p:spTgt spid="1567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8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9" dur="1000"/>
                                        <p:tgtEl>
                                          <p:spTgt spid="1567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9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1000"/>
                                        <p:tgtEl>
                                          <p:spTgt spid="1567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1000"/>
                                        <p:tgtEl>
                                          <p:spTgt spid="1567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9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1000"/>
                                        <p:tgtEl>
                                          <p:spTgt spid="1567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0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4" dur="1000"/>
                                        <p:tgtEl>
                                          <p:spTgt spid="1567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0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8" dur="1000"/>
                                        <p:tgtEl>
                                          <p:spTgt spid="1567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1000"/>
                                        <p:tgtEl>
                                          <p:spTgt spid="1567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1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1000"/>
                                        <p:tgtEl>
                                          <p:spTgt spid="1567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1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1000"/>
                                        <p:tgtEl>
                                          <p:spTgt spid="1567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1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3" dur="1000"/>
                                        <p:tgtEl>
                                          <p:spTgt spid="1567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1000"/>
                                        <p:tgtEl>
                                          <p:spTgt spid="1567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1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1000"/>
                                        <p:tgtEl>
                                          <p:spTgt spid="1567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13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4" dur="1000"/>
                                        <p:tgtEl>
                                          <p:spTgt spid="1567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13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8" dur="1000"/>
                                        <p:tgtEl>
                                          <p:spTgt spid="1567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1000"/>
                                        <p:tgtEl>
                                          <p:spTgt spid="1567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1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1000"/>
                                        <p:tgtEl>
                                          <p:spTgt spid="1567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14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9" dur="1000"/>
                                        <p:tgtEl>
                                          <p:spTgt spid="1567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15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3" dur="1000"/>
                                        <p:tgtEl>
                                          <p:spTgt spid="1567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1000"/>
                                        <p:tgtEl>
                                          <p:spTgt spid="1567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1000"/>
                                        <p:tgtEl>
                                          <p:spTgt spid="1567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6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4" dur="1000"/>
                                        <p:tgtEl>
                                          <p:spTgt spid="1567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16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8" dur="1000"/>
                                        <p:tgtEl>
                                          <p:spTgt spid="1567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7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1000"/>
                                        <p:tgtEl>
                                          <p:spTgt spid="1567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1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1000"/>
                                        <p:tgtEl>
                                          <p:spTgt spid="1567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1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1000"/>
                                        <p:tgtEl>
                                          <p:spTgt spid="1567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18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4" dur="1000"/>
                                        <p:tgtEl>
                                          <p:spTgt spid="1567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1000"/>
                                        <p:tgtEl>
                                          <p:spTgt spid="1567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1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1000"/>
                                        <p:tgtEl>
                                          <p:spTgt spid="1567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19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5" dur="1000"/>
                                        <p:tgtEl>
                                          <p:spTgt spid="1567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19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9" dur="1000"/>
                                        <p:tgtEl>
                                          <p:spTgt spid="1567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20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3" dur="1000"/>
                                        <p:tgtEl>
                                          <p:spTgt spid="1567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20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1000"/>
                                        <p:tgtEl>
                                          <p:spTgt spid="1567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2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1" dur="1000"/>
                                        <p:tgtEl>
                                          <p:spTgt spid="1567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2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5" dur="1000"/>
                                        <p:tgtEl>
                                          <p:spTgt spid="156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8" dur="1000"/>
                                        <p:tgtEl>
                                          <p:spTgt spid="1567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 nodeType="afterGroup">
                            <p:stCondLst>
                              <p:cond delay="44000"/>
                            </p:stCondLst>
                            <p:childTnLst>
                              <p:par>
                                <p:cTn id="2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1000"/>
                                        <p:tgtEl>
                                          <p:spTgt spid="1567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22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6" dur="1000"/>
                                        <p:tgtEl>
                                          <p:spTgt spid="1567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22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0" dur="1000"/>
                                        <p:tgtEl>
                                          <p:spTgt spid="1567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 nodeType="afterGroup">
                            <p:stCondLst>
                              <p:cond delay="47000"/>
                            </p:stCondLst>
                            <p:childTnLst>
                              <p:par>
                                <p:cTn id="2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4" dur="1000"/>
                                        <p:tgtEl>
                                          <p:spTgt spid="156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 nodeType="afterGroup">
                            <p:stCondLst>
                              <p:cond delay="48000"/>
                            </p:stCondLst>
                            <p:childTnLst>
                              <p:par>
                                <p:cTn id="2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1000"/>
                                        <p:tgtEl>
                                          <p:spTgt spid="1567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 nodeType="afterGroup">
                            <p:stCondLst>
                              <p:cond delay="49000"/>
                            </p:stCondLst>
                            <p:childTnLst>
                              <p:par>
                                <p:cTn id="2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2" dur="1000"/>
                                        <p:tgtEl>
                                          <p:spTgt spid="1567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 nodeType="afterGroup">
                            <p:stCondLst>
                              <p:cond delay="50000"/>
                            </p:stCondLst>
                            <p:childTnLst>
                              <p:par>
                                <p:cTn id="24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6" dur="1000"/>
                                        <p:tgtEl>
                                          <p:spTgt spid="1567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9" dur="1000"/>
                                        <p:tgtEl>
                                          <p:spTgt spid="1567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2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1000"/>
                                        <p:tgtEl>
                                          <p:spTgt spid="1567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 nodeType="afterGroup">
                            <p:stCondLst>
                              <p:cond delay="52000"/>
                            </p:stCondLst>
                            <p:childTnLst>
                              <p:par>
                                <p:cTn id="25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7" dur="1000"/>
                                        <p:tgtEl>
                                          <p:spTgt spid="1567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 nodeType="afterGroup">
                            <p:stCondLst>
                              <p:cond delay="53000"/>
                            </p:stCondLst>
                            <p:childTnLst>
                              <p:par>
                                <p:cTn id="25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1" dur="1000"/>
                                        <p:tgtEl>
                                          <p:spTgt spid="1567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 nodeType="afterGroup">
                            <p:stCondLst>
                              <p:cond delay="54000"/>
                            </p:stCondLst>
                            <p:childTnLst>
                              <p:par>
                                <p:cTn id="26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5" dur="1000"/>
                                        <p:tgtEl>
                                          <p:spTgt spid="156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 nodeType="afterGroup">
                            <p:stCondLst>
                              <p:cond delay="55000"/>
                            </p:stCondLst>
                            <p:childTnLst>
                              <p:par>
                                <p:cTn id="2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9" dur="1000"/>
                                        <p:tgtEl>
                                          <p:spTgt spid="1567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 nodeType="afterGroup">
                            <p:stCondLst>
                              <p:cond delay="56000"/>
                            </p:stCondLst>
                            <p:childTnLst>
                              <p:par>
                                <p:cTn id="2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3" dur="1000"/>
                                        <p:tgtEl>
                                          <p:spTgt spid="1567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 nodeType="afterGroup">
                            <p:stCondLst>
                              <p:cond delay="57000"/>
                            </p:stCondLst>
                            <p:childTnLst>
                              <p:par>
                                <p:cTn id="27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7" dur="1000"/>
                                        <p:tgtEl>
                                          <p:spTgt spid="1567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1000"/>
                                        <p:tgtEl>
                                          <p:spTgt spid="1567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 nodeType="afterGroup">
                            <p:stCondLst>
                              <p:cond delay="58000"/>
                            </p:stCondLst>
                            <p:childTnLst>
                              <p:par>
                                <p:cTn id="28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4" dur="1000"/>
                                        <p:tgtEl>
                                          <p:spTgt spid="1567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 nodeType="afterGroup">
                            <p:stCondLst>
                              <p:cond delay="59000"/>
                            </p:stCondLst>
                            <p:childTnLst>
                              <p:par>
                                <p:cTn id="28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8" dur="1000"/>
                                        <p:tgtEl>
                                          <p:spTgt spid="1567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 nodeType="afterGroup">
                            <p:stCondLst>
                              <p:cond delay="60000"/>
                            </p:stCondLst>
                            <p:childTnLst>
                              <p:par>
                                <p:cTn id="29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2" dur="1000"/>
                                        <p:tgtEl>
                                          <p:spTgt spid="1567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1000"/>
                                        <p:tgtEl>
                                          <p:spTgt spid="1567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 nodeType="afterGroup">
                            <p:stCondLst>
                              <p:cond delay="61000"/>
                            </p:stCondLst>
                            <p:childTnLst>
                              <p:par>
                                <p:cTn id="29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9" dur="1000"/>
                                        <p:tgtEl>
                                          <p:spTgt spid="1567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 nodeType="afterGroup">
                            <p:stCondLst>
                              <p:cond delay="62000"/>
                            </p:stCondLst>
                            <p:childTnLst>
                              <p:par>
                                <p:cTn id="30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3" dur="1000"/>
                                        <p:tgtEl>
                                          <p:spTgt spid="1567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 nodeType="afterGroup">
                            <p:stCondLst>
                              <p:cond delay="63000"/>
                            </p:stCondLst>
                            <p:childTnLst>
                              <p:par>
                                <p:cTn id="30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7" dur="1000"/>
                                        <p:tgtEl>
                                          <p:spTgt spid="1567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1000"/>
                                        <p:tgtEl>
                                          <p:spTgt spid="1567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 nodeType="afterGroup">
                            <p:stCondLst>
                              <p:cond delay="64000"/>
                            </p:stCondLst>
                            <p:childTnLst>
                              <p:par>
                                <p:cTn id="3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4" dur="1000"/>
                                        <p:tgtEl>
                                          <p:spTgt spid="1567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 nodeType="afterGroup">
                            <p:stCondLst>
                              <p:cond delay="65000"/>
                            </p:stCondLst>
                            <p:childTnLst>
                              <p:par>
                                <p:cTn id="31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8" dur="1000"/>
                                        <p:tgtEl>
                                          <p:spTgt spid="1567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 nodeType="afterGroup">
                            <p:stCondLst>
                              <p:cond delay="66000"/>
                            </p:stCondLst>
                            <p:childTnLst>
                              <p:par>
                                <p:cTn id="3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2" dur="1000"/>
                                        <p:tgtEl>
                                          <p:spTgt spid="1567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7746" grpId="0" animBg="1"/>
      <p:bldP spid="1567747" grpId="0" animBg="1"/>
      <p:bldP spid="1567748" grpId="0" animBg="1"/>
      <p:bldP spid="1567749" grpId="0" animBg="1"/>
      <p:bldP spid="1567750" grpId="0" animBg="1"/>
      <p:bldP spid="1567751" grpId="0" animBg="1"/>
      <p:bldP spid="1567752" grpId="0" animBg="1"/>
      <p:bldP spid="1567753" grpId="0" animBg="1"/>
      <p:bldP spid="1567754" grpId="0" animBg="1"/>
      <p:bldP spid="1567755" grpId="0" animBg="1"/>
      <p:bldP spid="1567756" grpId="0" animBg="1"/>
      <p:bldP spid="1567757" grpId="0" animBg="1"/>
      <p:bldP spid="1567758" grpId="0" animBg="1"/>
      <p:bldP spid="1567759" grpId="0" animBg="1"/>
      <p:bldP spid="1567760" grpId="0" animBg="1"/>
      <p:bldP spid="1567761" grpId="0" animBg="1"/>
      <p:bldP spid="1567770" grpId="0" animBg="1"/>
      <p:bldP spid="1567772" grpId="0" animBg="1"/>
      <p:bldP spid="1567773" grpId="0" animBg="1"/>
      <p:bldP spid="1567774" grpId="0" animBg="1"/>
      <p:bldP spid="1567775" grpId="0" animBg="1"/>
      <p:bldP spid="1567776" grpId="0" animBg="1"/>
      <p:bldP spid="1567777" grpId="0" animBg="1"/>
      <p:bldP spid="1567778" grpId="0" animBg="1"/>
      <p:bldP spid="1567779" grpId="0" animBg="1"/>
      <p:bldP spid="1567780" grpId="0" animBg="1"/>
      <p:bldP spid="1567781" grpId="0" animBg="1"/>
      <p:bldP spid="1567782" grpId="0" animBg="1"/>
      <p:bldP spid="1567783" grpId="0" animBg="1"/>
      <p:bldP spid="1567784" grpId="0" animBg="1"/>
      <p:bldP spid="1567790" grpId="0" animBg="1"/>
      <p:bldP spid="1567792" grpId="0" animBg="1"/>
      <p:bldP spid="1567793" grpId="0" animBg="1"/>
      <p:bldP spid="1567794" grpId="0" animBg="1"/>
      <p:bldP spid="1567795" grpId="0" animBg="1"/>
      <p:bldP spid="1567796" grpId="0" animBg="1"/>
      <p:bldP spid="1567797" grpId="0" animBg="1"/>
      <p:bldP spid="1567798" grpId="0" animBg="1"/>
      <p:bldP spid="1567799" grpId="0" animBg="1"/>
      <p:bldP spid="1567800" grpId="0" animBg="1"/>
      <p:bldP spid="1567801" grpId="0" animBg="1"/>
      <p:bldP spid="1567802" grpId="0" animBg="1"/>
      <p:bldP spid="1567803" grpId="0" animBg="1"/>
      <p:bldP spid="1567804" grpId="0" animBg="1"/>
      <p:bldP spid="1567810" grpId="0" animBg="1"/>
      <p:bldP spid="1567812" grpId="0" animBg="1"/>
      <p:bldP spid="1567813" grpId="0" animBg="1"/>
      <p:bldP spid="1567814" grpId="0" animBg="1"/>
      <p:bldP spid="1567815" grpId="0" animBg="1"/>
      <p:bldP spid="1567816" grpId="0" animBg="1"/>
      <p:bldP spid="1567817" grpId="0" animBg="1"/>
      <p:bldP spid="1567818" grpId="0" animBg="1"/>
      <p:bldP spid="1567819" grpId="0" animBg="1"/>
      <p:bldP spid="1567820" grpId="0" animBg="1"/>
      <p:bldP spid="1567821" grpId="0" animBg="1"/>
      <p:bldP spid="1567826" grpId="0" animBg="1"/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1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400">
                <a:solidFill>
                  <a:srgbClr val="000000"/>
                </a:solidFill>
                <a:cs typeface="TH SarabunIT๙" pitchFamily="34" charset="-34"/>
              </a:rPr>
              <a:t>กรมส่งเสริมการปกครองท้องถิ่น  เทพสุริยา</a:t>
            </a:r>
            <a:r>
              <a:rPr lang="en-US" sz="1400">
                <a:solidFill>
                  <a:srgbClr val="000000"/>
                </a:solidFill>
                <a:cs typeface="TH SarabunIT๙" pitchFamily="34" charset="-34"/>
              </a:rPr>
              <a:t>(</a:t>
            </a:r>
            <a:r>
              <a:rPr lang="th-TH" sz="1400">
                <a:solidFill>
                  <a:srgbClr val="000000"/>
                </a:solidFill>
                <a:cs typeface="TH SarabunIT๙" pitchFamily="34" charset="-34"/>
              </a:rPr>
              <a:t>เทพสุริยา</a:t>
            </a:r>
            <a:r>
              <a:rPr lang="en-US" sz="1400">
                <a:solidFill>
                  <a:srgbClr val="000000"/>
                </a:solidFill>
                <a:cs typeface="TH SarabunIT๙" pitchFamily="34" charset="-34"/>
              </a:rPr>
              <a:t>)</a:t>
            </a:r>
          </a:p>
        </p:txBody>
      </p:sp>
      <p:sp>
        <p:nvSpPr>
          <p:cNvPr id="49155" name="Text Box 2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400">
                <a:solidFill>
                  <a:srgbClr val="000000"/>
                </a:solidFill>
                <a:cs typeface="TH SarabunIT๙" pitchFamily="34" charset="-34"/>
              </a:rPr>
              <a:t>(</a:t>
            </a:r>
            <a:r>
              <a:rPr lang="th-TH" sz="1400">
                <a:solidFill>
                  <a:srgbClr val="000000"/>
                </a:solidFill>
                <a:cs typeface="TH SarabunIT๙" pitchFamily="34" charset="-34"/>
              </a:rPr>
              <a:t>เทพสุริยา</a:t>
            </a:r>
            <a:r>
              <a:rPr lang="en-US" sz="1400">
                <a:solidFill>
                  <a:srgbClr val="000000"/>
                </a:solidFill>
                <a:cs typeface="TH SarabunIT๙" pitchFamily="34" charset="-34"/>
              </a:rPr>
              <a:t>)</a:t>
            </a:r>
          </a:p>
        </p:txBody>
      </p:sp>
      <p:sp>
        <p:nvSpPr>
          <p:cNvPr id="49156" name="Text Box 3"/>
          <p:cNvSpPr txBox="1">
            <a:spLocks noChangeArrowheads="1"/>
          </p:cNvSpPr>
          <p:nvPr/>
        </p:nvSpPr>
        <p:spPr bwMode="auto">
          <a:xfrm>
            <a:off x="214283" y="214290"/>
            <a:ext cx="8643998" cy="1214446"/>
          </a:xfrm>
          <a:prstGeom prst="rect">
            <a:avLst/>
          </a:prstGeom>
          <a:solidFill>
            <a:srgbClr val="C00000"/>
          </a:solidFill>
          <a:ln w="76320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4000" dirty="0">
                <a:solidFill>
                  <a:srgbClr val="FFFFFF"/>
                </a:solidFill>
                <a:cs typeface="TH SarabunIT๙" pitchFamily="34" charset="-34"/>
              </a:rPr>
              <a:t>ประเภทตำแหน่ง</a:t>
            </a:r>
            <a:r>
              <a:rPr lang="en-US" sz="4000" dirty="0">
                <a:solidFill>
                  <a:srgbClr val="FFFFFF"/>
                </a:solidFill>
                <a:cs typeface="TH SarabunIT๙" pitchFamily="34" charset="-34"/>
              </a:rPr>
              <a:t/>
            </a:r>
            <a:br>
              <a:rPr lang="en-US" sz="4000" dirty="0">
                <a:solidFill>
                  <a:srgbClr val="FFFFFF"/>
                </a:solidFill>
                <a:cs typeface="TH SarabunIT๙" pitchFamily="34" charset="-34"/>
              </a:rPr>
            </a:br>
            <a:r>
              <a:rPr lang="th-TH" sz="4000" dirty="0">
                <a:solidFill>
                  <a:srgbClr val="FFFFFF"/>
                </a:solidFill>
                <a:cs typeface="TH SarabunIT๙" pitchFamily="34" charset="-34"/>
              </a:rPr>
              <a:t>ข้าราชการ พนักงานครูและบุคลากรทางการศึกษาท้องถิ่น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228600" y="1981200"/>
            <a:ext cx="3962400" cy="762000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th-TH" sz="2800">
                <a:solidFill>
                  <a:srgbClr val="000000"/>
                </a:solidFill>
                <a:cs typeface="TH SarabunIT๙" pitchFamily="34" charset="-34"/>
              </a:rPr>
              <a:t>ประเภท</a:t>
            </a: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th-TH" sz="2800">
                <a:solidFill>
                  <a:srgbClr val="000000"/>
                </a:solidFill>
                <a:cs typeface="TH SarabunIT๙" pitchFamily="34" charset="-34"/>
              </a:rPr>
              <a:t>ข้าราชการ</a:t>
            </a:r>
            <a:r>
              <a:rPr lang="en-US" sz="2800">
                <a:solidFill>
                  <a:srgbClr val="000000"/>
                </a:solidFill>
                <a:cs typeface="TH SarabunIT๙" pitchFamily="34" charset="-34"/>
              </a:rPr>
              <a:t>/</a:t>
            </a:r>
            <a:r>
              <a:rPr lang="th-TH" sz="2800">
                <a:solidFill>
                  <a:srgbClr val="000000"/>
                </a:solidFill>
                <a:cs typeface="TH SarabunIT๙" pitchFamily="34" charset="-34"/>
              </a:rPr>
              <a:t>พนักงานครูฯ</a:t>
            </a: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0" y="2786063"/>
            <a:ext cx="4343400" cy="3886200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lnSpc>
                <a:spcPct val="7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th-TH" sz="2400" dirty="0">
                <a:solidFill>
                  <a:srgbClr val="000000"/>
                </a:solidFill>
                <a:cs typeface="TH SarabunIT๙" pitchFamily="34" charset="-34"/>
              </a:rPr>
              <a:t>1.สายงานการสอน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th-TH" sz="2400" dirty="0">
                <a:solidFill>
                  <a:srgbClr val="FF3300"/>
                </a:solidFill>
                <a:cs typeface="TH SarabunIT๙" pitchFamily="34" charset="-34"/>
              </a:rPr>
              <a:t>  </a:t>
            </a:r>
            <a:r>
              <a:rPr lang="th-TH" sz="2400" dirty="0">
                <a:solidFill>
                  <a:srgbClr val="0000FF"/>
                </a:solidFill>
                <a:cs typeface="TH SarabunIT๙" pitchFamily="34" charset="-34"/>
              </a:rPr>
              <a:t>1.1 </a:t>
            </a:r>
            <a:r>
              <a:rPr lang="th-TH" sz="2400" u="sng" dirty="0">
                <a:solidFill>
                  <a:srgbClr val="0000FF"/>
                </a:solidFill>
                <a:cs typeface="TH SarabunIT๙" pitchFamily="34" charset="-34"/>
              </a:rPr>
              <a:t>ครูผู้ช่วย</a:t>
            </a:r>
            <a:r>
              <a:rPr lang="th-TH" sz="2400" dirty="0">
                <a:solidFill>
                  <a:srgbClr val="0000FF"/>
                </a:solidFill>
                <a:cs typeface="TH SarabunIT๙" pitchFamily="34" charset="-34"/>
              </a:rPr>
              <a:t>	</a:t>
            </a:r>
            <a:r>
              <a:rPr lang="en-US" sz="2400" dirty="0">
                <a:solidFill>
                  <a:srgbClr val="0000FF"/>
                </a:solidFill>
                <a:cs typeface="TH SarabunIT๙" pitchFamily="34" charset="-34"/>
              </a:rPr>
              <a:t>1</a:t>
            </a:r>
            <a:r>
              <a:rPr lang="th-TH" sz="2400" dirty="0">
                <a:solidFill>
                  <a:srgbClr val="0000FF"/>
                </a:solidFill>
                <a:cs typeface="TH SarabunIT๙" pitchFamily="34" charset="-34"/>
              </a:rPr>
              <a:t>.</a:t>
            </a:r>
            <a:r>
              <a:rPr lang="en-US" sz="2400" dirty="0">
                <a:solidFill>
                  <a:srgbClr val="0000FF"/>
                </a:solidFill>
                <a:cs typeface="TH SarabunIT๙" pitchFamily="34" charset="-34"/>
              </a:rPr>
              <a:t>2 </a:t>
            </a:r>
            <a:r>
              <a:rPr lang="th-TH" sz="2400" u="sng" dirty="0">
                <a:solidFill>
                  <a:srgbClr val="0000FF"/>
                </a:solidFill>
                <a:cs typeface="TH SarabunIT๙" pitchFamily="34" charset="-34"/>
              </a:rPr>
              <a:t>ครูผู้ดูแลเด็ก</a:t>
            </a:r>
            <a:r>
              <a:rPr lang="th-TH" sz="2400" dirty="0">
                <a:solidFill>
                  <a:srgbClr val="0000FF"/>
                </a:solidFill>
                <a:cs typeface="TH SarabunIT๙" pitchFamily="34" charset="-34"/>
              </a:rPr>
              <a:t>  </a:t>
            </a:r>
            <a:r>
              <a:rPr lang="en-US" sz="2400" dirty="0">
                <a:solidFill>
                  <a:srgbClr val="0000FF"/>
                </a:solidFill>
                <a:cs typeface="TH SarabunIT๙" pitchFamily="34" charset="-34"/>
              </a:rPr>
              <a:t>1</a:t>
            </a:r>
            <a:r>
              <a:rPr lang="th-TH" sz="2400" dirty="0">
                <a:solidFill>
                  <a:srgbClr val="0000FF"/>
                </a:solidFill>
                <a:cs typeface="TH SarabunIT๙" pitchFamily="34" charset="-34"/>
              </a:rPr>
              <a:t>.</a:t>
            </a:r>
            <a:r>
              <a:rPr lang="en-US" sz="2400" dirty="0">
                <a:solidFill>
                  <a:srgbClr val="0000FF"/>
                </a:solidFill>
                <a:cs typeface="TH SarabunIT๙" pitchFamily="34" charset="-34"/>
              </a:rPr>
              <a:t>3 </a:t>
            </a:r>
            <a:r>
              <a:rPr lang="th-TH" sz="2400" u="sng" dirty="0">
                <a:solidFill>
                  <a:srgbClr val="0000FF"/>
                </a:solidFill>
                <a:cs typeface="TH SarabunIT๙" pitchFamily="34" charset="-34"/>
              </a:rPr>
              <a:t>หน.</a:t>
            </a:r>
            <a:r>
              <a:rPr lang="th-TH" sz="2400" u="sng" dirty="0" err="1">
                <a:solidFill>
                  <a:srgbClr val="0000FF"/>
                </a:solidFill>
                <a:cs typeface="TH SarabunIT๙" pitchFamily="34" charset="-34"/>
              </a:rPr>
              <a:t>ศพด.</a:t>
            </a:r>
            <a:endParaRPr lang="th-TH" sz="2400" u="sng" dirty="0">
              <a:solidFill>
                <a:srgbClr val="0000FF"/>
              </a:solidFill>
              <a:cs typeface="TH SarabunIT๙" pitchFamily="34" charset="-34"/>
            </a:endParaRP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th-TH" sz="2400" dirty="0">
                <a:solidFill>
                  <a:srgbClr val="0000FF"/>
                </a:solidFill>
                <a:cs typeface="TH SarabunIT๙" pitchFamily="34" charset="-34"/>
              </a:rPr>
              <a:t>  1.</a:t>
            </a:r>
            <a:r>
              <a:rPr lang="en-US" sz="2400" dirty="0">
                <a:solidFill>
                  <a:srgbClr val="0000FF"/>
                </a:solidFill>
                <a:cs typeface="TH SarabunIT๙" pitchFamily="34" charset="-34"/>
              </a:rPr>
              <a:t>4</a:t>
            </a:r>
            <a:r>
              <a:rPr lang="th-TH" sz="2400" dirty="0">
                <a:solidFill>
                  <a:srgbClr val="0000FF"/>
                </a:solidFill>
                <a:cs typeface="TH SarabunIT๙" pitchFamily="34" charset="-34"/>
              </a:rPr>
              <a:t> </a:t>
            </a:r>
            <a:r>
              <a:rPr lang="th-TH" sz="2400" u="sng" dirty="0">
                <a:solidFill>
                  <a:srgbClr val="0000FF"/>
                </a:solidFill>
                <a:cs typeface="TH SarabunIT๙" pitchFamily="34" charset="-34"/>
              </a:rPr>
              <a:t>ครู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th-TH" sz="2400" dirty="0">
                <a:solidFill>
                  <a:srgbClr val="FF0000"/>
                </a:solidFill>
                <a:cs typeface="TH SarabunIT๙" pitchFamily="34" charset="-34"/>
              </a:rPr>
              <a:t>       </a:t>
            </a:r>
            <a:r>
              <a:rPr lang="th-TH" sz="2400" dirty="0">
                <a:solidFill>
                  <a:srgbClr val="0000FF"/>
                </a:solidFill>
                <a:cs typeface="TH SarabunIT๙" pitchFamily="34" charset="-34"/>
              </a:rPr>
              <a:t>- ครูชำนาญการ - ครูชำนาญการพิเศษ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th-TH" sz="2400" dirty="0">
                <a:solidFill>
                  <a:srgbClr val="0000FF"/>
                </a:solidFill>
                <a:cs typeface="TH SarabunIT๙" pitchFamily="34" charset="-34"/>
              </a:rPr>
              <a:t>       - ครูเชี่ยวชาญ   - ครูเชี่ยวชาญพิเศษ</a:t>
            </a:r>
          </a:p>
          <a:p>
            <a:pPr>
              <a:lnSpc>
                <a:spcPct val="7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th-TH" sz="2400" dirty="0">
                <a:solidFill>
                  <a:srgbClr val="000000"/>
                </a:solidFill>
                <a:cs typeface="TH SarabunIT๙" pitchFamily="34" charset="-34"/>
              </a:rPr>
              <a:t>2.สายงานบริหารสถานศึกษา</a:t>
            </a:r>
          </a:p>
          <a:p>
            <a:pPr>
              <a:lnSpc>
                <a:spcPct val="7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th-TH" sz="2400" dirty="0">
                <a:solidFill>
                  <a:srgbClr val="FF3300"/>
                </a:solidFill>
                <a:cs typeface="TH SarabunIT๙" pitchFamily="34" charset="-34"/>
              </a:rPr>
              <a:t> </a:t>
            </a:r>
            <a:r>
              <a:rPr lang="th-TH" sz="2400" dirty="0">
                <a:solidFill>
                  <a:srgbClr val="0033CC"/>
                </a:solidFill>
                <a:cs typeface="TH SarabunIT๙" pitchFamily="34" charset="-34"/>
              </a:rPr>
              <a:t>2.1 </a:t>
            </a:r>
            <a:r>
              <a:rPr lang="th-TH" sz="2400" u="sng" dirty="0">
                <a:solidFill>
                  <a:srgbClr val="0033CC"/>
                </a:solidFill>
                <a:cs typeface="TH SarabunIT๙" pitchFamily="34" charset="-34"/>
              </a:rPr>
              <a:t>ผอ.สถานศึกษา</a:t>
            </a:r>
          </a:p>
          <a:p>
            <a:pPr>
              <a:lnSpc>
                <a:spcPct val="7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th-TH" sz="2400" dirty="0">
                <a:solidFill>
                  <a:srgbClr val="FF0000"/>
                </a:solidFill>
                <a:cs typeface="TH SarabunIT๙" pitchFamily="34" charset="-34"/>
              </a:rPr>
              <a:t>      </a:t>
            </a:r>
            <a:r>
              <a:rPr lang="th-TH" sz="2400" dirty="0">
                <a:solidFill>
                  <a:srgbClr val="0000FF"/>
                </a:solidFill>
                <a:cs typeface="TH SarabunIT๙" pitchFamily="34" charset="-34"/>
              </a:rPr>
              <a:t>- ผอ.ชำนาญการ - ผอ.ชำนาญการพิเศษ</a:t>
            </a:r>
          </a:p>
          <a:p>
            <a:pPr>
              <a:lnSpc>
                <a:spcPct val="7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th-TH" sz="2400" dirty="0">
                <a:solidFill>
                  <a:srgbClr val="0000FF"/>
                </a:solidFill>
                <a:cs typeface="TH SarabunIT๙" pitchFamily="34" charset="-34"/>
              </a:rPr>
              <a:t>      - ผอ.เชี่ยวชาญ   - ผอ.เชี่ยวชาญพิเศษ </a:t>
            </a:r>
          </a:p>
          <a:p>
            <a:pPr>
              <a:lnSpc>
                <a:spcPct val="7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th-TH" sz="2400" dirty="0">
                <a:solidFill>
                  <a:srgbClr val="0033CC"/>
                </a:solidFill>
                <a:cs typeface="TH SarabunIT๙" pitchFamily="34" charset="-34"/>
              </a:rPr>
              <a:t> 2.2 </a:t>
            </a:r>
            <a:r>
              <a:rPr lang="th-TH" sz="2400" u="sng" dirty="0">
                <a:solidFill>
                  <a:srgbClr val="0033CC"/>
                </a:solidFill>
                <a:cs typeface="TH SarabunIT๙" pitchFamily="34" charset="-34"/>
              </a:rPr>
              <a:t>รอง ผอ.สถานศึกษา</a:t>
            </a:r>
          </a:p>
          <a:p>
            <a:pPr>
              <a:lnSpc>
                <a:spcPct val="7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th-TH" sz="2400" dirty="0">
                <a:solidFill>
                  <a:srgbClr val="FF0000"/>
                </a:solidFill>
                <a:cs typeface="TH SarabunIT๙" pitchFamily="34" charset="-34"/>
              </a:rPr>
              <a:t>      </a:t>
            </a:r>
            <a:r>
              <a:rPr lang="th-TH" sz="2400" dirty="0">
                <a:solidFill>
                  <a:srgbClr val="0000FF"/>
                </a:solidFill>
                <a:cs typeface="TH SarabunIT๙" pitchFamily="34" charset="-34"/>
              </a:rPr>
              <a:t>- รอง ผอ.ชำนาญการ</a:t>
            </a:r>
          </a:p>
          <a:p>
            <a:pPr>
              <a:lnSpc>
                <a:spcPct val="7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th-TH" sz="2400" dirty="0">
                <a:solidFill>
                  <a:srgbClr val="0000FF"/>
                </a:solidFill>
                <a:cs typeface="TH SarabunIT๙" pitchFamily="34" charset="-34"/>
              </a:rPr>
              <a:t>      - รอง ผอ.ชำนาญการพิเศษ</a:t>
            </a:r>
          </a:p>
          <a:p>
            <a:pPr>
              <a:lnSpc>
                <a:spcPct val="7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th-TH" sz="2400" dirty="0">
                <a:solidFill>
                  <a:srgbClr val="0000FF"/>
                </a:solidFill>
                <a:cs typeface="TH SarabunIT๙" pitchFamily="34" charset="-34"/>
              </a:rPr>
              <a:t>      - รอง ผอ.เชี่ยวชาญ</a:t>
            </a:r>
          </a:p>
        </p:txBody>
      </p:sp>
      <p:sp>
        <p:nvSpPr>
          <p:cNvPr id="49159" name="Rectangle 6"/>
          <p:cNvSpPr>
            <a:spLocks noChangeArrowheads="1"/>
          </p:cNvSpPr>
          <p:nvPr/>
        </p:nvSpPr>
        <p:spPr bwMode="auto">
          <a:xfrm>
            <a:off x="4343400" y="2786063"/>
            <a:ext cx="4800600" cy="3873500"/>
          </a:xfrm>
          <a:prstGeom prst="rect">
            <a:avLst/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2200" dirty="0">
                <a:solidFill>
                  <a:srgbClr val="FF0000"/>
                </a:solidFill>
                <a:cs typeface="TH SarabunIT๙" pitchFamily="34" charset="-34"/>
              </a:rPr>
              <a:t>1.สายงานนิเทศการศึกษา</a:t>
            </a:r>
          </a:p>
          <a:p>
            <a:pPr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2200" dirty="0">
                <a:solidFill>
                  <a:srgbClr val="FF0000"/>
                </a:solidFill>
                <a:cs typeface="TH SarabunIT๙" pitchFamily="34" charset="-34"/>
              </a:rPr>
              <a:t> 1.1</a:t>
            </a:r>
            <a:r>
              <a:rPr lang="th-TH" sz="2200" u="sng" dirty="0">
                <a:solidFill>
                  <a:srgbClr val="FF0000"/>
                </a:solidFill>
                <a:cs typeface="TH SarabunIT๙" pitchFamily="34" charset="-34"/>
              </a:rPr>
              <a:t>ศึกษานิเทศก์</a:t>
            </a:r>
          </a:p>
          <a:p>
            <a:pPr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2200" dirty="0">
                <a:solidFill>
                  <a:srgbClr val="FF0000"/>
                </a:solidFill>
                <a:cs typeface="TH SarabunIT๙" pitchFamily="34" charset="-34"/>
              </a:rPr>
              <a:t>      - </a:t>
            </a:r>
            <a:r>
              <a:rPr lang="th-TH" sz="2200" dirty="0" err="1">
                <a:solidFill>
                  <a:srgbClr val="FF0000"/>
                </a:solidFill>
                <a:cs typeface="TH SarabunIT๙" pitchFamily="34" charset="-34"/>
              </a:rPr>
              <a:t>ศน.</a:t>
            </a:r>
            <a:r>
              <a:rPr lang="th-TH" sz="2200" dirty="0">
                <a:solidFill>
                  <a:srgbClr val="FF0000"/>
                </a:solidFill>
                <a:cs typeface="TH SarabunIT๙" pitchFamily="34" charset="-34"/>
              </a:rPr>
              <a:t>ชำนาญการ</a:t>
            </a:r>
          </a:p>
          <a:p>
            <a:pPr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2200" dirty="0">
                <a:solidFill>
                  <a:srgbClr val="FF0000"/>
                </a:solidFill>
                <a:cs typeface="TH SarabunIT๙" pitchFamily="34" charset="-34"/>
              </a:rPr>
              <a:t>      - </a:t>
            </a:r>
            <a:r>
              <a:rPr lang="th-TH" sz="2200" dirty="0" err="1">
                <a:solidFill>
                  <a:srgbClr val="FF0000"/>
                </a:solidFill>
                <a:cs typeface="TH SarabunIT๙" pitchFamily="34" charset="-34"/>
              </a:rPr>
              <a:t>ศน.</a:t>
            </a:r>
            <a:r>
              <a:rPr lang="th-TH" sz="2200" dirty="0">
                <a:solidFill>
                  <a:srgbClr val="FF0000"/>
                </a:solidFill>
                <a:cs typeface="TH SarabunIT๙" pitchFamily="34" charset="-34"/>
              </a:rPr>
              <a:t>ชำนาญการพิเศษ</a:t>
            </a:r>
          </a:p>
          <a:p>
            <a:pPr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2200" dirty="0">
                <a:solidFill>
                  <a:srgbClr val="FF0000"/>
                </a:solidFill>
                <a:cs typeface="TH SarabunIT๙" pitchFamily="34" charset="-34"/>
              </a:rPr>
              <a:t>      - </a:t>
            </a:r>
            <a:r>
              <a:rPr lang="th-TH" sz="2200" dirty="0" err="1">
                <a:solidFill>
                  <a:srgbClr val="FF0000"/>
                </a:solidFill>
                <a:cs typeface="TH SarabunIT๙" pitchFamily="34" charset="-34"/>
              </a:rPr>
              <a:t>ศน.</a:t>
            </a:r>
            <a:r>
              <a:rPr lang="th-TH" sz="2200" dirty="0">
                <a:solidFill>
                  <a:srgbClr val="FF0000"/>
                </a:solidFill>
                <a:cs typeface="TH SarabunIT๙" pitchFamily="34" charset="-34"/>
              </a:rPr>
              <a:t>เชี่ยวชาญ</a:t>
            </a:r>
          </a:p>
          <a:p>
            <a:pPr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2200" dirty="0">
                <a:solidFill>
                  <a:srgbClr val="FF0000"/>
                </a:solidFill>
                <a:cs typeface="TH SarabunIT๙" pitchFamily="34" charset="-34"/>
              </a:rPr>
              <a:t>      - </a:t>
            </a:r>
            <a:r>
              <a:rPr lang="th-TH" sz="2200" dirty="0" err="1">
                <a:solidFill>
                  <a:srgbClr val="FF0000"/>
                </a:solidFill>
                <a:cs typeface="TH SarabunIT๙" pitchFamily="34" charset="-34"/>
              </a:rPr>
              <a:t>ศน.</a:t>
            </a:r>
            <a:r>
              <a:rPr lang="th-TH" sz="2200" dirty="0">
                <a:solidFill>
                  <a:srgbClr val="FF0000"/>
                </a:solidFill>
                <a:cs typeface="TH SarabunIT๙" pitchFamily="34" charset="-34"/>
              </a:rPr>
              <a:t>เชี่ยวชาญพิเศษ</a:t>
            </a:r>
          </a:p>
          <a:p>
            <a:pPr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2200" dirty="0">
                <a:solidFill>
                  <a:srgbClr val="000000"/>
                </a:solidFill>
                <a:cs typeface="TH SarabunIT๙" pitchFamily="34" charset="-34"/>
              </a:rPr>
              <a:t>2.สายงานบริหารการศึกษา</a:t>
            </a:r>
          </a:p>
          <a:p>
            <a:pPr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2200" dirty="0">
                <a:solidFill>
                  <a:srgbClr val="0033CC"/>
                </a:solidFill>
                <a:cs typeface="TH SarabunIT๙" pitchFamily="34" charset="-34"/>
              </a:rPr>
              <a:t>  2.1 นบศ. 6</a:t>
            </a:r>
          </a:p>
          <a:p>
            <a:pPr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2200" dirty="0">
                <a:solidFill>
                  <a:srgbClr val="0033CC"/>
                </a:solidFill>
                <a:cs typeface="TH SarabunIT๙" pitchFamily="34" charset="-34"/>
              </a:rPr>
              <a:t>  2.2 หัวหน้าฝ่าย7(นบศ.7)</a:t>
            </a:r>
          </a:p>
          <a:p>
            <a:pPr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2200" dirty="0">
                <a:solidFill>
                  <a:srgbClr val="0033CC"/>
                </a:solidFill>
                <a:cs typeface="TH SarabunIT๙" pitchFamily="34" charset="-34"/>
              </a:rPr>
              <a:t>  2.3 </a:t>
            </a:r>
            <a:r>
              <a:rPr lang="th-TH" sz="2200" dirty="0" err="1">
                <a:solidFill>
                  <a:srgbClr val="0033CC"/>
                </a:solidFill>
                <a:cs typeface="TH SarabunIT๙" pitchFamily="34" charset="-34"/>
              </a:rPr>
              <a:t>ผอ.ก</a:t>
            </a:r>
            <a:r>
              <a:rPr lang="th-TH" sz="2200" dirty="0">
                <a:solidFill>
                  <a:srgbClr val="0033CC"/>
                </a:solidFill>
                <a:cs typeface="TH SarabunIT๙" pitchFamily="34" charset="-34"/>
              </a:rPr>
              <a:t>ศ.7(นบศ.7)</a:t>
            </a:r>
          </a:p>
          <a:p>
            <a:pPr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2200" dirty="0">
                <a:solidFill>
                  <a:srgbClr val="0033CC"/>
                </a:solidFill>
                <a:cs typeface="TH SarabunIT๙" pitchFamily="34" charset="-34"/>
              </a:rPr>
              <a:t>  2.4 </a:t>
            </a:r>
            <a:r>
              <a:rPr lang="th-TH" sz="2200" dirty="0" err="1">
                <a:solidFill>
                  <a:srgbClr val="0033CC"/>
                </a:solidFill>
                <a:cs typeface="TH SarabunIT๙" pitchFamily="34" charset="-34"/>
              </a:rPr>
              <a:t>ผอ.ก</a:t>
            </a:r>
            <a:r>
              <a:rPr lang="th-TH" sz="2200" dirty="0">
                <a:solidFill>
                  <a:srgbClr val="0033CC"/>
                </a:solidFill>
                <a:cs typeface="TH SarabunIT๙" pitchFamily="34" charset="-34"/>
              </a:rPr>
              <a:t>ศ.8 /</a:t>
            </a:r>
          </a:p>
          <a:p>
            <a:pPr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2200" dirty="0">
                <a:solidFill>
                  <a:srgbClr val="0033CC"/>
                </a:solidFill>
                <a:cs typeface="TH SarabunIT๙" pitchFamily="34" charset="-34"/>
              </a:rPr>
              <a:t>      รอง ผอ.สน.8 (นบศ.8)</a:t>
            </a:r>
          </a:p>
          <a:p>
            <a:pPr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2200" dirty="0">
                <a:solidFill>
                  <a:srgbClr val="0033CC"/>
                </a:solidFill>
                <a:cs typeface="TH SarabunIT๙" pitchFamily="34" charset="-34"/>
              </a:rPr>
              <a:t>  2.5 ผอ.</a:t>
            </a:r>
            <a:r>
              <a:rPr lang="th-TH" sz="2200" dirty="0" err="1">
                <a:solidFill>
                  <a:srgbClr val="0033CC"/>
                </a:solidFill>
                <a:cs typeface="TH SarabunIT๙" pitchFamily="34" charset="-34"/>
              </a:rPr>
              <a:t>สน.ก</a:t>
            </a:r>
            <a:r>
              <a:rPr lang="th-TH" sz="2200" dirty="0">
                <a:solidFill>
                  <a:srgbClr val="0033CC"/>
                </a:solidFill>
                <a:cs typeface="TH SarabunIT๙" pitchFamily="34" charset="-34"/>
              </a:rPr>
              <a:t>ศ.9 (นบศ.9)</a:t>
            </a:r>
          </a:p>
        </p:txBody>
      </p:sp>
      <p:sp>
        <p:nvSpPr>
          <p:cNvPr id="49161" name="Line 8"/>
          <p:cNvSpPr>
            <a:spLocks noChangeShapeType="1"/>
          </p:cNvSpPr>
          <p:nvPr/>
        </p:nvSpPr>
        <p:spPr bwMode="auto">
          <a:xfrm>
            <a:off x="2214546" y="1714488"/>
            <a:ext cx="4495800" cy="1588"/>
          </a:xfrm>
          <a:prstGeom prst="line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th-TH"/>
          </a:p>
        </p:txBody>
      </p:sp>
      <p:sp>
        <p:nvSpPr>
          <p:cNvPr id="49162" name="Line 9"/>
          <p:cNvSpPr>
            <a:spLocks noChangeShapeType="1"/>
          </p:cNvSpPr>
          <p:nvPr/>
        </p:nvSpPr>
        <p:spPr bwMode="auto">
          <a:xfrm>
            <a:off x="2222500" y="1724012"/>
            <a:ext cx="1588" cy="228600"/>
          </a:xfrm>
          <a:prstGeom prst="line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th-TH"/>
          </a:p>
        </p:txBody>
      </p:sp>
      <p:sp>
        <p:nvSpPr>
          <p:cNvPr id="49163" name="Rectangle 10"/>
          <p:cNvSpPr>
            <a:spLocks noChangeArrowheads="1"/>
          </p:cNvSpPr>
          <p:nvPr/>
        </p:nvSpPr>
        <p:spPr bwMode="auto">
          <a:xfrm>
            <a:off x="5029200" y="1981200"/>
            <a:ext cx="3824288" cy="762000"/>
          </a:xfrm>
          <a:prstGeom prst="rect">
            <a:avLst/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2800">
                <a:solidFill>
                  <a:srgbClr val="0000CC"/>
                </a:solidFill>
                <a:cs typeface="TH SarabunIT๙" pitchFamily="34" charset="-34"/>
              </a:rPr>
              <a:t>ประเภท</a:t>
            </a: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2800">
                <a:solidFill>
                  <a:srgbClr val="0000CC"/>
                </a:solidFill>
                <a:cs typeface="TH SarabunIT๙" pitchFamily="34" charset="-34"/>
              </a:rPr>
              <a:t>บุคลากรทางศึกษา</a:t>
            </a:r>
          </a:p>
        </p:txBody>
      </p:sp>
      <p:sp>
        <p:nvSpPr>
          <p:cNvPr id="49164" name="Rectangle 11"/>
          <p:cNvSpPr>
            <a:spLocks noChangeArrowheads="1"/>
          </p:cNvSpPr>
          <p:nvPr/>
        </p:nvSpPr>
        <p:spPr bwMode="auto">
          <a:xfrm>
            <a:off x="6629400" y="3048000"/>
            <a:ext cx="2514600" cy="2959100"/>
          </a:xfrm>
          <a:prstGeom prst="rect">
            <a:avLst/>
          </a:prstGeom>
          <a:solidFill>
            <a:srgbClr val="FFCCFF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200" dirty="0">
                <a:solidFill>
                  <a:srgbClr val="000000"/>
                </a:solidFill>
                <a:cs typeface="TH SarabunIT๙" pitchFamily="34" charset="-34"/>
              </a:rPr>
              <a:t>3. </a:t>
            </a:r>
            <a:r>
              <a:rPr lang="th-TH" sz="2200" dirty="0">
                <a:solidFill>
                  <a:srgbClr val="000000"/>
                </a:solidFill>
                <a:cs typeface="TH SarabunIT๙" pitchFamily="34" charset="-34"/>
              </a:rPr>
              <a:t>สายงานการศึกษานอกระบบฯ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200" dirty="0">
                <a:solidFill>
                  <a:srgbClr val="0000CC"/>
                </a:solidFill>
                <a:cs typeface="TH SarabunIT๙" pitchFamily="34" charset="-34"/>
              </a:rPr>
              <a:t>  </a:t>
            </a:r>
            <a:r>
              <a:rPr lang="en-US" sz="2200" dirty="0">
                <a:solidFill>
                  <a:srgbClr val="0033CC"/>
                </a:solidFill>
                <a:cs typeface="TH SarabunIT๙" pitchFamily="34" charset="-34"/>
              </a:rPr>
              <a:t>3.1 </a:t>
            </a:r>
            <a:r>
              <a:rPr lang="th-TH" sz="2200" dirty="0" err="1">
                <a:solidFill>
                  <a:srgbClr val="0033CC"/>
                </a:solidFill>
                <a:cs typeface="TH SarabunIT๙" pitchFamily="34" charset="-34"/>
              </a:rPr>
              <a:t>สันทนา</a:t>
            </a:r>
            <a:r>
              <a:rPr lang="th-TH" sz="2200" dirty="0">
                <a:solidFill>
                  <a:srgbClr val="0033CC"/>
                </a:solidFill>
                <a:cs typeface="TH SarabunIT๙" pitchFamily="34" charset="-34"/>
              </a:rPr>
              <a:t>การ </a:t>
            </a:r>
            <a:r>
              <a:rPr lang="en-US" sz="2200" dirty="0">
                <a:solidFill>
                  <a:srgbClr val="0033CC"/>
                </a:solidFill>
                <a:cs typeface="TH SarabunIT๙" pitchFamily="34" charset="-34"/>
              </a:rPr>
              <a:t>3–7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200" dirty="0">
                <a:solidFill>
                  <a:srgbClr val="0033CC"/>
                </a:solidFill>
                <a:cs typeface="TH SarabunIT๙" pitchFamily="34" charset="-34"/>
              </a:rPr>
              <a:t>  3.2 </a:t>
            </a:r>
            <a:r>
              <a:rPr lang="th-TH" sz="2200" dirty="0">
                <a:solidFill>
                  <a:srgbClr val="0033CC"/>
                </a:solidFill>
                <a:cs typeface="TH SarabunIT๙" pitchFamily="34" charset="-34"/>
              </a:rPr>
              <a:t>นักวิชาการศึกษา </a:t>
            </a:r>
            <a:r>
              <a:rPr lang="en-US" sz="2200" dirty="0">
                <a:solidFill>
                  <a:srgbClr val="0033CC"/>
                </a:solidFill>
                <a:cs typeface="TH SarabunIT๙" pitchFamily="34" charset="-34"/>
              </a:rPr>
              <a:t>3–7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200" dirty="0">
                <a:solidFill>
                  <a:srgbClr val="0033CC"/>
                </a:solidFill>
                <a:cs typeface="TH SarabunIT๙" pitchFamily="34" charset="-34"/>
              </a:rPr>
              <a:t>  3.3 </a:t>
            </a:r>
            <a:r>
              <a:rPr lang="th-TH" sz="2200" dirty="0">
                <a:solidFill>
                  <a:srgbClr val="0033CC"/>
                </a:solidFill>
                <a:cs typeface="TH SarabunIT๙" pitchFamily="34" charset="-34"/>
              </a:rPr>
              <a:t>นักวิชาการวัฒนธรรม </a:t>
            </a:r>
            <a:r>
              <a:rPr lang="en-US" sz="2200" dirty="0">
                <a:solidFill>
                  <a:srgbClr val="0033CC"/>
                </a:solidFill>
                <a:cs typeface="TH SarabunIT๙" pitchFamily="34" charset="-34"/>
              </a:rPr>
              <a:t>3-7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200" dirty="0">
                <a:solidFill>
                  <a:srgbClr val="0033CC"/>
                </a:solidFill>
                <a:cs typeface="TH SarabunIT๙" pitchFamily="34" charset="-34"/>
              </a:rPr>
              <a:t>  3.4 </a:t>
            </a:r>
            <a:r>
              <a:rPr lang="th-TH" sz="2200" dirty="0">
                <a:solidFill>
                  <a:srgbClr val="0033CC"/>
                </a:solidFill>
                <a:cs typeface="TH SarabunIT๙" pitchFamily="34" charset="-34"/>
              </a:rPr>
              <a:t>บรรณารักษ์ </a:t>
            </a:r>
            <a:r>
              <a:rPr lang="en-US" sz="2200" dirty="0">
                <a:solidFill>
                  <a:srgbClr val="0033CC"/>
                </a:solidFill>
                <a:cs typeface="TH SarabunIT๙" pitchFamily="34" charset="-34"/>
              </a:rPr>
              <a:t>3-7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200" dirty="0">
                <a:solidFill>
                  <a:srgbClr val="0033CC"/>
                </a:solidFill>
                <a:cs typeface="TH SarabunIT๙" pitchFamily="34" charset="-34"/>
              </a:rPr>
              <a:t>  3.5 </a:t>
            </a:r>
            <a:r>
              <a:rPr lang="th-TH" sz="2200" dirty="0" err="1">
                <a:solidFill>
                  <a:srgbClr val="0033CC"/>
                </a:solidFill>
                <a:cs typeface="TH SarabunIT๙" pitchFamily="34" charset="-34"/>
              </a:rPr>
              <a:t>จพง</a:t>
            </a:r>
            <a:r>
              <a:rPr lang="en-US" sz="2200" dirty="0">
                <a:solidFill>
                  <a:srgbClr val="0033CC"/>
                </a:solidFill>
                <a:cs typeface="TH SarabunIT๙" pitchFamily="34" charset="-34"/>
              </a:rPr>
              <a:t>.</a:t>
            </a:r>
            <a:r>
              <a:rPr lang="th-TH" sz="2200" dirty="0">
                <a:solidFill>
                  <a:srgbClr val="0033CC"/>
                </a:solidFill>
                <a:cs typeface="TH SarabunIT๙" pitchFamily="34" charset="-34"/>
              </a:rPr>
              <a:t>ศูนย์เยาวชน </a:t>
            </a:r>
            <a:r>
              <a:rPr lang="en-US" sz="2200" dirty="0">
                <a:solidFill>
                  <a:srgbClr val="0033CC"/>
                </a:solidFill>
                <a:cs typeface="TH SarabunIT๙" pitchFamily="34" charset="-34"/>
              </a:rPr>
              <a:t>2-6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200" dirty="0">
                <a:solidFill>
                  <a:srgbClr val="0033CC"/>
                </a:solidFill>
                <a:cs typeface="TH SarabunIT๙" pitchFamily="34" charset="-34"/>
              </a:rPr>
              <a:t>  3.6 </a:t>
            </a:r>
            <a:r>
              <a:rPr lang="th-TH" sz="2200" dirty="0" err="1">
                <a:solidFill>
                  <a:srgbClr val="0033CC"/>
                </a:solidFill>
                <a:cs typeface="TH SarabunIT๙" pitchFamily="34" charset="-34"/>
              </a:rPr>
              <a:t>จพง</a:t>
            </a:r>
            <a:r>
              <a:rPr lang="en-US" sz="2200" dirty="0">
                <a:solidFill>
                  <a:srgbClr val="0033CC"/>
                </a:solidFill>
                <a:cs typeface="TH SarabunIT๙" pitchFamily="34" charset="-34"/>
              </a:rPr>
              <a:t>.</a:t>
            </a:r>
            <a:r>
              <a:rPr lang="th-TH" sz="2200" dirty="0">
                <a:solidFill>
                  <a:srgbClr val="0033CC"/>
                </a:solidFill>
                <a:cs typeface="TH SarabunIT๙" pitchFamily="34" charset="-34"/>
              </a:rPr>
              <a:t>ห้องสมุด </a:t>
            </a:r>
            <a:r>
              <a:rPr lang="en-US" sz="2200" dirty="0">
                <a:solidFill>
                  <a:srgbClr val="0033CC"/>
                </a:solidFill>
                <a:cs typeface="TH SarabunIT๙" pitchFamily="34" charset="-34"/>
              </a:rPr>
              <a:t>2-6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200" dirty="0">
                <a:solidFill>
                  <a:srgbClr val="0033CC"/>
                </a:solidFill>
                <a:cs typeface="TH SarabunIT๙" pitchFamily="34" charset="-34"/>
              </a:rPr>
              <a:t>  3.7 </a:t>
            </a:r>
            <a:r>
              <a:rPr lang="th-TH" sz="2200" dirty="0" err="1">
                <a:solidFill>
                  <a:srgbClr val="0033CC"/>
                </a:solidFill>
                <a:cs typeface="TH SarabunIT๙" pitchFamily="34" charset="-34"/>
              </a:rPr>
              <a:t>จนท</a:t>
            </a:r>
            <a:r>
              <a:rPr lang="en-US" sz="2200" dirty="0">
                <a:solidFill>
                  <a:srgbClr val="0033CC"/>
                </a:solidFill>
                <a:cs typeface="TH SarabunIT๙" pitchFamily="34" charset="-34"/>
              </a:rPr>
              <a:t>.</a:t>
            </a:r>
            <a:r>
              <a:rPr lang="th-TH" sz="2200" dirty="0">
                <a:solidFill>
                  <a:srgbClr val="0033CC"/>
                </a:solidFill>
                <a:cs typeface="TH SarabunIT๙" pitchFamily="34" charset="-34"/>
              </a:rPr>
              <a:t>ศูนย์เยาวชน </a:t>
            </a:r>
            <a:r>
              <a:rPr lang="en-US" sz="2200" dirty="0">
                <a:solidFill>
                  <a:srgbClr val="0033CC"/>
                </a:solidFill>
                <a:cs typeface="TH SarabunIT๙" pitchFamily="34" charset="-34"/>
              </a:rPr>
              <a:t>1-5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200" dirty="0">
                <a:solidFill>
                  <a:srgbClr val="0033CC"/>
                </a:solidFill>
                <a:cs typeface="TH SarabunIT๙" pitchFamily="34" charset="-34"/>
              </a:rPr>
              <a:t>  3.8 </a:t>
            </a:r>
            <a:r>
              <a:rPr lang="th-TH" sz="2200" dirty="0" err="1">
                <a:solidFill>
                  <a:srgbClr val="0033CC"/>
                </a:solidFill>
                <a:cs typeface="TH SarabunIT๙" pitchFamily="34" charset="-34"/>
              </a:rPr>
              <a:t>จนท</a:t>
            </a:r>
            <a:r>
              <a:rPr lang="en-US" sz="2200" dirty="0">
                <a:solidFill>
                  <a:srgbClr val="0033CC"/>
                </a:solidFill>
                <a:cs typeface="TH SarabunIT๙" pitchFamily="34" charset="-34"/>
              </a:rPr>
              <a:t>.</a:t>
            </a:r>
            <a:r>
              <a:rPr lang="th-TH" sz="2200" dirty="0">
                <a:solidFill>
                  <a:srgbClr val="0033CC"/>
                </a:solidFill>
                <a:cs typeface="TH SarabunIT๙" pitchFamily="34" charset="-34"/>
              </a:rPr>
              <a:t>ห้องสมุด </a:t>
            </a:r>
            <a:r>
              <a:rPr lang="en-US" sz="2200" dirty="0">
                <a:solidFill>
                  <a:srgbClr val="0033CC"/>
                </a:solidFill>
                <a:cs typeface="TH SarabunIT๙" pitchFamily="34" charset="-34"/>
              </a:rPr>
              <a:t>1-5</a:t>
            </a:r>
          </a:p>
        </p:txBody>
      </p:sp>
      <p:sp>
        <p:nvSpPr>
          <p:cNvPr id="49165" name="Line 12"/>
          <p:cNvSpPr>
            <a:spLocks noChangeShapeType="1"/>
          </p:cNvSpPr>
          <p:nvPr/>
        </p:nvSpPr>
        <p:spPr bwMode="auto">
          <a:xfrm>
            <a:off x="6705600" y="2679700"/>
            <a:ext cx="1588" cy="177800"/>
          </a:xfrm>
          <a:prstGeom prst="line">
            <a:avLst/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th-TH"/>
          </a:p>
        </p:txBody>
      </p:sp>
      <p:sp>
        <p:nvSpPr>
          <p:cNvPr id="49166" name="Line 13"/>
          <p:cNvSpPr>
            <a:spLocks noChangeShapeType="1"/>
          </p:cNvSpPr>
          <p:nvPr/>
        </p:nvSpPr>
        <p:spPr bwMode="auto">
          <a:xfrm>
            <a:off x="6692900" y="1724012"/>
            <a:ext cx="1588" cy="228600"/>
          </a:xfrm>
          <a:prstGeom prst="line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th-TH"/>
          </a:p>
        </p:txBody>
      </p:sp>
      <p:sp>
        <p:nvSpPr>
          <p:cNvPr id="18446" name="AutoShape 1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305800" y="2057400"/>
            <a:ext cx="457200" cy="609600"/>
          </a:xfrm>
          <a:prstGeom prst="irregularSeal1">
            <a:avLst/>
          </a:prstGeom>
          <a:noFill/>
          <a:ln w="19080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th-TH">
              <a:cs typeface="TH SarabunIT๙" pitchFamily="34" charset="-34"/>
            </a:endParaRPr>
          </a:p>
        </p:txBody>
      </p:sp>
      <p:sp>
        <p:nvSpPr>
          <p:cNvPr id="18447" name="AutoShape 1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276600" y="2057400"/>
            <a:ext cx="533400" cy="457200"/>
          </a:xfrm>
          <a:prstGeom prst="irregularSeal1">
            <a:avLst/>
          </a:prstGeom>
          <a:noFill/>
          <a:ln w="12600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th-TH">
              <a:cs typeface="TH SarabunIT๙" pitchFamily="34" charset="-34"/>
            </a:endParaRPr>
          </a:p>
        </p:txBody>
      </p:sp>
      <p:sp>
        <p:nvSpPr>
          <p:cNvPr id="49169" name="Line 16"/>
          <p:cNvSpPr>
            <a:spLocks noChangeShapeType="1"/>
          </p:cNvSpPr>
          <p:nvPr/>
        </p:nvSpPr>
        <p:spPr bwMode="auto">
          <a:xfrm>
            <a:off x="2133600" y="2679700"/>
            <a:ext cx="1588" cy="177800"/>
          </a:xfrm>
          <a:prstGeom prst="line">
            <a:avLst/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th-TH"/>
          </a:p>
        </p:txBody>
      </p:sp>
      <p:sp>
        <p:nvSpPr>
          <p:cNvPr id="49171" name="AutoShape 18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048000" y="6019800"/>
            <a:ext cx="762000" cy="685800"/>
          </a:xfrm>
          <a:prstGeom prst="irregularSeal1">
            <a:avLst/>
          </a:prstGeom>
          <a:noFill/>
          <a:ln w="12600">
            <a:solidFill>
              <a:srgbClr val="FFFFF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800">
                <a:solidFill>
                  <a:srgbClr val="FFFFFF"/>
                </a:solidFill>
                <a:cs typeface="TH SarabunIT๙" pitchFamily="34" charset="-34"/>
              </a:rPr>
              <a:t>ทดสอบ</a:t>
            </a:r>
          </a:p>
        </p:txBody>
      </p:sp>
      <p:sp>
        <p:nvSpPr>
          <p:cNvPr id="49172" name="AutoShape 19"/>
          <p:cNvSpPr>
            <a:spLocks noChangeArrowheads="1"/>
          </p:cNvSpPr>
          <p:nvPr/>
        </p:nvSpPr>
        <p:spPr bwMode="auto">
          <a:xfrm>
            <a:off x="533400" y="2133600"/>
            <a:ext cx="457200" cy="457200"/>
          </a:xfrm>
          <a:prstGeom prst="irregularSeal1">
            <a:avLst/>
          </a:prstGeom>
          <a:noFill/>
          <a:ln w="3240">
            <a:solidFill>
              <a:srgbClr val="FFFFF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2000">
                <a:solidFill>
                  <a:srgbClr val="FFFFFF"/>
                </a:solidFill>
                <a:cs typeface="TH SarabunIT๙" pitchFamily="34" charset="-34"/>
              </a:rPr>
              <a:t>35</a:t>
            </a:r>
          </a:p>
        </p:txBody>
      </p:sp>
      <p:sp>
        <p:nvSpPr>
          <p:cNvPr id="18452" name="AutoShape 20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519488" y="3386138"/>
            <a:ext cx="838200" cy="685800"/>
          </a:xfrm>
          <a:prstGeom prst="irregularSeal2">
            <a:avLst/>
          </a:prstGeom>
          <a:noFill/>
          <a:ln w="3240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dist="17819" dir="2700000" algn="ctr" rotWithShape="0">
              <a:srgbClr val="999999">
                <a:alpha val="50027"/>
              </a:srgbClr>
            </a:outerShdw>
          </a:effectLst>
        </p:spPr>
        <p:txBody>
          <a:bodyPr wrap="none" lIns="90000" tIns="46800" rIns="90000" bIns="46800" anchor="ctr"/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th-TH" sz="2000">
                <a:solidFill>
                  <a:srgbClr val="FFFFFF"/>
                </a:solidFill>
                <a:cs typeface="TH SarabunIT๙" pitchFamily="34" charset="-34"/>
              </a:rPr>
              <a:t>อัตรา</a:t>
            </a:r>
          </a:p>
        </p:txBody>
      </p:sp>
      <p:sp>
        <p:nvSpPr>
          <p:cNvPr id="49174" name="AutoShape 21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786563" y="6000750"/>
            <a:ext cx="914400" cy="762000"/>
          </a:xfrm>
          <a:prstGeom prst="irregularSeal1">
            <a:avLst/>
          </a:prstGeom>
          <a:noFill/>
          <a:ln w="12600">
            <a:solidFill>
              <a:srgbClr val="FFFFF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lnSpc>
                <a:spcPct val="7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200">
                <a:solidFill>
                  <a:srgbClr val="FF0000"/>
                </a:solidFill>
                <a:cs typeface="TH SarabunIT๙" pitchFamily="34" charset="-34"/>
              </a:rPr>
              <a:t>บ.เงิน</a:t>
            </a:r>
          </a:p>
          <a:p>
            <a:pPr algn="ctr">
              <a:lnSpc>
                <a:spcPct val="7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200">
                <a:solidFill>
                  <a:srgbClr val="FF0000"/>
                </a:solidFill>
                <a:cs typeface="TH SarabunIT๙" pitchFamily="34" charset="-34"/>
              </a:rPr>
              <a:t>เดือน</a:t>
            </a:r>
          </a:p>
        </p:txBody>
      </p:sp>
      <p:sp>
        <p:nvSpPr>
          <p:cNvPr id="49175" name="AutoShape 2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071813" y="5867400"/>
            <a:ext cx="685800" cy="990600"/>
          </a:xfrm>
          <a:prstGeom prst="irregularSeal1">
            <a:avLst/>
          </a:prstGeom>
          <a:noFill/>
          <a:ln w="9360">
            <a:solidFill>
              <a:srgbClr val="CC00CC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400">
                <a:solidFill>
                  <a:srgbClr val="FF0000"/>
                </a:solidFill>
                <a:cs typeface="TH SarabunIT๙" pitchFamily="34" charset="-34"/>
              </a:rPr>
              <a:t>เงินวิทยฯ</a:t>
            </a:r>
          </a:p>
        </p:txBody>
      </p:sp>
      <p:sp>
        <p:nvSpPr>
          <p:cNvPr id="49176" name="AutoShape 2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571875" y="4357688"/>
            <a:ext cx="609600" cy="990600"/>
          </a:xfrm>
          <a:prstGeom prst="irregularSeal1">
            <a:avLst/>
          </a:prstGeom>
          <a:noFill/>
          <a:ln w="9360">
            <a:solidFill>
              <a:srgbClr val="CC00CC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400">
                <a:solidFill>
                  <a:srgbClr val="FF0000"/>
                </a:solidFill>
                <a:cs typeface="TH SarabunIT๙" pitchFamily="34" charset="-34"/>
              </a:rPr>
              <a:t>เงินเดือน</a:t>
            </a:r>
          </a:p>
        </p:txBody>
      </p:sp>
      <p:sp>
        <p:nvSpPr>
          <p:cNvPr id="49177" name="AutoShape 21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872413" y="6000750"/>
            <a:ext cx="914400" cy="762000"/>
          </a:xfrm>
          <a:prstGeom prst="irregularSeal1">
            <a:avLst/>
          </a:prstGeom>
          <a:noFill/>
          <a:ln w="12600">
            <a:solidFill>
              <a:srgbClr val="FFFFF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lnSpc>
                <a:spcPct val="7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200">
                <a:solidFill>
                  <a:srgbClr val="FF0000"/>
                </a:solidFill>
                <a:cs typeface="TH SarabunIT๙" pitchFamily="34" charset="-34"/>
              </a:rPr>
              <a:t>บ.เงิน</a:t>
            </a:r>
          </a:p>
          <a:p>
            <a:pPr algn="ctr">
              <a:lnSpc>
                <a:spcPct val="7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200">
                <a:solidFill>
                  <a:srgbClr val="FF0000"/>
                </a:solidFill>
                <a:cs typeface="TH SarabunIT๙" pitchFamily="34" charset="-34"/>
              </a:rPr>
              <a:t>ตามวุฒิ</a:t>
            </a:r>
          </a:p>
        </p:txBody>
      </p:sp>
      <p:sp>
        <p:nvSpPr>
          <p:cNvPr id="49178" name="AutoShape 21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5715000" y="4810125"/>
            <a:ext cx="914400" cy="762000"/>
          </a:xfrm>
          <a:prstGeom prst="irregularSeal1">
            <a:avLst/>
          </a:prstGeom>
          <a:noFill/>
          <a:ln w="12600">
            <a:solidFill>
              <a:srgbClr val="FFFFF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lnSpc>
                <a:spcPct val="7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200">
                <a:solidFill>
                  <a:srgbClr val="FF0000"/>
                </a:solidFill>
                <a:cs typeface="TH SarabunIT๙" pitchFamily="34" charset="-34"/>
              </a:rPr>
              <a:t>บ.เงิน</a:t>
            </a:r>
          </a:p>
          <a:p>
            <a:pPr algn="ctr">
              <a:lnSpc>
                <a:spcPct val="7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200">
                <a:solidFill>
                  <a:srgbClr val="FF0000"/>
                </a:solidFill>
                <a:cs typeface="TH SarabunIT๙" pitchFamily="34" charset="-34"/>
              </a:rPr>
              <a:t>ประจำตำแหน่ง</a:t>
            </a:r>
          </a:p>
        </p:txBody>
      </p:sp>
      <p:sp>
        <p:nvSpPr>
          <p:cNvPr id="49179" name="AutoShape 21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500438" y="5429250"/>
            <a:ext cx="914400" cy="762000"/>
          </a:xfrm>
          <a:prstGeom prst="irregularSeal1">
            <a:avLst/>
          </a:prstGeom>
          <a:noFill/>
          <a:ln w="12600">
            <a:solidFill>
              <a:srgbClr val="FF3399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lnSpc>
                <a:spcPct val="7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200">
                <a:solidFill>
                  <a:srgbClr val="FF0000"/>
                </a:solidFill>
                <a:cs typeface="TH SarabunIT๙" pitchFamily="34" charset="-34"/>
              </a:rPr>
              <a:t>บ.เงิน</a:t>
            </a:r>
          </a:p>
          <a:p>
            <a:pPr algn="ctr">
              <a:lnSpc>
                <a:spcPct val="7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200">
                <a:solidFill>
                  <a:srgbClr val="FF0000"/>
                </a:solidFill>
                <a:cs typeface="TH SarabunIT๙" pitchFamily="34" charset="-34"/>
              </a:rPr>
              <a:t>ตามวุฒิ</a:t>
            </a:r>
          </a:p>
        </p:txBody>
      </p:sp>
      <p:sp>
        <p:nvSpPr>
          <p:cNvPr id="28" name="AutoShape 1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85750" y="2209800"/>
            <a:ext cx="533400" cy="457200"/>
          </a:xfrm>
          <a:prstGeom prst="irregularSeal1">
            <a:avLst/>
          </a:prstGeom>
          <a:noFill/>
          <a:ln w="12600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th-TH" sz="2800" dirty="0">
                <a:solidFill>
                  <a:srgbClr val="FF0000"/>
                </a:solidFill>
                <a:cs typeface="TH SarabunIT๙" pitchFamily="34" charset="-34"/>
              </a:rPr>
              <a:t>๓๕</a:t>
            </a:r>
          </a:p>
        </p:txBody>
      </p:sp>
      <p:sp>
        <p:nvSpPr>
          <p:cNvPr id="49181" name="Right Arrow 28"/>
          <p:cNvSpPr>
            <a:spLocks noChangeArrowheads="1"/>
          </p:cNvSpPr>
          <p:nvPr/>
        </p:nvSpPr>
        <p:spPr bwMode="auto">
          <a:xfrm>
            <a:off x="8715375" y="6643688"/>
            <a:ext cx="285750" cy="21431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th-TH" sz="4800">
              <a:solidFill>
                <a:srgbClr val="FFFFFF"/>
              </a:solidFill>
              <a:latin typeface="Angsana New" pitchFamily="18" charset="-34"/>
            </a:endParaRPr>
          </a:p>
        </p:txBody>
      </p:sp>
      <p:sp>
        <p:nvSpPr>
          <p:cNvPr id="49182" name="AutoShape 21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015054" y="2952752"/>
            <a:ext cx="914400" cy="762000"/>
          </a:xfrm>
          <a:prstGeom prst="irregularSeal1">
            <a:avLst/>
          </a:prstGeom>
          <a:noFill/>
          <a:ln w="12600">
            <a:solidFill>
              <a:srgbClr val="FFFFF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lnSpc>
                <a:spcPct val="7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200">
                <a:solidFill>
                  <a:srgbClr val="FF0000"/>
                </a:solidFill>
                <a:cs typeface="TH SarabunIT๙" pitchFamily="34" charset="-34"/>
              </a:rPr>
              <a:t>ตน.ใหม่</a:t>
            </a:r>
          </a:p>
        </p:txBody>
      </p:sp>
      <p:sp>
        <p:nvSpPr>
          <p:cNvPr id="32" name="Rectangle 11"/>
          <p:cNvSpPr>
            <a:spLocks noChangeArrowheads="1"/>
          </p:cNvSpPr>
          <p:nvPr/>
        </p:nvSpPr>
        <p:spPr bwMode="auto">
          <a:xfrm>
            <a:off x="6643734" y="2643182"/>
            <a:ext cx="2571736" cy="4214818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2000" dirty="0">
                <a:solidFill>
                  <a:schemeClr val="tx1"/>
                </a:solidFill>
                <a:cs typeface="TH SarabunIT๙" pitchFamily="34" charset="-34"/>
              </a:rPr>
              <a:t>4.สายงานวิชาการศึกษา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2000" dirty="0">
                <a:solidFill>
                  <a:schemeClr val="tx1"/>
                </a:solidFill>
                <a:cs typeface="TH SarabunIT๙" pitchFamily="34" charset="-34"/>
              </a:rPr>
              <a:t>   นักวิชาการศึกษา(ปก.- </a:t>
            </a:r>
            <a:r>
              <a:rPr lang="th-TH" sz="2000" dirty="0" err="1">
                <a:solidFill>
                  <a:schemeClr val="tx1"/>
                </a:solidFill>
                <a:cs typeface="TH SarabunIT๙" pitchFamily="34" charset="-34"/>
              </a:rPr>
              <a:t>ชช.</a:t>
            </a:r>
            <a:r>
              <a:rPr lang="th-TH" sz="2000" dirty="0">
                <a:solidFill>
                  <a:schemeClr val="tx1"/>
                </a:solidFill>
                <a:cs typeface="TH SarabunIT๙" pitchFamily="34" charset="-34"/>
              </a:rPr>
              <a:t>)</a:t>
            </a:r>
            <a:endParaRPr lang="en-US" sz="2000" dirty="0">
              <a:solidFill>
                <a:schemeClr val="tx1"/>
              </a:solidFill>
              <a:cs typeface="TH SarabunIT๙" pitchFamily="34" charset="-34"/>
            </a:endParaRP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2000" dirty="0">
                <a:solidFill>
                  <a:schemeClr val="tx1"/>
                </a:solidFill>
                <a:cs typeface="TH SarabunIT๙" pitchFamily="34" charset="-34"/>
              </a:rPr>
              <a:t>5.สายงานวิชาการวัฒนธรรม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2000" dirty="0">
                <a:solidFill>
                  <a:schemeClr val="tx1"/>
                </a:solidFill>
                <a:cs typeface="TH SarabunIT๙" pitchFamily="34" charset="-34"/>
              </a:rPr>
              <a:t>   นักวิชาการวัฒนธรรม(ปก.- </a:t>
            </a:r>
            <a:r>
              <a:rPr lang="th-TH" sz="2000" dirty="0" err="1">
                <a:solidFill>
                  <a:schemeClr val="tx1"/>
                </a:solidFill>
                <a:cs typeface="TH SarabunIT๙" pitchFamily="34" charset="-34"/>
              </a:rPr>
              <a:t>ชช.</a:t>
            </a:r>
            <a:r>
              <a:rPr lang="th-TH" sz="2000" dirty="0">
                <a:solidFill>
                  <a:schemeClr val="tx1"/>
                </a:solidFill>
                <a:cs typeface="TH SarabunIT๙" pitchFamily="34" charset="-34"/>
              </a:rPr>
              <a:t>)</a:t>
            </a:r>
            <a:endParaRPr lang="en-US" sz="2000" dirty="0">
              <a:solidFill>
                <a:schemeClr val="tx1"/>
              </a:solidFill>
              <a:cs typeface="TH SarabunIT๙" pitchFamily="34" charset="-34"/>
            </a:endParaRP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>
                <a:solidFill>
                  <a:schemeClr val="tx1"/>
                </a:solidFill>
                <a:cs typeface="TH SarabunIT๙" pitchFamily="34" charset="-34"/>
              </a:rPr>
              <a:t>6.</a:t>
            </a:r>
            <a:r>
              <a:rPr lang="th-TH" sz="2000" dirty="0">
                <a:solidFill>
                  <a:schemeClr val="tx1"/>
                </a:solidFill>
                <a:cs typeface="TH SarabunIT๙" pitchFamily="34" charset="-34"/>
              </a:rPr>
              <a:t>สายงานบรรณารักษ์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2000" dirty="0">
                <a:solidFill>
                  <a:schemeClr val="tx1"/>
                </a:solidFill>
                <a:cs typeface="TH SarabunIT๙" pitchFamily="34" charset="-34"/>
              </a:rPr>
              <a:t>   บรรณารักษ์ (ปก.- </a:t>
            </a:r>
            <a:r>
              <a:rPr lang="th-TH" sz="2000" dirty="0" err="1">
                <a:solidFill>
                  <a:schemeClr val="tx1"/>
                </a:solidFill>
                <a:cs typeface="TH SarabunIT๙" pitchFamily="34" charset="-34"/>
              </a:rPr>
              <a:t>ชนพ.</a:t>
            </a:r>
            <a:r>
              <a:rPr lang="th-TH" sz="2000" dirty="0">
                <a:solidFill>
                  <a:schemeClr val="tx1"/>
                </a:solidFill>
                <a:cs typeface="TH SarabunIT๙" pitchFamily="34" charset="-34"/>
              </a:rPr>
              <a:t>)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2000" dirty="0">
                <a:solidFill>
                  <a:schemeClr val="tx1"/>
                </a:solidFill>
                <a:cs typeface="TH SarabunIT๙" pitchFamily="34" charset="-34"/>
              </a:rPr>
              <a:t>7.สายงานพัฒนาการกีฬา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2000" dirty="0">
                <a:solidFill>
                  <a:schemeClr val="tx1"/>
                </a:solidFill>
                <a:cs typeface="TH SarabunIT๙" pitchFamily="34" charset="-34"/>
              </a:rPr>
              <a:t>   นักพัฒนาการกีฬา(ปก – </a:t>
            </a:r>
            <a:r>
              <a:rPr lang="th-TH" sz="2000" dirty="0" err="1">
                <a:solidFill>
                  <a:schemeClr val="tx1"/>
                </a:solidFill>
                <a:cs typeface="TH SarabunIT๙" pitchFamily="34" charset="-34"/>
              </a:rPr>
              <a:t>ชช.</a:t>
            </a:r>
            <a:r>
              <a:rPr lang="th-TH" sz="2000" dirty="0">
                <a:solidFill>
                  <a:schemeClr val="tx1"/>
                </a:solidFill>
                <a:cs typeface="TH SarabunIT๙" pitchFamily="34" charset="-34"/>
              </a:rPr>
              <a:t>)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2000" dirty="0">
                <a:solidFill>
                  <a:schemeClr val="tx1"/>
                </a:solidFill>
                <a:cs typeface="TH SarabunIT๙" pitchFamily="34" charset="-34"/>
              </a:rPr>
              <a:t>8.สายงานภัณฑารักษ์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2000" dirty="0">
                <a:solidFill>
                  <a:schemeClr val="tx1"/>
                </a:solidFill>
                <a:cs typeface="TH SarabunIT๙" pitchFamily="34" charset="-34"/>
              </a:rPr>
              <a:t>   ภัณฑารักษ์(ปก – </a:t>
            </a:r>
            <a:r>
              <a:rPr lang="th-TH" sz="2000" dirty="0" err="1">
                <a:solidFill>
                  <a:schemeClr val="tx1"/>
                </a:solidFill>
                <a:cs typeface="TH SarabunIT๙" pitchFamily="34" charset="-34"/>
              </a:rPr>
              <a:t>ชช.</a:t>
            </a:r>
            <a:r>
              <a:rPr lang="th-TH" sz="2000" dirty="0">
                <a:solidFill>
                  <a:schemeClr val="tx1"/>
                </a:solidFill>
                <a:cs typeface="TH SarabunIT๙" pitchFamily="34" charset="-34"/>
              </a:rPr>
              <a:t>)</a:t>
            </a:r>
            <a:endParaRPr lang="en-US" sz="2000" dirty="0">
              <a:solidFill>
                <a:schemeClr val="tx1"/>
              </a:solidFill>
              <a:cs typeface="TH SarabunIT๙" pitchFamily="34" charset="-34"/>
            </a:endParaRP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2000" dirty="0">
                <a:solidFill>
                  <a:schemeClr val="tx1"/>
                </a:solidFill>
                <a:cs typeface="TH SarabunIT๙" pitchFamily="34" charset="-34"/>
              </a:rPr>
              <a:t>9.สายงานปฏิบัติงานศูนย์เยาวชน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2000" dirty="0">
                <a:solidFill>
                  <a:schemeClr val="tx1"/>
                </a:solidFill>
                <a:cs typeface="TH SarabunIT๙" pitchFamily="34" charset="-34"/>
              </a:rPr>
              <a:t>   </a:t>
            </a:r>
            <a:r>
              <a:rPr lang="th-TH" sz="2000" dirty="0" err="1">
                <a:solidFill>
                  <a:schemeClr val="tx1"/>
                </a:solidFill>
                <a:cs typeface="TH SarabunIT๙" pitchFamily="34" charset="-34"/>
              </a:rPr>
              <a:t>จพง</a:t>
            </a:r>
            <a:r>
              <a:rPr lang="en-US" sz="2000" dirty="0">
                <a:solidFill>
                  <a:schemeClr val="tx1"/>
                </a:solidFill>
                <a:cs typeface="TH SarabunIT๙" pitchFamily="34" charset="-34"/>
              </a:rPr>
              <a:t>.</a:t>
            </a:r>
            <a:r>
              <a:rPr lang="th-TH" sz="2000" dirty="0">
                <a:solidFill>
                  <a:schemeClr val="tx1"/>
                </a:solidFill>
                <a:cs typeface="TH SarabunIT๙" pitchFamily="34" charset="-34"/>
              </a:rPr>
              <a:t>ศูนย์เยาวชน(ปง – ชง)</a:t>
            </a:r>
            <a:endParaRPr lang="en-US" sz="2000" dirty="0">
              <a:solidFill>
                <a:schemeClr val="tx1"/>
              </a:solidFill>
              <a:cs typeface="TH SarabunIT๙" pitchFamily="34" charset="-34"/>
            </a:endParaRP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2000" dirty="0">
                <a:solidFill>
                  <a:schemeClr val="tx1"/>
                </a:solidFill>
                <a:cs typeface="TH SarabunIT๙" pitchFamily="34" charset="-34"/>
              </a:rPr>
              <a:t>๑๐. สายงานปฏิบัติงานห้องสมุด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2000" dirty="0">
                <a:solidFill>
                  <a:schemeClr val="tx1"/>
                </a:solidFill>
                <a:cs typeface="TH SarabunIT๙" pitchFamily="34" charset="-34"/>
              </a:rPr>
              <a:t>      </a:t>
            </a:r>
            <a:r>
              <a:rPr lang="th-TH" sz="2000" dirty="0" err="1">
                <a:solidFill>
                  <a:schemeClr val="tx1"/>
                </a:solidFill>
                <a:cs typeface="TH SarabunIT๙" pitchFamily="34" charset="-34"/>
              </a:rPr>
              <a:t>จพง</a:t>
            </a:r>
            <a:r>
              <a:rPr lang="en-US" sz="2000" dirty="0">
                <a:solidFill>
                  <a:schemeClr val="tx1"/>
                </a:solidFill>
                <a:cs typeface="TH SarabunIT๙" pitchFamily="34" charset="-34"/>
              </a:rPr>
              <a:t>.</a:t>
            </a:r>
            <a:r>
              <a:rPr lang="th-TH" sz="2000" dirty="0">
                <a:solidFill>
                  <a:schemeClr val="tx1"/>
                </a:solidFill>
                <a:cs typeface="TH SarabunIT๙" pitchFamily="34" charset="-34"/>
              </a:rPr>
              <a:t>ห้องสมุด(ปง – ชง)</a:t>
            </a:r>
            <a:endParaRPr lang="en-US" sz="2000" dirty="0">
              <a:solidFill>
                <a:srgbClr val="0033CC"/>
              </a:solidFill>
              <a:cs typeface="TH SarabunIT๙" pitchFamily="34" charset="-34"/>
            </a:endParaRPr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4286248" y="4572032"/>
            <a:ext cx="2357454" cy="2285968"/>
          </a:xfrm>
          <a:prstGeom prst="rect">
            <a:avLst/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2000" dirty="0">
                <a:solidFill>
                  <a:schemeClr val="tx1"/>
                </a:solidFill>
                <a:cs typeface="TH SarabunIT๙" pitchFamily="34" charset="-34"/>
              </a:rPr>
              <a:t>2.สายงานบริหารงานการศึกษา</a:t>
            </a:r>
          </a:p>
          <a:p>
            <a:pPr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2000" dirty="0">
                <a:solidFill>
                  <a:schemeClr val="tx1"/>
                </a:solidFill>
                <a:cs typeface="TH SarabunIT๙" pitchFamily="34" charset="-34"/>
              </a:rPr>
              <a:t>  2.1 หน.ฝ่าย.... (ต้น)</a:t>
            </a:r>
          </a:p>
          <a:p>
            <a:pPr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2000" dirty="0">
                <a:solidFill>
                  <a:schemeClr val="tx1"/>
                </a:solidFill>
                <a:cs typeface="TH SarabunIT๙" pitchFamily="34" charset="-34"/>
              </a:rPr>
              <a:t>  2.2 </a:t>
            </a:r>
            <a:r>
              <a:rPr lang="th-TH" sz="2000" dirty="0" err="1">
                <a:solidFill>
                  <a:schemeClr val="tx1"/>
                </a:solidFill>
                <a:cs typeface="TH SarabunIT๙" pitchFamily="34" charset="-34"/>
              </a:rPr>
              <a:t>ผอ.ก</a:t>
            </a:r>
            <a:r>
              <a:rPr lang="th-TH" sz="2000" dirty="0">
                <a:solidFill>
                  <a:schemeClr val="tx1"/>
                </a:solidFill>
                <a:cs typeface="TH SarabunIT๙" pitchFamily="34" charset="-34"/>
              </a:rPr>
              <a:t>ศ. (ต้น)</a:t>
            </a:r>
          </a:p>
          <a:p>
            <a:pPr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2000" dirty="0">
                <a:solidFill>
                  <a:schemeClr val="tx1"/>
                </a:solidFill>
                <a:cs typeface="TH SarabunIT๙" pitchFamily="34" charset="-34"/>
              </a:rPr>
              <a:t>  2.3 ผอ.กอง </a:t>
            </a:r>
            <a:r>
              <a:rPr lang="th-TH" sz="2000" dirty="0" err="1">
                <a:solidFill>
                  <a:schemeClr val="tx1"/>
                </a:solidFill>
                <a:cs typeface="TH SarabunIT๙" pitchFamily="34" charset="-34"/>
              </a:rPr>
              <a:t>กศ.</a:t>
            </a:r>
            <a:r>
              <a:rPr lang="th-TH" sz="2000" dirty="0">
                <a:solidFill>
                  <a:schemeClr val="tx1"/>
                </a:solidFill>
                <a:cs typeface="TH SarabunIT๙" pitchFamily="34" charset="-34"/>
              </a:rPr>
              <a:t> (กลาง) /</a:t>
            </a:r>
          </a:p>
          <a:p>
            <a:pPr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2000" dirty="0">
                <a:solidFill>
                  <a:schemeClr val="tx1"/>
                </a:solidFill>
                <a:cs typeface="TH SarabunIT๙" pitchFamily="34" charset="-34"/>
              </a:rPr>
              <a:t>       ผอ.ส่วน </a:t>
            </a:r>
            <a:r>
              <a:rPr lang="th-TH" sz="2000" dirty="0" err="1">
                <a:solidFill>
                  <a:schemeClr val="tx1"/>
                </a:solidFill>
                <a:cs typeface="TH SarabunIT๙" pitchFamily="34" charset="-34"/>
              </a:rPr>
              <a:t>กศ.</a:t>
            </a:r>
            <a:r>
              <a:rPr lang="th-TH" sz="2000" dirty="0">
                <a:solidFill>
                  <a:schemeClr val="tx1"/>
                </a:solidFill>
                <a:cs typeface="TH SarabunIT๙" pitchFamily="34" charset="-34"/>
              </a:rPr>
              <a:t> (กลาง)</a:t>
            </a:r>
          </a:p>
          <a:p>
            <a:pPr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2000" dirty="0">
                <a:solidFill>
                  <a:schemeClr val="tx1"/>
                </a:solidFill>
                <a:cs typeface="TH SarabunIT๙" pitchFamily="34" charset="-34"/>
              </a:rPr>
              <a:t>  2.4 ผอ.</a:t>
            </a:r>
            <a:r>
              <a:rPr lang="th-TH" sz="2000" dirty="0" err="1">
                <a:solidFill>
                  <a:schemeClr val="tx1"/>
                </a:solidFill>
                <a:cs typeface="TH SarabunIT๙" pitchFamily="34" charset="-34"/>
              </a:rPr>
              <a:t>สน.ก</a:t>
            </a:r>
            <a:r>
              <a:rPr lang="th-TH" sz="2000" dirty="0">
                <a:solidFill>
                  <a:schemeClr val="tx1"/>
                </a:solidFill>
                <a:cs typeface="TH SarabunIT๙" pitchFamily="34" charset="-34"/>
              </a:rPr>
              <a:t>ศ. (สูง)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>
                <a:solidFill>
                  <a:schemeClr val="tx1"/>
                </a:solidFill>
                <a:cs typeface="TH SarabunIT๙" pitchFamily="34" charset="-34"/>
              </a:rPr>
              <a:t>3.</a:t>
            </a:r>
            <a:r>
              <a:rPr lang="th-TH" sz="2000" dirty="0">
                <a:solidFill>
                  <a:schemeClr val="tx1"/>
                </a:solidFill>
                <a:cs typeface="TH SarabunIT๙" pitchFamily="34" charset="-34"/>
              </a:rPr>
              <a:t>สายงาน</a:t>
            </a:r>
            <a:r>
              <a:rPr lang="th-TH" sz="2000" dirty="0" err="1">
                <a:solidFill>
                  <a:schemeClr val="tx1"/>
                </a:solidFill>
                <a:cs typeface="TH SarabunIT๙" pitchFamily="34" charset="-34"/>
              </a:rPr>
              <a:t>สันทนา</a:t>
            </a:r>
            <a:r>
              <a:rPr lang="th-TH" sz="2000" dirty="0">
                <a:solidFill>
                  <a:schemeClr val="tx1"/>
                </a:solidFill>
                <a:cs typeface="TH SarabunIT๙" pitchFamily="34" charset="-34"/>
              </a:rPr>
              <a:t>การ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2000" dirty="0">
                <a:solidFill>
                  <a:schemeClr val="tx1"/>
                </a:solidFill>
                <a:cs typeface="TH SarabunIT๙" pitchFamily="34" charset="-34"/>
              </a:rPr>
              <a:t>  นัก</a:t>
            </a:r>
            <a:r>
              <a:rPr lang="th-TH" sz="2000" dirty="0" err="1">
                <a:solidFill>
                  <a:schemeClr val="tx1"/>
                </a:solidFill>
                <a:cs typeface="TH SarabunIT๙" pitchFamily="34" charset="-34"/>
              </a:rPr>
              <a:t>สันทนา</a:t>
            </a:r>
            <a:r>
              <a:rPr lang="th-TH" sz="2000" dirty="0">
                <a:solidFill>
                  <a:schemeClr val="tx1"/>
                </a:solidFill>
                <a:cs typeface="TH SarabunIT๙" pitchFamily="34" charset="-34"/>
              </a:rPr>
              <a:t>การ(ปก.- </a:t>
            </a:r>
            <a:r>
              <a:rPr lang="th-TH" sz="2000" dirty="0" err="1">
                <a:solidFill>
                  <a:schemeClr val="tx1"/>
                </a:solidFill>
                <a:cs typeface="TH SarabunIT๙" pitchFamily="34" charset="-34"/>
              </a:rPr>
              <a:t>ชช.</a:t>
            </a:r>
            <a:r>
              <a:rPr lang="th-TH" sz="2000" dirty="0">
                <a:solidFill>
                  <a:schemeClr val="tx1"/>
                </a:solidFill>
                <a:cs typeface="TH SarabunIT๙" pitchFamily="34" charset="-34"/>
              </a:rPr>
              <a:t>)</a:t>
            </a:r>
            <a:endParaRPr lang="th-TH" sz="2000" dirty="0">
              <a:solidFill>
                <a:srgbClr val="0033CC"/>
              </a:solidFill>
              <a:cs typeface="TH SarabunIT๙" pitchFamily="34" charset="-34"/>
            </a:endParaRPr>
          </a:p>
        </p:txBody>
      </p:sp>
      <p:sp>
        <p:nvSpPr>
          <p:cNvPr id="33" name="AutoShape 20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214810" y="3671894"/>
            <a:ext cx="838200" cy="685800"/>
          </a:xfrm>
          <a:prstGeom prst="irregularSeal2">
            <a:avLst/>
          </a:prstGeom>
          <a:noFill/>
          <a:ln w="3240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dist="17819" dir="2700000" algn="ctr" rotWithShape="0">
              <a:srgbClr val="999999">
                <a:alpha val="50027"/>
              </a:srgbClr>
            </a:outerShdw>
          </a:effectLst>
        </p:spPr>
        <p:txBody>
          <a:bodyPr wrap="none" lIns="90000" tIns="46800" rIns="90000" bIns="46800" anchor="ctr"/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th-TH" sz="2000" dirty="0">
                <a:solidFill>
                  <a:srgbClr val="FFFFFF"/>
                </a:solidFill>
                <a:cs typeface="TH SarabunIT๙" pitchFamily="34" charset="-34"/>
              </a:rPr>
              <a:t>อัตรา</a:t>
            </a:r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0" y="2000240"/>
            <a:ext cx="4343400" cy="4857760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th-TH" sz="4000" dirty="0">
                <a:solidFill>
                  <a:srgbClr val="000000"/>
                </a:solidFill>
                <a:cs typeface="TH SarabunIT๙" pitchFamily="34" charset="-34"/>
              </a:rPr>
              <a:t>ประเภทตำแหน่ง</a:t>
            </a: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th-TH" sz="4000" dirty="0">
              <a:solidFill>
                <a:srgbClr val="000000"/>
              </a:solidFill>
              <a:cs typeface="TH SarabunIT๙" pitchFamily="34" charset="-34"/>
            </a:endParaRP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th-TH" sz="4000" dirty="0">
                <a:solidFill>
                  <a:srgbClr val="000000"/>
                </a:solidFill>
                <a:cs typeface="TH SarabunIT๙" pitchFamily="34" charset="-34"/>
              </a:rPr>
              <a:t>ข้าราชการครู </a:t>
            </a:r>
            <a:r>
              <a:rPr lang="th-TH" sz="4000" dirty="0" err="1">
                <a:solidFill>
                  <a:srgbClr val="000000"/>
                </a:solidFill>
                <a:cs typeface="TH SarabunIT๙" pitchFamily="34" charset="-34"/>
              </a:rPr>
              <a:t>อบจ.</a:t>
            </a:r>
            <a:endParaRPr lang="th-TH" sz="4000" dirty="0">
              <a:solidFill>
                <a:srgbClr val="000000"/>
              </a:solidFill>
              <a:cs typeface="TH SarabunIT๙" pitchFamily="34" charset="-34"/>
            </a:endParaRP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th-TH" sz="4000" dirty="0">
                <a:solidFill>
                  <a:srgbClr val="000000"/>
                </a:solidFill>
                <a:cs typeface="TH SarabunIT๙" pitchFamily="34" charset="-34"/>
              </a:rPr>
              <a:t>พนักงานครูเทศบาล</a:t>
            </a: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th-TH" sz="4000" dirty="0">
                <a:solidFill>
                  <a:srgbClr val="000000"/>
                </a:solidFill>
                <a:cs typeface="TH SarabunIT๙" pitchFamily="34" charset="-34"/>
              </a:rPr>
              <a:t>พนักงานครู </a:t>
            </a:r>
            <a:r>
              <a:rPr lang="th-TH" sz="4000" dirty="0" err="1">
                <a:solidFill>
                  <a:srgbClr val="000000"/>
                </a:solidFill>
                <a:cs typeface="TH SarabunIT๙" pitchFamily="34" charset="-34"/>
              </a:rPr>
              <a:t>อบต</a:t>
            </a:r>
            <a:r>
              <a:rPr lang="th-TH" sz="4000" dirty="0">
                <a:solidFill>
                  <a:srgbClr val="000000"/>
                </a:solidFill>
                <a:cs typeface="TH SarabunIT๙" pitchFamily="34" charset="-34"/>
              </a:rPr>
              <a:t>.</a:t>
            </a:r>
            <a:endParaRPr lang="en-US" sz="4000" dirty="0">
              <a:solidFill>
                <a:srgbClr val="000000"/>
              </a:solidFill>
              <a:cs typeface="TH SarabunIT๙" pitchFamily="34" charset="-34"/>
            </a:endParaRP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4000" dirty="0">
              <a:solidFill>
                <a:srgbClr val="000000"/>
              </a:solidFill>
              <a:cs typeface="TH SarabunIT๙" pitchFamily="34" charset="-34"/>
            </a:endParaRP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th-TH" sz="4000" dirty="0">
              <a:solidFill>
                <a:srgbClr val="000000"/>
              </a:solidFill>
              <a:cs typeface="TH SarabunIT๙" pitchFamily="34" charset="-34"/>
            </a:endParaRPr>
          </a:p>
        </p:txBody>
      </p:sp>
      <p:sp>
        <p:nvSpPr>
          <p:cNvPr id="36" name="AutoShape 15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571868" y="6215082"/>
            <a:ext cx="533400" cy="457200"/>
          </a:xfrm>
          <a:prstGeom prst="irregularSeal1">
            <a:avLst/>
          </a:prstGeom>
          <a:noFill/>
          <a:ln w="12600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th-TH">
              <a:cs typeface="TH SarabunIT๙" pitchFamily="34" charset="-34"/>
            </a:endParaRPr>
          </a:p>
        </p:txBody>
      </p:sp>
      <p:sp>
        <p:nvSpPr>
          <p:cNvPr id="38" name="Rectangle 10"/>
          <p:cNvSpPr>
            <a:spLocks noChangeArrowheads="1"/>
          </p:cNvSpPr>
          <p:nvPr/>
        </p:nvSpPr>
        <p:spPr bwMode="auto">
          <a:xfrm>
            <a:off x="4357686" y="2000240"/>
            <a:ext cx="4786314" cy="4857760"/>
          </a:xfrm>
          <a:prstGeom prst="rect">
            <a:avLst/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4000" dirty="0">
                <a:solidFill>
                  <a:srgbClr val="0000CC"/>
                </a:solidFill>
                <a:cs typeface="TH SarabunIT๙" pitchFamily="34" charset="-34"/>
              </a:rPr>
              <a:t>ประเภทตำแหน่ง</a:t>
            </a: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th-TH" sz="4000" dirty="0">
              <a:solidFill>
                <a:srgbClr val="0000CC"/>
              </a:solidFill>
              <a:cs typeface="TH SarabunIT๙" pitchFamily="34" charset="-34"/>
            </a:endParaRP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4000" dirty="0">
                <a:solidFill>
                  <a:srgbClr val="0000CC"/>
                </a:solidFill>
                <a:cs typeface="TH SarabunIT๙" pitchFamily="34" charset="-34"/>
              </a:rPr>
              <a:t>บุคลากรทางศึกษา </a:t>
            </a:r>
            <a:r>
              <a:rPr lang="th-TH" sz="4000" dirty="0" err="1">
                <a:solidFill>
                  <a:srgbClr val="0000CC"/>
                </a:solidFill>
                <a:cs typeface="TH SarabunIT๙" pitchFamily="34" charset="-34"/>
              </a:rPr>
              <a:t>อบจ.</a:t>
            </a:r>
            <a:endParaRPr lang="th-TH" sz="4000" dirty="0">
              <a:solidFill>
                <a:srgbClr val="0000CC"/>
              </a:solidFill>
              <a:cs typeface="TH SarabunIT๙" pitchFamily="34" charset="-34"/>
            </a:endParaRP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4000" dirty="0">
                <a:solidFill>
                  <a:srgbClr val="0000CC"/>
                </a:solidFill>
                <a:cs typeface="TH SarabunIT๙" pitchFamily="34" charset="-34"/>
              </a:rPr>
              <a:t>บุคลากรทางการศึกษาเทศบาล</a:t>
            </a: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4000" dirty="0">
                <a:solidFill>
                  <a:srgbClr val="0000CC"/>
                </a:solidFill>
                <a:cs typeface="TH SarabunIT๙" pitchFamily="34" charset="-34"/>
              </a:rPr>
              <a:t>บุคลากรทางการศึกษา </a:t>
            </a:r>
            <a:r>
              <a:rPr lang="th-TH" sz="4000" dirty="0" err="1">
                <a:solidFill>
                  <a:srgbClr val="0000CC"/>
                </a:solidFill>
                <a:cs typeface="TH SarabunIT๙" pitchFamily="34" charset="-34"/>
              </a:rPr>
              <a:t>อบต</a:t>
            </a:r>
            <a:r>
              <a:rPr lang="th-TH" sz="4000" dirty="0">
                <a:solidFill>
                  <a:srgbClr val="0000CC"/>
                </a:solidFill>
                <a:cs typeface="TH SarabunIT๙" pitchFamily="34" charset="-34"/>
              </a:rPr>
              <a:t>.</a:t>
            </a:r>
            <a:endParaRPr lang="en-US" sz="4000" dirty="0">
              <a:solidFill>
                <a:srgbClr val="0000CC"/>
              </a:solidFill>
              <a:cs typeface="TH SarabunIT๙" pitchFamily="34" charset="-34"/>
            </a:endParaRP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z="4000" dirty="0">
              <a:solidFill>
                <a:srgbClr val="0000CC"/>
              </a:solidFill>
              <a:cs typeface="TH SarabunIT๙" pitchFamily="34" charset="-34"/>
            </a:endParaRP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th-TH" sz="4000" dirty="0">
              <a:solidFill>
                <a:srgbClr val="0000CC"/>
              </a:solidFill>
              <a:cs typeface="TH SarabunIT๙" pitchFamily="34" charset="-34"/>
            </a:endParaRPr>
          </a:p>
        </p:txBody>
      </p:sp>
      <p:sp>
        <p:nvSpPr>
          <p:cNvPr id="39" name="AutoShape 1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8501090" y="6248400"/>
            <a:ext cx="457200" cy="609600"/>
          </a:xfrm>
          <a:prstGeom prst="irregularSeal1">
            <a:avLst/>
          </a:prstGeom>
          <a:noFill/>
          <a:ln w="19080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th-TH">
              <a:cs typeface="TH SarabunIT๙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 bwMode="auto">
          <a:xfrm>
            <a:off x="0" y="2060848"/>
            <a:ext cx="4286248" cy="1200152"/>
          </a:xfrm>
          <a:prstGeom prst="rect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lIns="90000" tIns="46800" rIns="90000" bIns="46800" rtlCol="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z="4800" dirty="0">
              <a:solidFill>
                <a:srgbClr val="FFFFFF"/>
              </a:solidFill>
              <a:latin typeface="Angsana New" pitchFamily="18" charset="-34"/>
            </a:endParaRPr>
          </a:p>
        </p:txBody>
      </p:sp>
      <p:sp>
        <p:nvSpPr>
          <p:cNvPr id="40" name="สี่เหลี่ยมผืนผ้า 39"/>
          <p:cNvSpPr/>
          <p:nvPr/>
        </p:nvSpPr>
        <p:spPr bwMode="auto">
          <a:xfrm>
            <a:off x="4355976" y="2060848"/>
            <a:ext cx="4728938" cy="1200152"/>
          </a:xfrm>
          <a:prstGeom prst="rect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lIns="90000" tIns="46800" rIns="90000" bIns="46800" rtlCol="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z="4800" dirty="0">
              <a:solidFill>
                <a:srgbClr val="FFFFFF"/>
              </a:solidFill>
              <a:latin typeface="Angsana New" pitchFamily="18" charset="-34"/>
            </a:endParaRPr>
          </a:p>
        </p:txBody>
      </p:sp>
      <p:sp>
        <p:nvSpPr>
          <p:cNvPr id="41" name="Line 13"/>
          <p:cNvSpPr>
            <a:spLocks noChangeShapeType="1"/>
          </p:cNvSpPr>
          <p:nvPr/>
        </p:nvSpPr>
        <p:spPr bwMode="auto">
          <a:xfrm>
            <a:off x="4357686" y="1428736"/>
            <a:ext cx="1588" cy="228600"/>
          </a:xfrm>
          <a:prstGeom prst="line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1" grpId="0" animBg="1"/>
      <p:bldP spid="31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746" name="AutoShape 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819400" y="5883275"/>
            <a:ext cx="1676400" cy="685800"/>
          </a:xfrm>
          <a:prstGeom prst="flowChartPredefinedProcess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600">
                <a:latin typeface="LilyUPC" pitchFamily="34" charset="-34"/>
                <a:cs typeface="+mj-cs"/>
              </a:rPr>
              <a:t>ครูผู้ช่วย</a:t>
            </a:r>
          </a:p>
        </p:txBody>
      </p:sp>
      <p:sp>
        <p:nvSpPr>
          <p:cNvPr id="1567747" name="AutoShape 3"/>
          <p:cNvSpPr>
            <a:spLocks noChangeArrowheads="1"/>
          </p:cNvSpPr>
          <p:nvPr/>
        </p:nvSpPr>
        <p:spPr bwMode="auto">
          <a:xfrm>
            <a:off x="4191000" y="5543550"/>
            <a:ext cx="609600" cy="2921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48" name="AutoShape 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581400" y="4740275"/>
            <a:ext cx="1752600" cy="762000"/>
          </a:xfrm>
          <a:prstGeom prst="flowChartPredefinedProcess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600">
                <a:latin typeface="LilyUPC" pitchFamily="34" charset="-34"/>
                <a:cs typeface="+mj-cs"/>
              </a:rPr>
              <a:t>ครู</a:t>
            </a:r>
          </a:p>
        </p:txBody>
      </p:sp>
      <p:sp>
        <p:nvSpPr>
          <p:cNvPr id="1567749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705225" y="3717925"/>
            <a:ext cx="1524000" cy="609600"/>
          </a:xfrm>
          <a:prstGeom prst="flowChartPredefinedProcess">
            <a:avLst/>
          </a:prstGeom>
          <a:solidFill>
            <a:srgbClr val="FFCC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LilyUPC" pitchFamily="34" charset="-34"/>
                <a:cs typeface="+mj-cs"/>
              </a:rPr>
              <a:t>ครู ชน.</a:t>
            </a:r>
          </a:p>
        </p:txBody>
      </p:sp>
      <p:sp>
        <p:nvSpPr>
          <p:cNvPr id="1567750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733800" y="2627313"/>
            <a:ext cx="1530350" cy="609600"/>
          </a:xfrm>
          <a:prstGeom prst="flowChartPredefinedProcess">
            <a:avLst/>
          </a:prstGeom>
          <a:solidFill>
            <a:srgbClr val="FFCC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LilyUPC" pitchFamily="34" charset="-34"/>
                <a:cs typeface="+mj-cs"/>
              </a:rPr>
              <a:t>ครู ชนพ.</a:t>
            </a:r>
          </a:p>
        </p:txBody>
      </p:sp>
      <p:sp>
        <p:nvSpPr>
          <p:cNvPr id="1567751" name="AutoShape 7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778250" y="1600200"/>
            <a:ext cx="1479550" cy="609600"/>
          </a:xfrm>
          <a:prstGeom prst="flowChartPredefinedProcess">
            <a:avLst/>
          </a:prstGeom>
          <a:solidFill>
            <a:srgbClr val="FFCC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LilyUPC" pitchFamily="34" charset="-34"/>
                <a:cs typeface="+mj-cs"/>
              </a:rPr>
              <a:t>ครู ชช.</a:t>
            </a:r>
          </a:p>
        </p:txBody>
      </p:sp>
      <p:sp>
        <p:nvSpPr>
          <p:cNvPr id="1567752" name="AutoShape 8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4156075" y="3321050"/>
            <a:ext cx="6604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53" name="AutoShape 9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4238625" y="4387850"/>
            <a:ext cx="6096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54" name="AutoShape 10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4181475" y="2266950"/>
            <a:ext cx="609600" cy="276225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55" name="AutoShape 11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3736975" y="533400"/>
            <a:ext cx="1552575" cy="609600"/>
          </a:xfrm>
          <a:prstGeom prst="flowChartPredefinedProcess">
            <a:avLst/>
          </a:prstGeom>
          <a:solidFill>
            <a:srgbClr val="FFCC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LilyUPC" pitchFamily="34" charset="-34"/>
                <a:cs typeface="+mj-cs"/>
              </a:rPr>
              <a:t>ครู ชชพ.</a:t>
            </a:r>
          </a:p>
        </p:txBody>
      </p:sp>
      <p:sp>
        <p:nvSpPr>
          <p:cNvPr id="1567756" name="AutoShape 12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4162425" y="1228725"/>
            <a:ext cx="609600" cy="2794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57" name="AutoShape 1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886200" y="5502275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cs typeface="+mj-cs"/>
              </a:rPr>
              <a:t>2</a:t>
            </a:r>
            <a:endParaRPr lang="th-TH" sz="1400">
              <a:solidFill>
                <a:schemeClr val="tx1"/>
              </a:solidFill>
              <a:cs typeface="+mj-cs"/>
            </a:endParaRPr>
          </a:p>
        </p:txBody>
      </p:sp>
      <p:sp>
        <p:nvSpPr>
          <p:cNvPr id="1567758" name="AutoShape 14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3965575" y="4356100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cs typeface="+mj-cs"/>
              </a:rPr>
              <a:t>6</a:t>
            </a:r>
            <a:r>
              <a:rPr lang="th-TH" sz="1400">
                <a:solidFill>
                  <a:schemeClr val="tx1"/>
                </a:solidFill>
                <a:cs typeface="+mj-cs"/>
              </a:rPr>
              <a:t>/</a:t>
            </a:r>
            <a:r>
              <a:rPr lang="en-US" sz="1400">
                <a:solidFill>
                  <a:schemeClr val="tx1"/>
                </a:solidFill>
                <a:cs typeface="+mj-cs"/>
              </a:rPr>
              <a:t>4</a:t>
            </a:r>
            <a:r>
              <a:rPr lang="th-TH" sz="1400">
                <a:solidFill>
                  <a:schemeClr val="tx1"/>
                </a:solidFill>
                <a:cs typeface="+mj-cs"/>
              </a:rPr>
              <a:t>/</a:t>
            </a:r>
            <a:r>
              <a:rPr lang="en-US" sz="1400">
                <a:solidFill>
                  <a:schemeClr val="tx1"/>
                </a:solidFill>
                <a:cs typeface="+mj-cs"/>
              </a:rPr>
              <a:t>2</a:t>
            </a:r>
            <a:endParaRPr lang="th-TH" sz="1400">
              <a:solidFill>
                <a:schemeClr val="tx1"/>
              </a:solidFill>
              <a:cs typeface="+mj-cs"/>
            </a:endParaRPr>
          </a:p>
        </p:txBody>
      </p:sp>
      <p:sp>
        <p:nvSpPr>
          <p:cNvPr id="1567759" name="AutoShape 15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3911600" y="3292475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cs typeface="+mj-cs"/>
              </a:rPr>
              <a:t>1</a:t>
            </a:r>
            <a:endParaRPr lang="th-TH" sz="1400">
              <a:solidFill>
                <a:schemeClr val="tx1"/>
              </a:solidFill>
              <a:cs typeface="+mj-cs"/>
            </a:endParaRPr>
          </a:p>
        </p:txBody>
      </p:sp>
      <p:sp>
        <p:nvSpPr>
          <p:cNvPr id="1567760" name="AutoShape 16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886200" y="2238375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cs typeface="+mj-cs"/>
              </a:rPr>
              <a:t>3</a:t>
            </a:r>
            <a:endParaRPr lang="th-TH" sz="1400">
              <a:solidFill>
                <a:schemeClr val="tx1"/>
              </a:solidFill>
              <a:cs typeface="+mj-cs"/>
            </a:endParaRPr>
          </a:p>
        </p:txBody>
      </p:sp>
      <p:sp>
        <p:nvSpPr>
          <p:cNvPr id="1567761" name="AutoShape 17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886200" y="1203325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cs typeface="+mj-cs"/>
              </a:rPr>
              <a:t>2</a:t>
            </a:r>
            <a:endParaRPr lang="th-TH" sz="1400">
              <a:solidFill>
                <a:schemeClr val="tx1"/>
              </a:solidFill>
              <a:cs typeface="+mj-cs"/>
            </a:endParaRPr>
          </a:p>
        </p:txBody>
      </p:sp>
      <p:sp>
        <p:nvSpPr>
          <p:cNvPr id="1567767" name="Line 23"/>
          <p:cNvSpPr>
            <a:spLocks noChangeShapeType="1"/>
          </p:cNvSpPr>
          <p:nvPr/>
        </p:nvSpPr>
        <p:spPr bwMode="auto">
          <a:xfrm flipH="1">
            <a:off x="3505200" y="4098925"/>
            <a:ext cx="152400" cy="1588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68" name="Line 24"/>
          <p:cNvSpPr>
            <a:spLocks noChangeShapeType="1"/>
          </p:cNvSpPr>
          <p:nvPr/>
        </p:nvSpPr>
        <p:spPr bwMode="auto">
          <a:xfrm>
            <a:off x="3536950" y="1938338"/>
            <a:ext cx="228600" cy="1587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69" name="Line 25"/>
          <p:cNvSpPr>
            <a:spLocks noChangeShapeType="1"/>
          </p:cNvSpPr>
          <p:nvPr/>
        </p:nvSpPr>
        <p:spPr bwMode="auto">
          <a:xfrm flipV="1">
            <a:off x="3536950" y="1917700"/>
            <a:ext cx="1588" cy="22098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70" name="AutoShape 26"/>
          <p:cNvSpPr>
            <a:spLocks noChangeArrowheads="1"/>
          </p:cNvSpPr>
          <p:nvPr/>
        </p:nvSpPr>
        <p:spPr bwMode="auto">
          <a:xfrm>
            <a:off x="3200400" y="2454275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cs typeface="+mj-cs"/>
              </a:rPr>
              <a:t>5</a:t>
            </a:r>
            <a:endParaRPr lang="th-TH" sz="1400">
              <a:solidFill>
                <a:schemeClr val="tx1"/>
              </a:solidFill>
              <a:cs typeface="+mj-cs"/>
            </a:endParaRPr>
          </a:p>
        </p:txBody>
      </p:sp>
      <p:sp>
        <p:nvSpPr>
          <p:cNvPr id="2" name="AutoShape 2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4419600" y="5883275"/>
            <a:ext cx="1676400" cy="685800"/>
          </a:xfrm>
          <a:prstGeom prst="flowChartPredefinedProcess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60000"/>
              </a:lnSpc>
              <a:defRPr/>
            </a:pPr>
            <a:r>
              <a:rPr lang="th-TH" sz="3200" dirty="0">
                <a:latin typeface="LilyUPC" pitchFamily="34" charset="-34"/>
                <a:cs typeface="+mj-cs"/>
              </a:rPr>
              <a:t>ครู </a:t>
            </a:r>
            <a:r>
              <a:rPr lang="th-TH" sz="3200" dirty="0" err="1">
                <a:latin typeface="LilyUPC" pitchFamily="34" charset="-34"/>
                <a:cs typeface="+mj-cs"/>
              </a:rPr>
              <a:t>ผดด.</a:t>
            </a:r>
            <a:endParaRPr lang="th-TH" sz="3200" dirty="0">
              <a:latin typeface="LilyUPC" pitchFamily="34" charset="-34"/>
              <a:cs typeface="+mj-cs"/>
            </a:endParaRPr>
          </a:p>
        </p:txBody>
      </p:sp>
      <p:sp>
        <p:nvSpPr>
          <p:cNvPr id="50" name="AutoShape 13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6248400" y="3886200"/>
            <a:ext cx="762000" cy="685800"/>
          </a:xfrm>
          <a:prstGeom prst="irregularSeal2">
            <a:avLst/>
          </a:prstGeom>
          <a:solidFill>
            <a:srgbClr val="CC3399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 sz="1400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24" name="AutoShape 13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1071538" y="4429132"/>
            <a:ext cx="762000" cy="6858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 sz="1400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25" name="5-Point Star 24">
            <a:hlinkClick r:id="rId15" action="ppaction://hlinksldjump"/>
          </p:cNvPr>
          <p:cNvSpPr/>
          <p:nvPr/>
        </p:nvSpPr>
        <p:spPr bwMode="auto">
          <a:xfrm>
            <a:off x="7500958" y="142876"/>
            <a:ext cx="1000132" cy="1071546"/>
          </a:xfrm>
          <a:prstGeom prst="star5">
            <a:avLst/>
          </a:prstGeom>
          <a:solidFill>
            <a:schemeClr val="bg1"/>
          </a:solidFill>
          <a:ln w="31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2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วิชาการ</a:t>
            </a:r>
            <a:endParaRPr kumimoji="0" lang="th-TH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H SarabunIT๙" pitchFamily="34" charset="-34"/>
              <a:cs typeface="TH SarabunIT๙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67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567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567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1567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1567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567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1000"/>
                                        <p:tgtEl>
                                          <p:spTgt spid="1567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1567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1567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1000"/>
                                        <p:tgtEl>
                                          <p:spTgt spid="1567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1567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0"/>
                                        <p:tgtEl>
                                          <p:spTgt spid="1567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1000"/>
                                        <p:tgtEl>
                                          <p:spTgt spid="1567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1000"/>
                                        <p:tgtEl>
                                          <p:spTgt spid="1567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1000"/>
                                        <p:tgtEl>
                                          <p:spTgt spid="1567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1567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6" dur="1000"/>
                                        <p:tgtEl>
                                          <p:spTgt spid="1567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1000"/>
                                        <p:tgtEl>
                                          <p:spTgt spid="1567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1000"/>
                                        <p:tgtEl>
                                          <p:spTgt spid="1567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1000"/>
                                        <p:tgtEl>
                                          <p:spTgt spid="1567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7746" grpId="0" animBg="1"/>
      <p:bldP spid="1567747" grpId="0" animBg="1"/>
      <p:bldP spid="1567748" grpId="0" animBg="1"/>
      <p:bldP spid="1567749" grpId="0" animBg="1"/>
      <p:bldP spid="1567750" grpId="0" animBg="1"/>
      <p:bldP spid="1567751" grpId="0" animBg="1"/>
      <p:bldP spid="1567752" grpId="0" animBg="1"/>
      <p:bldP spid="1567753" grpId="0" animBg="1"/>
      <p:bldP spid="1567754" grpId="0" animBg="1"/>
      <p:bldP spid="1567755" grpId="0" animBg="1"/>
      <p:bldP spid="1567756" grpId="0" animBg="1"/>
      <p:bldP spid="1567757" grpId="0" animBg="1"/>
      <p:bldP spid="1567758" grpId="0" animBg="1"/>
      <p:bldP spid="1567759" grpId="0" animBg="1"/>
      <p:bldP spid="1567760" grpId="0" animBg="1"/>
      <p:bldP spid="1567761" grpId="0" animBg="1"/>
      <p:bldP spid="1567770" grpId="0" animBg="1"/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4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th-TH" sz="5400" b="1" dirty="0">
                <a:solidFill>
                  <a:srgbClr val="0000FF"/>
                </a:solidFill>
                <a:cs typeface="+mn-cs"/>
              </a:rPr>
              <a:t>“</a:t>
            </a:r>
            <a:r>
              <a:rPr lang="en-US" sz="5400" b="1" dirty="0" err="1">
                <a:solidFill>
                  <a:srgbClr val="0000FF"/>
                </a:solidFill>
                <a:cs typeface="+mn-cs"/>
              </a:rPr>
              <a:t>ประเภทของผลงานทางวิชาการ</a:t>
            </a:r>
            <a:r>
              <a:rPr lang="th-TH" sz="5400" b="1" dirty="0">
                <a:solidFill>
                  <a:srgbClr val="0000FF"/>
                </a:solidFill>
                <a:cs typeface="+mn-cs"/>
              </a:rPr>
              <a:t>”</a:t>
            </a:r>
          </a:p>
        </p:txBody>
      </p:sp>
      <p:sp>
        <p:nvSpPr>
          <p:cNvPr id="1642499" name="Text Box 3"/>
          <p:cNvSpPr txBox="1">
            <a:spLocks noChangeArrowheads="1"/>
          </p:cNvSpPr>
          <p:nvPr/>
        </p:nvSpPr>
        <p:spPr bwMode="auto">
          <a:xfrm>
            <a:off x="3781425" y="2786058"/>
            <a:ext cx="1295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th-TH" sz="4000" dirty="0">
                <a:solidFill>
                  <a:srgbClr val="FF0000"/>
                </a:solidFill>
                <a:latin typeface="Arial" pitchFamily="34" charset="0"/>
                <a:cs typeface="+mn-cs"/>
              </a:rPr>
              <a:t>ผลงาน</a:t>
            </a:r>
          </a:p>
        </p:txBody>
      </p:sp>
      <p:sp>
        <p:nvSpPr>
          <p:cNvPr id="49156" name="Oval 4"/>
          <p:cNvSpPr>
            <a:spLocks noChangeArrowheads="1"/>
          </p:cNvSpPr>
          <p:nvPr/>
        </p:nvSpPr>
        <p:spPr bwMode="auto">
          <a:xfrm>
            <a:off x="3635375" y="2636838"/>
            <a:ext cx="1512888" cy="1008062"/>
          </a:xfrm>
          <a:prstGeom prst="ellipse">
            <a:avLst/>
          </a:prstGeom>
          <a:noFill/>
          <a:ln w="57150">
            <a:solidFill>
              <a:srgbClr val="993300"/>
            </a:solidFill>
            <a:round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solidFill>
                <a:srgbClr val="FF0000"/>
              </a:solidFill>
              <a:cs typeface="+mn-cs"/>
            </a:endParaRPr>
          </a:p>
        </p:txBody>
      </p:sp>
      <p:sp>
        <p:nvSpPr>
          <p:cNvPr id="41989" name="Line 5"/>
          <p:cNvSpPr>
            <a:spLocks noChangeShapeType="1"/>
          </p:cNvSpPr>
          <p:nvPr/>
        </p:nvSpPr>
        <p:spPr bwMode="auto">
          <a:xfrm flipH="1">
            <a:off x="2483768" y="3500438"/>
            <a:ext cx="1334170" cy="1368425"/>
          </a:xfrm>
          <a:prstGeom prst="line">
            <a:avLst/>
          </a:prstGeom>
          <a:noFill/>
          <a:ln w="76200">
            <a:solidFill>
              <a:srgbClr val="66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>
              <a:solidFill>
                <a:srgbClr val="FF0000"/>
              </a:solidFill>
              <a:cs typeface="+mn-cs"/>
            </a:endParaRPr>
          </a:p>
        </p:txBody>
      </p:sp>
      <p:sp>
        <p:nvSpPr>
          <p:cNvPr id="49158" name="Oval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03088" y="4592659"/>
            <a:ext cx="1680680" cy="1008063"/>
          </a:xfrm>
          <a:prstGeom prst="ellipse">
            <a:avLst/>
          </a:prstGeom>
          <a:noFill/>
          <a:ln w="76200">
            <a:solidFill>
              <a:srgbClr val="800000"/>
            </a:solidFill>
            <a:round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solidFill>
                <a:srgbClr val="FF0000"/>
              </a:solidFill>
              <a:cs typeface="+mn-cs"/>
            </a:endParaRPr>
          </a:p>
        </p:txBody>
      </p:sp>
      <p:sp>
        <p:nvSpPr>
          <p:cNvPr id="41991" name="Line 7"/>
          <p:cNvSpPr>
            <a:spLocks noChangeShapeType="1"/>
          </p:cNvSpPr>
          <p:nvPr/>
        </p:nvSpPr>
        <p:spPr bwMode="auto">
          <a:xfrm flipH="1">
            <a:off x="2197099" y="3284538"/>
            <a:ext cx="1438275" cy="396874"/>
          </a:xfrm>
          <a:prstGeom prst="line">
            <a:avLst/>
          </a:prstGeom>
          <a:noFill/>
          <a:ln w="76200">
            <a:solidFill>
              <a:srgbClr val="66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>
              <a:solidFill>
                <a:srgbClr val="FF0000"/>
              </a:solidFill>
              <a:cs typeface="+mn-cs"/>
            </a:endParaRPr>
          </a:p>
        </p:txBody>
      </p:sp>
      <p:sp>
        <p:nvSpPr>
          <p:cNvPr id="1642504" name="Text Box 8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468313" y="3301866"/>
            <a:ext cx="1800225" cy="1207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lnSpc>
                <a:spcPct val="85000"/>
              </a:lnSpc>
              <a:spcBef>
                <a:spcPct val="50000"/>
              </a:spcBef>
              <a:defRPr/>
            </a:pPr>
            <a:r>
              <a:rPr lang="th-TH" sz="2800" dirty="0">
                <a:solidFill>
                  <a:srgbClr val="FF0000"/>
                </a:solidFill>
                <a:latin typeface="Angsana New" pitchFamily="18" charset="-34"/>
                <a:cs typeface="+mn-cs"/>
              </a:rPr>
              <a:t>เอกสารประกอบการสอน</a:t>
            </a:r>
          </a:p>
        </p:txBody>
      </p:sp>
      <p:sp>
        <p:nvSpPr>
          <p:cNvPr id="49161" name="Oval 9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9750" y="3212976"/>
            <a:ext cx="1657350" cy="1147762"/>
          </a:xfrm>
          <a:prstGeom prst="ellipse">
            <a:avLst/>
          </a:prstGeom>
          <a:noFill/>
          <a:ln w="76200">
            <a:solidFill>
              <a:srgbClr val="800000"/>
            </a:solidFill>
            <a:round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solidFill>
                <a:srgbClr val="FF0000"/>
              </a:solidFill>
              <a:cs typeface="+mn-cs"/>
            </a:endParaRPr>
          </a:p>
        </p:txBody>
      </p:sp>
      <p:sp>
        <p:nvSpPr>
          <p:cNvPr id="41994" name="Line 10"/>
          <p:cNvSpPr>
            <a:spLocks noChangeShapeType="1"/>
          </p:cNvSpPr>
          <p:nvPr/>
        </p:nvSpPr>
        <p:spPr bwMode="auto">
          <a:xfrm flipH="1">
            <a:off x="3424238" y="3644900"/>
            <a:ext cx="787400" cy="1871663"/>
          </a:xfrm>
          <a:prstGeom prst="line">
            <a:avLst/>
          </a:prstGeom>
          <a:noFill/>
          <a:ln w="76200">
            <a:solidFill>
              <a:srgbClr val="66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>
              <a:solidFill>
                <a:srgbClr val="FF0000"/>
              </a:solidFill>
              <a:cs typeface="+mn-cs"/>
            </a:endParaRPr>
          </a:p>
        </p:txBody>
      </p:sp>
      <p:sp>
        <p:nvSpPr>
          <p:cNvPr id="49163" name="Oval 11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2267744" y="5517282"/>
            <a:ext cx="1728788" cy="1008062"/>
          </a:xfrm>
          <a:prstGeom prst="ellipse">
            <a:avLst/>
          </a:prstGeom>
          <a:noFill/>
          <a:ln w="76200">
            <a:solidFill>
              <a:srgbClr val="800000"/>
            </a:solidFill>
            <a:round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solidFill>
                <a:srgbClr val="FF0000"/>
              </a:solidFill>
              <a:cs typeface="+mn-cs"/>
            </a:endParaRPr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>
            <a:off x="4572000" y="3644900"/>
            <a:ext cx="360363" cy="1728788"/>
          </a:xfrm>
          <a:prstGeom prst="line">
            <a:avLst/>
          </a:prstGeom>
          <a:noFill/>
          <a:ln w="76200">
            <a:solidFill>
              <a:srgbClr val="66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>
              <a:solidFill>
                <a:srgbClr val="FF0000"/>
              </a:solidFill>
              <a:cs typeface="+mn-cs"/>
            </a:endParaRPr>
          </a:p>
        </p:txBody>
      </p:sp>
      <p:sp>
        <p:nvSpPr>
          <p:cNvPr id="1642509" name="Text Box 13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067175" y="5589588"/>
            <a:ext cx="22336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th-TH" sz="3200">
                <a:solidFill>
                  <a:srgbClr val="FF0000"/>
                </a:solidFill>
                <a:latin typeface="Arial" pitchFamily="34" charset="0"/>
                <a:cs typeface="+mn-cs"/>
              </a:rPr>
              <a:t>ผลงานวิจัย</a:t>
            </a:r>
          </a:p>
        </p:txBody>
      </p:sp>
      <p:sp>
        <p:nvSpPr>
          <p:cNvPr id="49166" name="Oval 14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4283075" y="5383213"/>
            <a:ext cx="1728788" cy="1008062"/>
          </a:xfrm>
          <a:prstGeom prst="ellipse">
            <a:avLst/>
          </a:prstGeom>
          <a:noFill/>
          <a:ln w="76200">
            <a:solidFill>
              <a:srgbClr val="800000"/>
            </a:solidFill>
            <a:round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solidFill>
                <a:srgbClr val="FF0000"/>
              </a:solidFill>
              <a:cs typeface="+mn-cs"/>
            </a:endParaRPr>
          </a:p>
        </p:txBody>
      </p:sp>
      <p:sp>
        <p:nvSpPr>
          <p:cNvPr id="41999" name="Line 15"/>
          <p:cNvSpPr>
            <a:spLocks noChangeShapeType="1"/>
          </p:cNvSpPr>
          <p:nvPr/>
        </p:nvSpPr>
        <p:spPr bwMode="auto">
          <a:xfrm>
            <a:off x="4932363" y="3502025"/>
            <a:ext cx="1584325" cy="1655763"/>
          </a:xfrm>
          <a:prstGeom prst="line">
            <a:avLst/>
          </a:prstGeom>
          <a:noFill/>
          <a:ln w="76200">
            <a:solidFill>
              <a:srgbClr val="66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>
              <a:solidFill>
                <a:srgbClr val="FF0000"/>
              </a:solidFill>
              <a:cs typeface="+mn-cs"/>
            </a:endParaRPr>
          </a:p>
        </p:txBody>
      </p:sp>
      <p:sp>
        <p:nvSpPr>
          <p:cNvPr id="1642512" name="Text Box 16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6227763" y="5300663"/>
            <a:ext cx="14414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th-TH" sz="3200">
                <a:solidFill>
                  <a:srgbClr val="FF0000"/>
                </a:solidFill>
                <a:latin typeface="Angsana New" pitchFamily="18" charset="-34"/>
                <a:cs typeface="+mn-cs"/>
              </a:rPr>
              <a:t>งานแปล</a:t>
            </a:r>
          </a:p>
        </p:txBody>
      </p:sp>
      <p:sp>
        <p:nvSpPr>
          <p:cNvPr id="49169" name="Oval 17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6084888" y="5084763"/>
            <a:ext cx="1728787" cy="1008062"/>
          </a:xfrm>
          <a:prstGeom prst="ellipse">
            <a:avLst/>
          </a:prstGeom>
          <a:noFill/>
          <a:ln w="76200">
            <a:solidFill>
              <a:srgbClr val="800000"/>
            </a:solidFill>
            <a:round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solidFill>
                <a:srgbClr val="FF0000"/>
              </a:solidFill>
              <a:cs typeface="+mn-cs"/>
            </a:endParaRPr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 flipH="1" flipV="1">
            <a:off x="2365375" y="2727325"/>
            <a:ext cx="1270000" cy="269875"/>
          </a:xfrm>
          <a:prstGeom prst="line">
            <a:avLst/>
          </a:prstGeom>
          <a:noFill/>
          <a:ln w="76200">
            <a:solidFill>
              <a:srgbClr val="66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>
              <a:solidFill>
                <a:srgbClr val="FF0000"/>
              </a:solidFill>
              <a:cs typeface="+mn-cs"/>
            </a:endParaRPr>
          </a:p>
        </p:txBody>
      </p:sp>
      <p:sp>
        <p:nvSpPr>
          <p:cNvPr id="1642515" name="Text Box 19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825277" y="2204864"/>
            <a:ext cx="15144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th-TH" sz="3200">
                <a:solidFill>
                  <a:srgbClr val="FF0000"/>
                </a:solidFill>
                <a:latin typeface="Angsana New" pitchFamily="18" charset="-34"/>
                <a:cs typeface="+mn-cs"/>
              </a:rPr>
              <a:t>ตำรา</a:t>
            </a:r>
          </a:p>
        </p:txBody>
      </p:sp>
      <p:sp>
        <p:nvSpPr>
          <p:cNvPr id="49172" name="Oval 20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803088" y="2001418"/>
            <a:ext cx="1512888" cy="1008062"/>
          </a:xfrm>
          <a:prstGeom prst="ellipse">
            <a:avLst/>
          </a:prstGeom>
          <a:noFill/>
          <a:ln w="76200">
            <a:solidFill>
              <a:srgbClr val="800000"/>
            </a:solidFill>
            <a:round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solidFill>
                <a:srgbClr val="FF0000"/>
              </a:solidFill>
              <a:cs typeface="+mn-cs"/>
            </a:endParaRPr>
          </a:p>
        </p:txBody>
      </p:sp>
      <p:sp>
        <p:nvSpPr>
          <p:cNvPr id="42005" name="Line 21"/>
          <p:cNvSpPr>
            <a:spLocks noChangeShapeType="1"/>
          </p:cNvSpPr>
          <p:nvPr/>
        </p:nvSpPr>
        <p:spPr bwMode="auto">
          <a:xfrm flipH="1" flipV="1">
            <a:off x="3204369" y="2122488"/>
            <a:ext cx="646906" cy="658812"/>
          </a:xfrm>
          <a:prstGeom prst="line">
            <a:avLst/>
          </a:prstGeom>
          <a:noFill/>
          <a:ln w="76200">
            <a:solidFill>
              <a:srgbClr val="66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>
              <a:solidFill>
                <a:srgbClr val="FF0000"/>
              </a:solidFill>
              <a:cs typeface="+mn-cs"/>
            </a:endParaRPr>
          </a:p>
        </p:txBody>
      </p:sp>
      <p:sp>
        <p:nvSpPr>
          <p:cNvPr id="1642518" name="Text Box 22">
            <a:hlinkClick r:id="rId9" action="ppaction://hlinksldjump"/>
          </p:cNvPr>
          <p:cNvSpPr txBox="1">
            <a:spLocks noChangeArrowheads="1"/>
          </p:cNvSpPr>
          <p:nvPr/>
        </p:nvSpPr>
        <p:spPr bwMode="auto">
          <a:xfrm>
            <a:off x="2196480" y="1412776"/>
            <a:ext cx="129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th-TH" sz="3600">
                <a:solidFill>
                  <a:srgbClr val="FF0000"/>
                </a:solidFill>
                <a:latin typeface="Arial" pitchFamily="34" charset="0"/>
                <a:cs typeface="+mn-cs"/>
              </a:rPr>
              <a:t>หนังสือ</a:t>
            </a:r>
          </a:p>
        </p:txBody>
      </p:sp>
      <p:sp>
        <p:nvSpPr>
          <p:cNvPr id="49175" name="Oval 23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2051000" y="1124744"/>
            <a:ext cx="1512888" cy="1008062"/>
          </a:xfrm>
          <a:prstGeom prst="ellipse">
            <a:avLst/>
          </a:prstGeom>
          <a:noFill/>
          <a:ln w="76200">
            <a:solidFill>
              <a:srgbClr val="800000"/>
            </a:solidFill>
            <a:round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solidFill>
                <a:srgbClr val="FF0000"/>
              </a:solidFill>
              <a:cs typeface="+mn-cs"/>
            </a:endParaRPr>
          </a:p>
        </p:txBody>
      </p:sp>
      <p:sp>
        <p:nvSpPr>
          <p:cNvPr id="42008" name="Line 24"/>
          <p:cNvSpPr>
            <a:spLocks noChangeShapeType="1"/>
          </p:cNvSpPr>
          <p:nvPr/>
        </p:nvSpPr>
        <p:spPr bwMode="auto">
          <a:xfrm>
            <a:off x="5148263" y="3213100"/>
            <a:ext cx="1944687" cy="936625"/>
          </a:xfrm>
          <a:prstGeom prst="line">
            <a:avLst/>
          </a:prstGeom>
          <a:noFill/>
          <a:ln w="76200">
            <a:solidFill>
              <a:srgbClr val="66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>
              <a:solidFill>
                <a:srgbClr val="FF0000"/>
              </a:solidFill>
              <a:cs typeface="+mn-cs"/>
            </a:endParaRPr>
          </a:p>
        </p:txBody>
      </p:sp>
      <p:sp>
        <p:nvSpPr>
          <p:cNvPr id="49177" name="Oval 25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7126288" y="3860800"/>
            <a:ext cx="1728787" cy="1008063"/>
          </a:xfrm>
          <a:prstGeom prst="ellipse">
            <a:avLst/>
          </a:prstGeom>
          <a:noFill/>
          <a:ln w="76200">
            <a:solidFill>
              <a:srgbClr val="800000"/>
            </a:solidFill>
            <a:round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solidFill>
                <a:srgbClr val="FF0000"/>
              </a:solidFill>
              <a:cs typeface="+mn-cs"/>
            </a:endParaRPr>
          </a:p>
        </p:txBody>
      </p:sp>
      <p:sp>
        <p:nvSpPr>
          <p:cNvPr id="42010" name="Line 26"/>
          <p:cNvSpPr>
            <a:spLocks noChangeShapeType="1"/>
          </p:cNvSpPr>
          <p:nvPr/>
        </p:nvSpPr>
        <p:spPr bwMode="auto">
          <a:xfrm>
            <a:off x="5148263" y="2997200"/>
            <a:ext cx="2016125" cy="144463"/>
          </a:xfrm>
          <a:prstGeom prst="line">
            <a:avLst/>
          </a:prstGeom>
          <a:noFill/>
          <a:ln w="76200">
            <a:solidFill>
              <a:srgbClr val="66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>
              <a:solidFill>
                <a:srgbClr val="FF0000"/>
              </a:solidFill>
              <a:cs typeface="+mn-cs"/>
            </a:endParaRPr>
          </a:p>
        </p:txBody>
      </p:sp>
      <p:sp>
        <p:nvSpPr>
          <p:cNvPr id="1642523" name="Text Box 27">
            <a:hlinkClick r:id="rId11" action="ppaction://hlinksldjump"/>
          </p:cNvPr>
          <p:cNvSpPr txBox="1">
            <a:spLocks noChangeArrowheads="1"/>
          </p:cNvSpPr>
          <p:nvPr/>
        </p:nvSpPr>
        <p:spPr bwMode="auto">
          <a:xfrm>
            <a:off x="7164388" y="2681288"/>
            <a:ext cx="1622425" cy="84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lnSpc>
                <a:spcPct val="85000"/>
              </a:lnSpc>
              <a:spcBef>
                <a:spcPct val="50000"/>
              </a:spcBef>
              <a:defRPr/>
            </a:pPr>
            <a:r>
              <a:rPr lang="th-TH" sz="2800">
                <a:solidFill>
                  <a:srgbClr val="FF0000"/>
                </a:solidFill>
                <a:latin typeface="Angsana New" pitchFamily="18" charset="-34"/>
                <a:cs typeface="+mn-cs"/>
              </a:rPr>
              <a:t> สื่อการเรียนการสอน</a:t>
            </a:r>
          </a:p>
        </p:txBody>
      </p:sp>
      <p:sp>
        <p:nvSpPr>
          <p:cNvPr id="49180" name="Oval 28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7126288" y="2574925"/>
            <a:ext cx="1728787" cy="1008063"/>
          </a:xfrm>
          <a:prstGeom prst="ellipse">
            <a:avLst/>
          </a:prstGeom>
          <a:noFill/>
          <a:ln w="76200">
            <a:solidFill>
              <a:srgbClr val="800000"/>
            </a:solidFill>
            <a:round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solidFill>
                <a:srgbClr val="FF0000"/>
              </a:solidFill>
              <a:cs typeface="+mn-cs"/>
            </a:endParaRPr>
          </a:p>
        </p:txBody>
      </p:sp>
      <p:sp>
        <p:nvSpPr>
          <p:cNvPr id="42013" name="Line 29"/>
          <p:cNvSpPr>
            <a:spLocks noChangeShapeType="1"/>
          </p:cNvSpPr>
          <p:nvPr/>
        </p:nvSpPr>
        <p:spPr bwMode="auto">
          <a:xfrm flipV="1">
            <a:off x="5003800" y="2276475"/>
            <a:ext cx="1225550" cy="504825"/>
          </a:xfrm>
          <a:prstGeom prst="line">
            <a:avLst/>
          </a:prstGeom>
          <a:noFill/>
          <a:ln w="76200">
            <a:solidFill>
              <a:srgbClr val="66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>
              <a:solidFill>
                <a:srgbClr val="FF0000"/>
              </a:solidFill>
              <a:cs typeface="+mn-cs"/>
            </a:endParaRPr>
          </a:p>
        </p:txBody>
      </p:sp>
      <p:sp>
        <p:nvSpPr>
          <p:cNvPr id="1642526" name="Text Box 30">
            <a:hlinkClick r:id="rId12" action="ppaction://hlinksldjump"/>
          </p:cNvPr>
          <p:cNvSpPr txBox="1">
            <a:spLocks noChangeArrowheads="1"/>
          </p:cNvSpPr>
          <p:nvPr/>
        </p:nvSpPr>
        <p:spPr bwMode="auto">
          <a:xfrm>
            <a:off x="5953125" y="1557338"/>
            <a:ext cx="2363788" cy="80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th-TH" sz="2800">
                <a:solidFill>
                  <a:srgbClr val="FF0000"/>
                </a:solidFill>
                <a:latin typeface="Arial" pitchFamily="34" charset="0"/>
                <a:cs typeface="+mn-cs"/>
              </a:rPr>
              <a:t>รายงาน</a:t>
            </a:r>
            <a:r>
              <a:rPr lang="en-US" sz="2800">
                <a:solidFill>
                  <a:srgbClr val="FF0000"/>
                </a:solidFill>
                <a:latin typeface="Arial" pitchFamily="34" charset="0"/>
                <a:cs typeface="+mn-cs"/>
              </a:rPr>
              <a:t>                    </a:t>
            </a:r>
            <a:r>
              <a:rPr lang="th-TH" sz="2800">
                <a:solidFill>
                  <a:srgbClr val="FF0000"/>
                </a:solidFill>
                <a:latin typeface="Arial" pitchFamily="34" charset="0"/>
                <a:cs typeface="+mn-cs"/>
              </a:rPr>
              <a:t>โครงการต่างๆ</a:t>
            </a:r>
          </a:p>
        </p:txBody>
      </p:sp>
      <p:sp>
        <p:nvSpPr>
          <p:cNvPr id="49183" name="Oval 31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6084888" y="1484313"/>
            <a:ext cx="2016125" cy="1008062"/>
          </a:xfrm>
          <a:prstGeom prst="ellipse">
            <a:avLst/>
          </a:prstGeom>
          <a:noFill/>
          <a:ln w="76200">
            <a:solidFill>
              <a:srgbClr val="800000"/>
            </a:solidFill>
            <a:round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en-US" sz="2400">
              <a:solidFill>
                <a:srgbClr val="FF0000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42016" name="Line 32"/>
          <p:cNvSpPr>
            <a:spLocks noChangeShapeType="1"/>
          </p:cNvSpPr>
          <p:nvPr/>
        </p:nvSpPr>
        <p:spPr bwMode="auto">
          <a:xfrm flipV="1">
            <a:off x="4572000" y="2133600"/>
            <a:ext cx="217488" cy="503238"/>
          </a:xfrm>
          <a:prstGeom prst="line">
            <a:avLst/>
          </a:prstGeom>
          <a:noFill/>
          <a:ln w="76200">
            <a:solidFill>
              <a:srgbClr val="66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h-TH">
              <a:solidFill>
                <a:srgbClr val="FF0000"/>
              </a:solidFill>
              <a:cs typeface="+mn-cs"/>
            </a:endParaRPr>
          </a:p>
        </p:txBody>
      </p:sp>
      <p:sp>
        <p:nvSpPr>
          <p:cNvPr id="49185" name="Oval 33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4140200" y="1135063"/>
            <a:ext cx="1728788" cy="1008062"/>
          </a:xfrm>
          <a:prstGeom prst="ellipse">
            <a:avLst/>
          </a:prstGeom>
          <a:noFill/>
          <a:ln w="76200">
            <a:solidFill>
              <a:srgbClr val="800000"/>
            </a:solidFill>
            <a:round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solidFill>
                <a:srgbClr val="FF0000"/>
              </a:solidFill>
              <a:cs typeface="+mn-cs"/>
            </a:endParaRPr>
          </a:p>
        </p:txBody>
      </p:sp>
      <p:sp>
        <p:nvSpPr>
          <p:cNvPr id="1642530" name="Text Box 34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755576" y="4797425"/>
            <a:ext cx="1603375" cy="80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th-TH" sz="2800" dirty="0">
                <a:solidFill>
                  <a:srgbClr val="FF0000"/>
                </a:solidFill>
                <a:latin typeface="Arial" pitchFamily="34" charset="0"/>
                <a:cs typeface="+mn-cs"/>
              </a:rPr>
              <a:t>เอกสาร             คำสอน</a:t>
            </a:r>
          </a:p>
        </p:txBody>
      </p:sp>
      <p:sp>
        <p:nvSpPr>
          <p:cNvPr id="1642531" name="Text Box 35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2365375" y="5715000"/>
            <a:ext cx="1597025" cy="840999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lnSpc>
                <a:spcPct val="85000"/>
              </a:lnSpc>
              <a:spcBef>
                <a:spcPct val="50000"/>
              </a:spcBef>
              <a:defRPr/>
            </a:pPr>
            <a:r>
              <a:rPr lang="th-TH" sz="2800" dirty="0">
                <a:solidFill>
                  <a:srgbClr val="FF0000"/>
                </a:solidFill>
                <a:latin typeface="Arial" pitchFamily="34" charset="0"/>
                <a:cs typeface="+mn-cs"/>
              </a:rPr>
              <a:t>บทความทางวิชาการ</a:t>
            </a:r>
          </a:p>
        </p:txBody>
      </p:sp>
      <p:sp>
        <p:nvSpPr>
          <p:cNvPr id="1642532" name="Text Box 36">
            <a:hlinkClick r:id="rId10" action="ppaction://hlinksldjump"/>
          </p:cNvPr>
          <p:cNvSpPr txBox="1">
            <a:spLocks noChangeArrowheads="1"/>
          </p:cNvSpPr>
          <p:nvPr/>
        </p:nvSpPr>
        <p:spPr bwMode="auto">
          <a:xfrm>
            <a:off x="6916768" y="3945323"/>
            <a:ext cx="2012950" cy="84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lnSpc>
                <a:spcPct val="85000"/>
              </a:lnSpc>
              <a:spcBef>
                <a:spcPct val="50000"/>
              </a:spcBef>
              <a:defRPr/>
            </a:pPr>
            <a:r>
              <a:rPr lang="th-TH" sz="2800" dirty="0">
                <a:solidFill>
                  <a:srgbClr val="FF0000"/>
                </a:solidFill>
                <a:latin typeface="Angsana New" pitchFamily="18" charset="-34"/>
                <a:cs typeface="+mn-cs"/>
              </a:rPr>
              <a:t>รายงาน                  การศึกษาค้นคว้า</a:t>
            </a:r>
          </a:p>
        </p:txBody>
      </p:sp>
      <p:sp>
        <p:nvSpPr>
          <p:cNvPr id="1642533" name="Text Box 37">
            <a:hlinkClick r:id="rId13" action="ppaction://hlinksldjump"/>
          </p:cNvPr>
          <p:cNvSpPr txBox="1">
            <a:spLocks noChangeArrowheads="1"/>
          </p:cNvSpPr>
          <p:nvPr/>
        </p:nvSpPr>
        <p:spPr bwMode="auto">
          <a:xfrm>
            <a:off x="4229100" y="1219200"/>
            <a:ext cx="1603375" cy="80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th-TH" sz="2800" dirty="0">
                <a:solidFill>
                  <a:srgbClr val="FF0000"/>
                </a:solidFill>
                <a:latin typeface="Angsana New" pitchFamily="18" charset="-34"/>
                <a:cs typeface="+mn-cs"/>
              </a:rPr>
              <a:t>ผลงานทางวิชาการอื่นๆ</a:t>
            </a:r>
          </a:p>
        </p:txBody>
      </p:sp>
      <p:sp>
        <p:nvSpPr>
          <p:cNvPr id="39" name="Right Arrow 38">
            <a:hlinkClick r:id="rId14" action="ppaction://hlinksldjump"/>
          </p:cNvPr>
          <p:cNvSpPr/>
          <p:nvPr/>
        </p:nvSpPr>
        <p:spPr bwMode="auto">
          <a:xfrm>
            <a:off x="8501090" y="5857892"/>
            <a:ext cx="642910" cy="1000108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43160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42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42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42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642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642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4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64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642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642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64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642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642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64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2498" grpId="0"/>
      <p:bldP spid="1642499" grpId="0"/>
      <p:bldP spid="1642504" grpId="0"/>
      <p:bldP spid="1642509" grpId="0"/>
      <p:bldP spid="1642512" grpId="0"/>
      <p:bldP spid="1642515" grpId="0"/>
      <p:bldP spid="1642518" grpId="0"/>
      <p:bldP spid="1642523" grpId="0"/>
      <p:bldP spid="1642526" grpId="0"/>
      <p:bldP spid="1642530" grpId="0"/>
      <p:bldP spid="1642531" grpId="0"/>
      <p:bldP spid="1642532" grpId="0"/>
      <p:bldP spid="16425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746" name="AutoShape 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124200" y="5867400"/>
            <a:ext cx="1676400" cy="685800"/>
          </a:xfrm>
          <a:prstGeom prst="flowChartPredefinedProcess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600">
                <a:latin typeface="LilyUPC" pitchFamily="34" charset="-34"/>
                <a:cs typeface="+mj-cs"/>
              </a:rPr>
              <a:t>ครูผู้ช่วย</a:t>
            </a:r>
          </a:p>
        </p:txBody>
      </p:sp>
      <p:sp>
        <p:nvSpPr>
          <p:cNvPr id="1567747" name="AutoShape 3"/>
          <p:cNvSpPr>
            <a:spLocks noChangeArrowheads="1"/>
          </p:cNvSpPr>
          <p:nvPr/>
        </p:nvSpPr>
        <p:spPr bwMode="auto">
          <a:xfrm>
            <a:off x="4495800" y="5527675"/>
            <a:ext cx="609600" cy="2921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48" name="AutoShape 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886200" y="4724400"/>
            <a:ext cx="1752600" cy="762000"/>
          </a:xfrm>
          <a:prstGeom prst="flowChartPredefinedProcess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600">
                <a:latin typeface="LilyUPC" pitchFamily="34" charset="-34"/>
                <a:cs typeface="+mj-cs"/>
              </a:rPr>
              <a:t>ครู</a:t>
            </a:r>
          </a:p>
        </p:txBody>
      </p:sp>
      <p:sp>
        <p:nvSpPr>
          <p:cNvPr id="1567749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4010025" y="3702050"/>
            <a:ext cx="1524000" cy="609600"/>
          </a:xfrm>
          <a:prstGeom prst="flowChartPredefinedProcess">
            <a:avLst/>
          </a:prstGeom>
          <a:solidFill>
            <a:srgbClr val="FFCC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LilyUPC" pitchFamily="34" charset="-34"/>
                <a:cs typeface="+mj-cs"/>
              </a:rPr>
              <a:t>ครู ชน.</a:t>
            </a:r>
          </a:p>
        </p:txBody>
      </p:sp>
      <p:sp>
        <p:nvSpPr>
          <p:cNvPr id="1567750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4038600" y="2611438"/>
            <a:ext cx="1530350" cy="609600"/>
          </a:xfrm>
          <a:prstGeom prst="flowChartPredefinedProcess">
            <a:avLst/>
          </a:prstGeom>
          <a:solidFill>
            <a:srgbClr val="FFCC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LilyUPC" pitchFamily="34" charset="-34"/>
                <a:cs typeface="+mj-cs"/>
              </a:rPr>
              <a:t>ครู ชนพ.</a:t>
            </a:r>
          </a:p>
        </p:txBody>
      </p:sp>
      <p:sp>
        <p:nvSpPr>
          <p:cNvPr id="1567751" name="AutoShape 7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083050" y="1584325"/>
            <a:ext cx="1479550" cy="609600"/>
          </a:xfrm>
          <a:prstGeom prst="flowChartPredefinedProcess">
            <a:avLst/>
          </a:prstGeom>
          <a:solidFill>
            <a:srgbClr val="FFCC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LilyUPC" pitchFamily="34" charset="-34"/>
                <a:cs typeface="+mj-cs"/>
              </a:rPr>
              <a:t>ครู ชช.</a:t>
            </a:r>
          </a:p>
        </p:txBody>
      </p:sp>
      <p:sp>
        <p:nvSpPr>
          <p:cNvPr id="1567752" name="AutoShape 8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4460875" y="3305175"/>
            <a:ext cx="6604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53" name="AutoShape 9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4543425" y="4371975"/>
            <a:ext cx="6096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54" name="AutoShape 10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4486275" y="2251075"/>
            <a:ext cx="609600" cy="276225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55" name="AutoShape 11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4041775" y="517525"/>
            <a:ext cx="1552575" cy="609600"/>
          </a:xfrm>
          <a:prstGeom prst="flowChartPredefinedProcess">
            <a:avLst/>
          </a:prstGeom>
          <a:solidFill>
            <a:srgbClr val="FFCC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LilyUPC" pitchFamily="34" charset="-34"/>
                <a:cs typeface="+mj-cs"/>
              </a:rPr>
              <a:t>ครู ชชพ.</a:t>
            </a:r>
          </a:p>
        </p:txBody>
      </p:sp>
      <p:sp>
        <p:nvSpPr>
          <p:cNvPr id="1567756" name="AutoShape 12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4467225" y="1212850"/>
            <a:ext cx="609600" cy="2794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57" name="AutoShape 1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191000" y="5486400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cs typeface="+mj-cs"/>
              </a:rPr>
              <a:t>2</a:t>
            </a:r>
            <a:endParaRPr lang="th-TH" sz="1400">
              <a:solidFill>
                <a:schemeClr val="tx1"/>
              </a:solidFill>
              <a:cs typeface="+mj-cs"/>
            </a:endParaRPr>
          </a:p>
        </p:txBody>
      </p:sp>
      <p:sp>
        <p:nvSpPr>
          <p:cNvPr id="1567758" name="AutoShape 14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4270375" y="4340225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cs typeface="+mj-cs"/>
              </a:rPr>
              <a:t>6</a:t>
            </a:r>
            <a:r>
              <a:rPr lang="th-TH" sz="1400">
                <a:solidFill>
                  <a:schemeClr val="tx1"/>
                </a:solidFill>
                <a:cs typeface="+mj-cs"/>
              </a:rPr>
              <a:t>/</a:t>
            </a:r>
            <a:r>
              <a:rPr lang="en-US" sz="1400">
                <a:solidFill>
                  <a:schemeClr val="tx1"/>
                </a:solidFill>
                <a:cs typeface="+mj-cs"/>
              </a:rPr>
              <a:t>4</a:t>
            </a:r>
            <a:r>
              <a:rPr lang="th-TH" sz="1400">
                <a:solidFill>
                  <a:schemeClr val="tx1"/>
                </a:solidFill>
                <a:cs typeface="+mj-cs"/>
              </a:rPr>
              <a:t>/</a:t>
            </a:r>
            <a:r>
              <a:rPr lang="en-US" sz="1400">
                <a:solidFill>
                  <a:schemeClr val="tx1"/>
                </a:solidFill>
                <a:cs typeface="+mj-cs"/>
              </a:rPr>
              <a:t>2</a:t>
            </a:r>
            <a:endParaRPr lang="th-TH" sz="1400">
              <a:solidFill>
                <a:schemeClr val="tx1"/>
              </a:solidFill>
              <a:cs typeface="+mj-cs"/>
            </a:endParaRPr>
          </a:p>
        </p:txBody>
      </p:sp>
      <p:sp>
        <p:nvSpPr>
          <p:cNvPr id="1567759" name="AutoShape 15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4216400" y="3276600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cs typeface="+mj-cs"/>
              </a:rPr>
              <a:t>1</a:t>
            </a:r>
            <a:endParaRPr lang="th-TH" sz="1400">
              <a:solidFill>
                <a:schemeClr val="tx1"/>
              </a:solidFill>
              <a:cs typeface="+mj-cs"/>
            </a:endParaRPr>
          </a:p>
        </p:txBody>
      </p:sp>
      <p:sp>
        <p:nvSpPr>
          <p:cNvPr id="1567760" name="AutoShape 16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191000" y="2222500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cs typeface="+mj-cs"/>
              </a:rPr>
              <a:t>3</a:t>
            </a:r>
            <a:endParaRPr lang="th-TH" sz="1400">
              <a:solidFill>
                <a:schemeClr val="tx1"/>
              </a:solidFill>
              <a:cs typeface="+mj-cs"/>
            </a:endParaRPr>
          </a:p>
        </p:txBody>
      </p:sp>
      <p:sp>
        <p:nvSpPr>
          <p:cNvPr id="1567761" name="AutoShape 17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191000" y="1187450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 dirty="0">
                <a:solidFill>
                  <a:schemeClr val="tx1"/>
                </a:solidFill>
                <a:cs typeface="+mj-cs"/>
              </a:rPr>
              <a:t>2</a:t>
            </a:r>
            <a:endParaRPr lang="th-TH" sz="1400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1567767" name="Line 23"/>
          <p:cNvSpPr>
            <a:spLocks noChangeShapeType="1"/>
          </p:cNvSpPr>
          <p:nvPr/>
        </p:nvSpPr>
        <p:spPr bwMode="auto">
          <a:xfrm flipH="1">
            <a:off x="3810000" y="4083050"/>
            <a:ext cx="152400" cy="1588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68" name="Line 24"/>
          <p:cNvSpPr>
            <a:spLocks noChangeShapeType="1"/>
          </p:cNvSpPr>
          <p:nvPr/>
        </p:nvSpPr>
        <p:spPr bwMode="auto">
          <a:xfrm>
            <a:off x="3841750" y="1922463"/>
            <a:ext cx="228600" cy="1587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69" name="Line 25"/>
          <p:cNvSpPr>
            <a:spLocks noChangeShapeType="1"/>
          </p:cNvSpPr>
          <p:nvPr/>
        </p:nvSpPr>
        <p:spPr bwMode="auto">
          <a:xfrm flipV="1">
            <a:off x="3841750" y="1901825"/>
            <a:ext cx="1588" cy="22098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67770" name="AutoShape 26"/>
          <p:cNvSpPr>
            <a:spLocks noChangeArrowheads="1"/>
          </p:cNvSpPr>
          <p:nvPr/>
        </p:nvSpPr>
        <p:spPr bwMode="auto">
          <a:xfrm>
            <a:off x="3505200" y="2438400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cs typeface="+mj-cs"/>
              </a:rPr>
              <a:t>5</a:t>
            </a:r>
            <a:endParaRPr lang="th-TH" sz="1400">
              <a:solidFill>
                <a:schemeClr val="tx1"/>
              </a:solidFill>
              <a:cs typeface="+mj-cs"/>
            </a:endParaRPr>
          </a:p>
        </p:txBody>
      </p:sp>
      <p:sp>
        <p:nvSpPr>
          <p:cNvPr id="2" name="AutoShape 2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4724400" y="5867400"/>
            <a:ext cx="1676400" cy="685800"/>
          </a:xfrm>
          <a:prstGeom prst="flowChartPredefinedProcess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60000"/>
              </a:lnSpc>
              <a:defRPr/>
            </a:pPr>
            <a:r>
              <a:rPr lang="th-TH" sz="3200" dirty="0">
                <a:latin typeface="LilyUPC" pitchFamily="34" charset="-34"/>
                <a:cs typeface="+mj-cs"/>
              </a:rPr>
              <a:t>ครู </a:t>
            </a:r>
            <a:r>
              <a:rPr lang="th-TH" sz="3200" dirty="0" err="1">
                <a:latin typeface="LilyUPC" pitchFamily="34" charset="-34"/>
                <a:cs typeface="+mj-cs"/>
              </a:rPr>
              <a:t>ผดด.</a:t>
            </a:r>
            <a:endParaRPr lang="th-TH" sz="3200" dirty="0">
              <a:latin typeface="LilyUPC" pitchFamily="34" charset="-34"/>
              <a:cs typeface="+mj-cs"/>
            </a:endParaRPr>
          </a:p>
        </p:txBody>
      </p:sp>
      <p:sp>
        <p:nvSpPr>
          <p:cNvPr id="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91437" tIns="45718" rIns="91437" bIns="45718" anchor="ctr"/>
          <a:lstStyle/>
          <a:p>
            <a:pPr algn="ctr">
              <a:defRPr/>
            </a:pPr>
            <a:r>
              <a:rPr lang="th-TH" sz="4000" u="sng" dirty="0">
                <a:solidFill>
                  <a:srgbClr val="FF0000"/>
                </a:solidFill>
                <a:latin typeface="LilyUPC" pitchFamily="34" charset="-34"/>
                <a:cs typeface="LilyUPC" pitchFamily="34" charset="-34"/>
              </a:rPr>
              <a:t>ผลที่เกิดขึ้นจากการประเมิน</a:t>
            </a:r>
            <a:r>
              <a:rPr lang="th-TH" sz="4000" u="sng" dirty="0" err="1">
                <a:solidFill>
                  <a:srgbClr val="FF0000"/>
                </a:solidFill>
                <a:latin typeface="LilyUPC" pitchFamily="34" charset="-34"/>
                <a:cs typeface="LilyUPC" pitchFamily="34" charset="-34"/>
              </a:rPr>
              <a:t>วิทย</a:t>
            </a:r>
            <a:r>
              <a:rPr lang="th-TH" sz="4000" u="sng" dirty="0">
                <a:solidFill>
                  <a:srgbClr val="FF0000"/>
                </a:solidFill>
                <a:latin typeface="LilyUPC" pitchFamily="34" charset="-34"/>
                <a:cs typeface="LilyUPC" pitchFamily="34" charset="-34"/>
              </a:rPr>
              <a:t>ฐานะ “ครู” ที่ผ่านมา </a:t>
            </a:r>
          </a:p>
          <a:p>
            <a:pPr algn="thaiDist">
              <a:defRPr/>
            </a:pPr>
            <a:endParaRPr lang="th-TH" sz="1600" u="sng" dirty="0">
              <a:solidFill>
                <a:srgbClr val="FF0000"/>
              </a:solidFill>
              <a:latin typeface="LilyUPC" pitchFamily="34" charset="-34"/>
              <a:cs typeface="LilyUPC" pitchFamily="34" charset="-34"/>
            </a:endParaRPr>
          </a:p>
          <a:p>
            <a:pPr lvl="1" algn="thaiDist">
              <a:buFont typeface="Wingdings" pitchFamily="2" charset="2"/>
              <a:buChar char="q"/>
              <a:defRPr/>
            </a:pPr>
            <a:r>
              <a:rPr lang="th-TH" sz="3200" dirty="0">
                <a:solidFill>
                  <a:schemeClr val="accent6">
                    <a:lumMod val="50000"/>
                  </a:schemeClr>
                </a:solidFill>
                <a:cs typeface="+mn-cs"/>
              </a:rPr>
              <a:t> ส่วนใหญ่เป็นการประเมินจากเอกสาร  ส่งผลให้ข้าราชการครูส่วนหนึ่ง</a:t>
            </a:r>
          </a:p>
          <a:p>
            <a:pPr lvl="1" algn="thaiDist">
              <a:defRPr/>
            </a:pPr>
            <a:r>
              <a:rPr lang="th-TH" sz="3200" dirty="0">
                <a:solidFill>
                  <a:schemeClr val="accent6">
                    <a:lumMod val="50000"/>
                  </a:schemeClr>
                </a:solidFill>
                <a:cs typeface="+mn-cs"/>
              </a:rPr>
              <a:t>      มุ่งเขียนผลงานทางวิชาการ จึงทำให้ทิ้งห้องเรียน ส่งผลให้การพัฒนาผู้เรียน</a:t>
            </a:r>
          </a:p>
          <a:p>
            <a:pPr lvl="1" algn="thaiDist">
              <a:defRPr/>
            </a:pPr>
            <a:r>
              <a:rPr lang="th-TH" sz="3200" dirty="0">
                <a:solidFill>
                  <a:schemeClr val="accent6">
                    <a:lumMod val="50000"/>
                  </a:schemeClr>
                </a:solidFill>
                <a:cs typeface="+mn-cs"/>
              </a:rPr>
              <a:t>      ไม่เป็นไปตามมาตรฐาน </a:t>
            </a:r>
          </a:p>
          <a:p>
            <a:pPr lvl="1" algn="thaiDist">
              <a:buFont typeface="Wingdings" pitchFamily="2" charset="2"/>
              <a:buChar char="q"/>
              <a:defRPr/>
            </a:pPr>
            <a:r>
              <a:rPr lang="th-TH" sz="3200" dirty="0">
                <a:solidFill>
                  <a:srgbClr val="FF0000"/>
                </a:solidFill>
                <a:cs typeface="+mn-cs"/>
              </a:rPr>
              <a:t> ในขณะที่ครูมี</a:t>
            </a:r>
            <a:r>
              <a:rPr lang="th-TH" sz="3200" dirty="0" err="1">
                <a:solidFill>
                  <a:srgbClr val="FF0000"/>
                </a:solidFill>
                <a:cs typeface="+mn-cs"/>
              </a:rPr>
              <a:t>วิทย</a:t>
            </a:r>
            <a:r>
              <a:rPr lang="th-TH" sz="3200" dirty="0">
                <a:solidFill>
                  <a:srgbClr val="FF0000"/>
                </a:solidFill>
                <a:cs typeface="+mn-cs"/>
              </a:rPr>
              <a:t>ฐานะเพิ่มขึ้นจำนวนมาก แต่คุณภาพการศึกษาใน</a:t>
            </a:r>
          </a:p>
          <a:p>
            <a:pPr lvl="1" algn="thaiDist">
              <a:defRPr/>
            </a:pPr>
            <a:r>
              <a:rPr lang="th-TH" sz="3200" dirty="0">
                <a:solidFill>
                  <a:srgbClr val="FF0000"/>
                </a:solidFill>
                <a:cs typeface="+mn-cs"/>
              </a:rPr>
              <a:t>      ภาพรวม ยังไม่เป็นที่พึงพอใจของสังคม </a:t>
            </a:r>
          </a:p>
          <a:p>
            <a:pPr lvl="1" algn="thaiDist">
              <a:buFont typeface="Wingdings" pitchFamily="2" charset="2"/>
              <a:buChar char="q"/>
              <a:defRPr/>
            </a:pPr>
            <a:r>
              <a:rPr lang="th-TH" sz="3200" dirty="0">
                <a:solidFill>
                  <a:srgbClr val="0000FF"/>
                </a:solidFill>
                <a:cs typeface="+mn-cs"/>
              </a:rPr>
              <a:t> ในขณะเดียวกันก็มีครูจำนวนมากที่มีความมุ่งมั่น ทุ่มเท การสอนหนังสือ</a:t>
            </a:r>
          </a:p>
          <a:p>
            <a:pPr algn="thaiDist">
              <a:defRPr/>
            </a:pPr>
            <a:r>
              <a:rPr lang="th-TH" sz="3200" dirty="0">
                <a:solidFill>
                  <a:srgbClr val="0000FF"/>
                </a:solidFill>
                <a:cs typeface="+mn-cs"/>
              </a:rPr>
              <a:t>             อย่างแท้จริง จนเกิดทักษะ ความชำนาญ และความเชี่ยวชาญในวิชาชีพ </a:t>
            </a:r>
          </a:p>
          <a:p>
            <a:pPr algn="thaiDist">
              <a:defRPr/>
            </a:pPr>
            <a:r>
              <a:rPr lang="th-TH" sz="3200" dirty="0">
                <a:solidFill>
                  <a:srgbClr val="0000FF"/>
                </a:solidFill>
                <a:cs typeface="+mn-cs"/>
              </a:rPr>
              <a:t>             ก่อให้เกิดการพัฒนาตนเอง ส่งผลให้เกิดคุณภาพในการเรียนการสอน </a:t>
            </a:r>
          </a:p>
          <a:p>
            <a:pPr algn="thaiDist">
              <a:defRPr/>
            </a:pPr>
            <a:r>
              <a:rPr lang="th-TH" sz="3200" dirty="0">
                <a:solidFill>
                  <a:srgbClr val="0000FF"/>
                </a:solidFill>
                <a:cs typeface="+mn-cs"/>
              </a:rPr>
              <a:t>             แต่ก็ไม่ได้รับการส่งเสริมความก้าวหน้าในวิชาชีพตามผลงาน </a:t>
            </a:r>
            <a:r>
              <a:rPr lang="th-TH" sz="3200" dirty="0">
                <a:solidFill>
                  <a:srgbClr val="0000FF"/>
                </a:solidFill>
              </a:rPr>
              <a:t>ทั้งๆที่ ครู</a:t>
            </a:r>
            <a:endParaRPr lang="th-TH" sz="3200" dirty="0">
              <a:solidFill>
                <a:srgbClr val="0000FF"/>
              </a:solidFill>
              <a:cs typeface="+mn-cs"/>
            </a:endParaRPr>
          </a:p>
          <a:p>
            <a:pPr algn="thaiDist">
              <a:defRPr/>
            </a:pPr>
            <a:r>
              <a:rPr lang="th-TH" sz="3200" dirty="0">
                <a:solidFill>
                  <a:srgbClr val="0000FF"/>
                </a:solidFill>
              </a:rPr>
              <a:t>             </a:t>
            </a:r>
            <a:r>
              <a:rPr lang="th-TH" sz="3200" dirty="0">
                <a:solidFill>
                  <a:srgbClr val="0000FF"/>
                </a:solidFill>
                <a:cs typeface="+mn-cs"/>
              </a:rPr>
              <a:t>จำนวนดังกล่าวนี้เป็นส่วนสำคัญในการพัฒนาคุณภาพการศึกษา</a:t>
            </a:r>
            <a:r>
              <a:rPr lang="th-TH" sz="3200" dirty="0">
                <a:solidFill>
                  <a:srgbClr val="0000FF"/>
                </a:solidFill>
              </a:rPr>
              <a:t>ให้ดียิ่งขึ้น</a:t>
            </a:r>
            <a:endParaRPr lang="th-TH" sz="3200" dirty="0">
              <a:solidFill>
                <a:srgbClr val="0000FF"/>
              </a:solidFill>
              <a:cs typeface="+mn-cs"/>
            </a:endParaRPr>
          </a:p>
        </p:txBody>
      </p:sp>
      <p:sp>
        <p:nvSpPr>
          <p:cNvPr id="24" name="ดาว 5 แฉก 23">
            <a:hlinkClick r:id="rId12" action="ppaction://hlinksldjump"/>
          </p:cNvPr>
          <p:cNvSpPr/>
          <p:nvPr/>
        </p:nvSpPr>
        <p:spPr bwMode="auto">
          <a:xfrm>
            <a:off x="6715140" y="2357430"/>
            <a:ext cx="500066" cy="500066"/>
          </a:xfrm>
          <a:prstGeom prst="star5">
            <a:avLst/>
          </a:prstGeom>
          <a:solidFill>
            <a:srgbClr val="FFFF00"/>
          </a:solidFill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pic>
        <p:nvPicPr>
          <p:cNvPr id="25" name="Picture 3" descr="G:\ \เกณฑ์วิทยฐานะใหม่ 60\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428728" y="0"/>
            <a:ext cx="628654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67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567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567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1567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567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1567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000"/>
                                        <p:tgtEl>
                                          <p:spTgt spid="1567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1567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1567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1000"/>
                                        <p:tgtEl>
                                          <p:spTgt spid="1567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1567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1567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1000"/>
                                        <p:tgtEl>
                                          <p:spTgt spid="1567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1000"/>
                                        <p:tgtEl>
                                          <p:spTgt spid="1567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1567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1567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000"/>
                            </p:stCondLst>
                            <p:childTnLst>
                              <p:par>
                                <p:cTn id="6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0" dur="1000"/>
                                        <p:tgtEl>
                                          <p:spTgt spid="1567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1000"/>
                                        <p:tgtEl>
                                          <p:spTgt spid="1567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300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000"/>
                                        <p:tgtEl>
                                          <p:spTgt spid="1567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1000"/>
                                        <p:tgtEl>
                                          <p:spTgt spid="1567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5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7746" grpId="0" animBg="1"/>
      <p:bldP spid="1567747" grpId="0" animBg="1"/>
      <p:bldP spid="1567748" grpId="0" animBg="1"/>
      <p:bldP spid="1567749" grpId="0" animBg="1"/>
      <p:bldP spid="1567750" grpId="0" animBg="1"/>
      <p:bldP spid="1567751" grpId="0" animBg="1"/>
      <p:bldP spid="1567752" grpId="0" animBg="1"/>
      <p:bldP spid="1567753" grpId="0" animBg="1"/>
      <p:bldP spid="1567754" grpId="0" animBg="1"/>
      <p:bldP spid="1567755" grpId="0" animBg="1"/>
      <p:bldP spid="1567756" grpId="0" animBg="1"/>
      <p:bldP spid="1567757" grpId="0" animBg="1"/>
      <p:bldP spid="1567758" grpId="0" animBg="1"/>
      <p:bldP spid="1567759" grpId="0" animBg="1"/>
      <p:bldP spid="1567760" grpId="0" animBg="1"/>
      <p:bldP spid="1567761" grpId="0" animBg="1"/>
      <p:bldP spid="1567770" grpId="0" animBg="1"/>
      <p:bldP spid="2" grpId="0" animBg="1"/>
      <p:bldP spid="50" grpId="0" animBg="1"/>
      <p:bldP spid="50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4288" y="42863"/>
            <a:ext cx="9124950" cy="1066800"/>
          </a:xfrm>
          <a:solidFill>
            <a:srgbClr val="0000CC"/>
          </a:solidFill>
          <a:ln w="76200">
            <a:solidFill>
              <a:schemeClr val="tx1"/>
            </a:solidFill>
          </a:ln>
        </p:spPr>
        <p:txBody>
          <a:bodyPr/>
          <a:lstStyle/>
          <a:p>
            <a:r>
              <a:rPr lang="th-TH" b="1">
                <a:solidFill>
                  <a:srgbClr val="FFFF00"/>
                </a:solidFill>
              </a:rPr>
              <a:t>กระบวนการประเมิน</a:t>
            </a:r>
          </a:p>
        </p:txBody>
      </p:sp>
      <p:sp>
        <p:nvSpPr>
          <p:cNvPr id="1595395" name="Oval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28600" y="3733800"/>
            <a:ext cx="1524000" cy="1295400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JS Tina" pitchFamily="2" charset="-34"/>
                <a:cs typeface="+mj-cs"/>
              </a:rPr>
              <a:t>ผู้ยื่น</a:t>
            </a:r>
          </a:p>
        </p:txBody>
      </p:sp>
      <p:sp>
        <p:nvSpPr>
          <p:cNvPr id="1595396" name="Rectangle 4"/>
          <p:cNvSpPr>
            <a:spLocks noChangeArrowheads="1"/>
          </p:cNvSpPr>
          <p:nvPr/>
        </p:nvSpPr>
        <p:spPr bwMode="auto">
          <a:xfrm>
            <a:off x="2438400" y="3429000"/>
            <a:ext cx="1905000" cy="11430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JS Tina" pitchFamily="2" charset="-34"/>
                <a:cs typeface="+mj-cs"/>
              </a:rPr>
              <a:t>ผู้บังคับบัญชา</a:t>
            </a:r>
          </a:p>
        </p:txBody>
      </p:sp>
      <p:sp>
        <p:nvSpPr>
          <p:cNvPr id="1595397" name="Oval 5"/>
          <p:cNvSpPr>
            <a:spLocks noChangeArrowheads="1"/>
          </p:cNvSpPr>
          <p:nvPr/>
        </p:nvSpPr>
        <p:spPr bwMode="auto">
          <a:xfrm>
            <a:off x="3733800" y="2667000"/>
            <a:ext cx="914400" cy="762000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2800">
                <a:solidFill>
                  <a:schemeClr val="tx1"/>
                </a:solidFill>
                <a:latin typeface="JS Tina" pitchFamily="2" charset="-34"/>
                <a:cs typeface="+mj-cs"/>
              </a:rPr>
              <a:t>นายกฯ</a:t>
            </a:r>
          </a:p>
        </p:txBody>
      </p:sp>
      <p:sp>
        <p:nvSpPr>
          <p:cNvPr id="1595398" name="Rectangl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04800" y="5181600"/>
            <a:ext cx="21336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r>
              <a:rPr lang="th-TH" sz="2400">
                <a:solidFill>
                  <a:schemeClr val="tx1"/>
                </a:solidFill>
                <a:latin typeface="JS Tina" pitchFamily="2" charset="-34"/>
                <a:cs typeface="+mj-cs"/>
              </a:rPr>
              <a:t>- แบบเสนอขอ</a:t>
            </a:r>
          </a:p>
          <a:p>
            <a:pPr eaLnBrk="1" hangingPunct="1">
              <a:defRPr/>
            </a:pPr>
            <a:r>
              <a:rPr lang="th-TH" sz="2400">
                <a:solidFill>
                  <a:schemeClr val="tx1"/>
                </a:solidFill>
                <a:latin typeface="JS Tina" pitchFamily="2" charset="-34"/>
                <a:cs typeface="+mj-cs"/>
              </a:rPr>
              <a:t>- รายงานผลงานฯ</a:t>
            </a:r>
          </a:p>
        </p:txBody>
      </p:sp>
      <p:sp>
        <p:nvSpPr>
          <p:cNvPr id="1595399" name="AutoShape 7"/>
          <p:cNvSpPr>
            <a:spLocks noChangeArrowheads="1"/>
          </p:cNvSpPr>
          <p:nvPr/>
        </p:nvSpPr>
        <p:spPr bwMode="auto">
          <a:xfrm>
            <a:off x="5638800" y="4581525"/>
            <a:ext cx="1371600" cy="523875"/>
          </a:xfrm>
          <a:prstGeom prst="homePlate">
            <a:avLst>
              <a:gd name="adj" fmla="val 65455"/>
            </a:avLst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JS Tina" pitchFamily="2" charset="-34"/>
                <a:cs typeface="+mj-cs"/>
              </a:rPr>
              <a:t>ผ่าน</a:t>
            </a:r>
          </a:p>
        </p:txBody>
      </p:sp>
      <p:sp>
        <p:nvSpPr>
          <p:cNvPr id="1595401" name="AutoShape 9"/>
          <p:cNvSpPr>
            <a:spLocks noChangeArrowheads="1"/>
          </p:cNvSpPr>
          <p:nvPr/>
        </p:nvSpPr>
        <p:spPr bwMode="auto">
          <a:xfrm>
            <a:off x="7086600" y="4800600"/>
            <a:ext cx="2057400" cy="1752600"/>
          </a:xfrm>
          <a:prstGeom prst="star5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2400">
                <a:solidFill>
                  <a:schemeClr val="tx1"/>
                </a:solidFill>
                <a:latin typeface="JS Tina" pitchFamily="2" charset="-34"/>
                <a:cs typeface="+mj-cs"/>
              </a:rPr>
              <a:t>นายกฯ</a:t>
            </a:r>
          </a:p>
          <a:p>
            <a:pPr algn="ctr" eaLnBrk="1" hangingPunct="1">
              <a:defRPr/>
            </a:pPr>
            <a:r>
              <a:rPr lang="th-TH" sz="2400">
                <a:solidFill>
                  <a:schemeClr val="tx1"/>
                </a:solidFill>
                <a:latin typeface="JS Tina" pitchFamily="2" charset="-34"/>
                <a:cs typeface="+mj-cs"/>
              </a:rPr>
              <a:t>แต่งตั้ง</a:t>
            </a:r>
          </a:p>
        </p:txBody>
      </p:sp>
      <p:sp>
        <p:nvSpPr>
          <p:cNvPr id="1595402" name="AutoShape 10"/>
          <p:cNvSpPr>
            <a:spLocks noChangeArrowheads="1"/>
          </p:cNvSpPr>
          <p:nvPr/>
        </p:nvSpPr>
        <p:spPr bwMode="auto">
          <a:xfrm>
            <a:off x="5562600" y="1757363"/>
            <a:ext cx="1371600" cy="523875"/>
          </a:xfrm>
          <a:prstGeom prst="homePlate">
            <a:avLst>
              <a:gd name="adj" fmla="val 65455"/>
            </a:avLst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JS Tina" pitchFamily="2" charset="-34"/>
                <a:cs typeface="+mj-cs"/>
              </a:rPr>
              <a:t>ไม่ผ่าน</a:t>
            </a:r>
          </a:p>
        </p:txBody>
      </p:sp>
      <p:sp>
        <p:nvSpPr>
          <p:cNvPr id="1595403" name="AutoShape 11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105400" y="2667000"/>
            <a:ext cx="1676400" cy="1524000"/>
          </a:xfrm>
          <a:prstGeom prst="hexagon">
            <a:avLst>
              <a:gd name="adj" fmla="val 27500"/>
              <a:gd name="vf" fmla="val 115470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70000"/>
              </a:lnSpc>
              <a:defRPr/>
            </a:pPr>
            <a:r>
              <a:rPr lang="th-TH" sz="2800">
                <a:solidFill>
                  <a:schemeClr val="tx1"/>
                </a:solidFill>
                <a:latin typeface="JS Tina" pitchFamily="2" charset="-34"/>
                <a:cs typeface="+mj-cs"/>
              </a:rPr>
              <a:t>คณะ</a:t>
            </a:r>
          </a:p>
          <a:p>
            <a:pPr algn="ctr" eaLnBrk="1" hangingPunct="1">
              <a:lnSpc>
                <a:spcPct val="70000"/>
              </a:lnSpc>
              <a:defRPr/>
            </a:pPr>
            <a:r>
              <a:rPr lang="th-TH" sz="2800">
                <a:solidFill>
                  <a:schemeClr val="tx1"/>
                </a:solidFill>
                <a:latin typeface="JS Tina" pitchFamily="2" charset="-34"/>
                <a:cs typeface="+mj-cs"/>
              </a:rPr>
              <a:t>กรรมการ</a:t>
            </a:r>
          </a:p>
          <a:p>
            <a:pPr algn="ctr" eaLnBrk="1" hangingPunct="1">
              <a:lnSpc>
                <a:spcPct val="70000"/>
              </a:lnSpc>
              <a:defRPr/>
            </a:pPr>
            <a:r>
              <a:rPr lang="th-TH" sz="2800">
                <a:solidFill>
                  <a:schemeClr val="tx1"/>
                </a:solidFill>
                <a:latin typeface="JS Tina" pitchFamily="2" charset="-34"/>
                <a:cs typeface="+mj-cs"/>
              </a:rPr>
              <a:t>ประเมิน</a:t>
            </a:r>
          </a:p>
        </p:txBody>
      </p:sp>
      <p:sp>
        <p:nvSpPr>
          <p:cNvPr id="1595404" name="AutoShape 12"/>
          <p:cNvSpPr>
            <a:spLocks noChangeArrowheads="1"/>
          </p:cNvSpPr>
          <p:nvPr/>
        </p:nvSpPr>
        <p:spPr bwMode="auto">
          <a:xfrm>
            <a:off x="7086600" y="1371600"/>
            <a:ext cx="1600200" cy="1219200"/>
          </a:xfrm>
          <a:prstGeom prst="star8">
            <a:avLst>
              <a:gd name="adj" fmla="val 3825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2800">
                <a:solidFill>
                  <a:schemeClr val="tx1"/>
                </a:solidFill>
                <a:latin typeface="JS Tina" pitchFamily="2" charset="-34"/>
                <a:cs typeface="+mj-cs"/>
              </a:rPr>
              <a:t>พัฒนา</a:t>
            </a:r>
          </a:p>
          <a:p>
            <a:pPr algn="ctr" eaLnBrk="1" hangingPunct="1">
              <a:defRPr/>
            </a:pPr>
            <a:r>
              <a:rPr lang="th-TH" sz="2800">
                <a:solidFill>
                  <a:schemeClr val="tx1"/>
                </a:solidFill>
                <a:latin typeface="JS Tina" pitchFamily="2" charset="-34"/>
                <a:cs typeface="+mj-cs"/>
              </a:rPr>
              <a:t>ส่งใหม่</a:t>
            </a:r>
          </a:p>
        </p:txBody>
      </p:sp>
      <p:sp>
        <p:nvSpPr>
          <p:cNvPr id="1595405" name="AutoShape 13"/>
          <p:cNvSpPr>
            <a:spLocks noChangeArrowheads="1"/>
          </p:cNvSpPr>
          <p:nvPr/>
        </p:nvSpPr>
        <p:spPr bwMode="auto">
          <a:xfrm>
            <a:off x="1876425" y="3900488"/>
            <a:ext cx="457200" cy="519112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cs typeface="+mj-cs"/>
            </a:endParaRPr>
          </a:p>
        </p:txBody>
      </p:sp>
      <p:sp>
        <p:nvSpPr>
          <p:cNvPr id="1595406" name="AutoShape 14"/>
          <p:cNvSpPr>
            <a:spLocks noChangeArrowheads="1"/>
          </p:cNvSpPr>
          <p:nvPr/>
        </p:nvSpPr>
        <p:spPr bwMode="auto">
          <a:xfrm>
            <a:off x="4495800" y="3200400"/>
            <a:ext cx="457200" cy="519113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cs typeface="+mj-cs"/>
            </a:endParaRPr>
          </a:p>
        </p:txBody>
      </p:sp>
      <p:sp>
        <p:nvSpPr>
          <p:cNvPr id="1595407" name="Line 15"/>
          <p:cNvSpPr>
            <a:spLocks noChangeShapeType="1"/>
          </p:cNvSpPr>
          <p:nvPr/>
        </p:nvSpPr>
        <p:spPr bwMode="auto">
          <a:xfrm flipV="1">
            <a:off x="5943600" y="2381250"/>
            <a:ext cx="0" cy="228600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95408" name="Line 16"/>
          <p:cNvSpPr>
            <a:spLocks noChangeShapeType="1"/>
          </p:cNvSpPr>
          <p:nvPr/>
        </p:nvSpPr>
        <p:spPr bwMode="auto">
          <a:xfrm>
            <a:off x="5943600" y="4262438"/>
            <a:ext cx="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95409" name="AutoShape 17"/>
          <p:cNvSpPr>
            <a:spLocks noChangeArrowheads="1"/>
          </p:cNvSpPr>
          <p:nvPr/>
        </p:nvSpPr>
        <p:spPr bwMode="auto">
          <a:xfrm>
            <a:off x="7010400" y="4419600"/>
            <a:ext cx="609600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95411" name="Oval 19"/>
          <p:cNvSpPr>
            <a:spLocks noChangeArrowheads="1"/>
          </p:cNvSpPr>
          <p:nvPr/>
        </p:nvSpPr>
        <p:spPr bwMode="auto">
          <a:xfrm>
            <a:off x="76200" y="152400"/>
            <a:ext cx="2895600" cy="2819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600" dirty="0" err="1">
                <a:latin typeface="LilyUPC" pitchFamily="34" charset="-34"/>
                <a:cs typeface="+mj-cs"/>
              </a:rPr>
              <a:t>วิทย</a:t>
            </a:r>
            <a:r>
              <a:rPr lang="th-TH" sz="3600" dirty="0">
                <a:latin typeface="LilyUPC" pitchFamily="34" charset="-34"/>
                <a:cs typeface="+mj-cs"/>
              </a:rPr>
              <a:t>ฐานะ</a:t>
            </a:r>
          </a:p>
          <a:p>
            <a:pPr algn="ctr" eaLnBrk="1" hangingPunct="1">
              <a:defRPr/>
            </a:pPr>
            <a:r>
              <a:rPr lang="th-TH" sz="3600" dirty="0">
                <a:latin typeface="LilyUPC" pitchFamily="34" charset="-34"/>
                <a:cs typeface="+mj-cs"/>
              </a:rPr>
              <a:t>ระดับชำนาญการ</a:t>
            </a:r>
          </a:p>
        </p:txBody>
      </p:sp>
      <p:sp>
        <p:nvSpPr>
          <p:cNvPr id="1595412" name="Oval 20"/>
          <p:cNvSpPr>
            <a:spLocks noChangeArrowheads="1"/>
          </p:cNvSpPr>
          <p:nvPr/>
        </p:nvSpPr>
        <p:spPr bwMode="auto">
          <a:xfrm>
            <a:off x="6172200" y="6019800"/>
            <a:ext cx="1219200" cy="6096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2400">
                <a:solidFill>
                  <a:schemeClr val="tx1"/>
                </a:solidFill>
                <a:latin typeface="JS Tina" pitchFamily="2" charset="-34"/>
                <a:cs typeface="+mj-cs"/>
              </a:rPr>
              <a:t>วันที่มีผล</a:t>
            </a:r>
          </a:p>
        </p:txBody>
      </p:sp>
      <p:sp>
        <p:nvSpPr>
          <p:cNvPr id="1595413" name="Line 21"/>
          <p:cNvSpPr>
            <a:spLocks noChangeShapeType="1"/>
          </p:cNvSpPr>
          <p:nvPr/>
        </p:nvSpPr>
        <p:spPr bwMode="auto">
          <a:xfrm flipH="1">
            <a:off x="7315200" y="6019800"/>
            <a:ext cx="228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5140" name="AutoShape 22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839200" y="6629400"/>
            <a:ext cx="304800" cy="228600"/>
          </a:xfrm>
          <a:prstGeom prst="actionButtonForwardNext">
            <a:avLst/>
          </a:prstGeom>
          <a:solidFill>
            <a:srgbClr val="99FF33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cs typeface="+mj-cs"/>
            </a:endParaRPr>
          </a:p>
        </p:txBody>
      </p:sp>
      <p:pic>
        <p:nvPicPr>
          <p:cNvPr id="11285" name="Picture 23" descr="golfer_walking_hg_clr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609600" y="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6" name="Picture 24" descr="bear_scared_of_hunting_season_hg_clr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81850" y="0"/>
            <a:ext cx="1962150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Oval 8"/>
          <p:cNvSpPr>
            <a:spLocks noChangeArrowheads="1"/>
          </p:cNvSpPr>
          <p:nvPr/>
        </p:nvSpPr>
        <p:spPr bwMode="auto">
          <a:xfrm>
            <a:off x="7772400" y="4114800"/>
            <a:ext cx="990600" cy="838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75000"/>
              </a:lnSpc>
              <a:defRPr/>
            </a:pPr>
            <a:r>
              <a:rPr lang="th-TH" sz="2400">
                <a:solidFill>
                  <a:schemeClr val="tx1"/>
                </a:solidFill>
                <a:latin typeface="JS Tina" pitchFamily="2" charset="-34"/>
                <a:cs typeface="+mj-cs"/>
              </a:rPr>
              <a:t>ก.จังหวัด</a:t>
            </a:r>
          </a:p>
        </p:txBody>
      </p:sp>
      <p:sp>
        <p:nvSpPr>
          <p:cNvPr id="24" name="ดาว 5 แฉก 23">
            <a:hlinkClick r:id="rId8" action="ppaction://hlinksldjump"/>
          </p:cNvPr>
          <p:cNvSpPr/>
          <p:nvPr/>
        </p:nvSpPr>
        <p:spPr bwMode="auto">
          <a:xfrm>
            <a:off x="7010400" y="3276600"/>
            <a:ext cx="381000" cy="381000"/>
          </a:xfrm>
          <a:prstGeom prst="star5">
            <a:avLst/>
          </a:prstGeom>
          <a:solidFill>
            <a:schemeClr val="bg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th-TH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95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95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95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95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95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95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95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95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95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95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595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595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595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595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595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1595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95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595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5395" grpId="0" animBg="1" autoUpdateAnimBg="0"/>
      <p:bldP spid="1595396" grpId="0" animBg="1" autoUpdateAnimBg="0"/>
      <p:bldP spid="1595397" grpId="0" animBg="1" autoUpdateAnimBg="0"/>
      <p:bldP spid="1595398" grpId="0" animBg="1" autoUpdateAnimBg="0"/>
      <p:bldP spid="1595399" grpId="0" animBg="1" autoUpdateAnimBg="0"/>
      <p:bldP spid="1595401" grpId="0" animBg="1" autoUpdateAnimBg="0"/>
      <p:bldP spid="1595402" grpId="0" animBg="1" autoUpdateAnimBg="0"/>
      <p:bldP spid="1595403" grpId="0" animBg="1" autoUpdateAnimBg="0"/>
      <p:bldP spid="1595404" grpId="0" animBg="1" autoUpdateAnimBg="0"/>
      <p:bldP spid="1595405" grpId="0" animBg="1"/>
      <p:bldP spid="1595406" grpId="0" animBg="1"/>
      <p:bldP spid="1595411" grpId="0" animBg="1" autoUpdateAnimBg="0"/>
      <p:bldP spid="1595412" grpId="0" animBg="1" autoUpdateAnimBg="0"/>
      <p:bldP spid="25" grpId="0" animBg="1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839200" y="6629400"/>
            <a:ext cx="304800" cy="228600"/>
          </a:xfrm>
          <a:prstGeom prst="actionButtonForwardNext">
            <a:avLst/>
          </a:prstGeom>
          <a:solidFill>
            <a:srgbClr val="66CC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8352928" cy="3528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7992888" cy="644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9309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4288" y="42863"/>
            <a:ext cx="9124950" cy="1066800"/>
          </a:xfrm>
          <a:solidFill>
            <a:srgbClr val="0000FF"/>
          </a:solidFill>
          <a:ln w="76200">
            <a:solidFill>
              <a:schemeClr val="tx1"/>
            </a:solidFill>
          </a:ln>
        </p:spPr>
        <p:txBody>
          <a:bodyPr/>
          <a:lstStyle/>
          <a:p>
            <a:r>
              <a:rPr lang="th-TH" b="1">
                <a:solidFill>
                  <a:srgbClr val="FFFF00"/>
                </a:solidFill>
              </a:rPr>
              <a:t>        กระบวนการประเมิน</a:t>
            </a:r>
          </a:p>
        </p:txBody>
      </p:sp>
      <p:sp>
        <p:nvSpPr>
          <p:cNvPr id="1596419" name="Oval 3"/>
          <p:cNvSpPr>
            <a:spLocks noChangeArrowheads="1"/>
          </p:cNvSpPr>
          <p:nvPr/>
        </p:nvSpPr>
        <p:spPr bwMode="auto">
          <a:xfrm>
            <a:off x="76200" y="3124200"/>
            <a:ext cx="1295400" cy="1143000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JS Tina" pitchFamily="2" charset="-34"/>
                <a:cs typeface="+mj-cs"/>
              </a:rPr>
              <a:t>ผู้ยื่น</a:t>
            </a:r>
          </a:p>
        </p:txBody>
      </p:sp>
      <p:sp>
        <p:nvSpPr>
          <p:cNvPr id="1596420" name="Rectangle 4"/>
          <p:cNvSpPr>
            <a:spLocks noChangeArrowheads="1"/>
          </p:cNvSpPr>
          <p:nvPr/>
        </p:nvSpPr>
        <p:spPr bwMode="auto">
          <a:xfrm>
            <a:off x="1985963" y="3124200"/>
            <a:ext cx="1676400" cy="8382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2400">
                <a:solidFill>
                  <a:schemeClr val="tx1"/>
                </a:solidFill>
                <a:latin typeface="JS Tina" pitchFamily="2" charset="-34"/>
                <a:cs typeface="+mj-cs"/>
              </a:rPr>
              <a:t>ผู้บังคับบัญชา</a:t>
            </a:r>
          </a:p>
        </p:txBody>
      </p:sp>
      <p:sp>
        <p:nvSpPr>
          <p:cNvPr id="1596421" name="Oval 5"/>
          <p:cNvSpPr>
            <a:spLocks noChangeArrowheads="1"/>
          </p:cNvSpPr>
          <p:nvPr/>
        </p:nvSpPr>
        <p:spPr bwMode="auto">
          <a:xfrm>
            <a:off x="3124200" y="2362200"/>
            <a:ext cx="914400" cy="762000"/>
          </a:xfrm>
          <a:prstGeom prst="ellipse">
            <a:avLst/>
          </a:prstGeom>
          <a:solidFill>
            <a:srgbClr val="FF3399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bg1"/>
                </a:solidFill>
                <a:latin typeface="JS Tina" pitchFamily="2" charset="-34"/>
                <a:cs typeface="+mj-cs"/>
              </a:rPr>
              <a:t>นายกฯ</a:t>
            </a:r>
          </a:p>
        </p:txBody>
      </p:sp>
      <p:sp>
        <p:nvSpPr>
          <p:cNvPr id="1596422" name="Rectangl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6200" y="4343400"/>
            <a:ext cx="20574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r>
              <a:rPr lang="th-TH" sz="2400">
                <a:solidFill>
                  <a:schemeClr val="tx1"/>
                </a:solidFill>
                <a:latin typeface="JS Tina" pitchFamily="2" charset="-34"/>
                <a:cs typeface="+mj-cs"/>
              </a:rPr>
              <a:t>- แบบเสนอขอ</a:t>
            </a:r>
          </a:p>
          <a:p>
            <a:pPr eaLnBrk="1" hangingPunct="1">
              <a:defRPr/>
            </a:pPr>
            <a:r>
              <a:rPr lang="th-TH" sz="2400">
                <a:solidFill>
                  <a:schemeClr val="tx1"/>
                </a:solidFill>
                <a:latin typeface="JS Tina" pitchFamily="2" charset="-34"/>
                <a:cs typeface="+mj-cs"/>
              </a:rPr>
              <a:t>- รายงานผลงานฯ</a:t>
            </a:r>
          </a:p>
        </p:txBody>
      </p:sp>
      <p:sp>
        <p:nvSpPr>
          <p:cNvPr id="1596423" name="AutoShape 7"/>
          <p:cNvSpPr>
            <a:spLocks noChangeArrowheads="1"/>
          </p:cNvSpPr>
          <p:nvPr/>
        </p:nvSpPr>
        <p:spPr bwMode="auto">
          <a:xfrm>
            <a:off x="5810250" y="2514600"/>
            <a:ext cx="990600" cy="466725"/>
          </a:xfrm>
          <a:prstGeom prst="homePlate">
            <a:avLst>
              <a:gd name="adj" fmla="val 53061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JS Tina" pitchFamily="2" charset="-34"/>
                <a:cs typeface="+mj-cs"/>
              </a:rPr>
              <a:t>ผ่าน</a:t>
            </a:r>
          </a:p>
        </p:txBody>
      </p:sp>
      <p:sp>
        <p:nvSpPr>
          <p:cNvPr id="1596424" name="Oval 8"/>
          <p:cNvSpPr>
            <a:spLocks noChangeArrowheads="1"/>
          </p:cNvSpPr>
          <p:nvPr/>
        </p:nvSpPr>
        <p:spPr bwMode="auto">
          <a:xfrm>
            <a:off x="6858000" y="4757738"/>
            <a:ext cx="990600" cy="83820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75000"/>
              </a:lnSpc>
              <a:defRPr/>
            </a:pPr>
            <a:r>
              <a:rPr lang="th-TH" sz="2400">
                <a:solidFill>
                  <a:schemeClr val="tx1"/>
                </a:solidFill>
                <a:latin typeface="JS Tina" pitchFamily="2" charset="-34"/>
                <a:cs typeface="+mj-cs"/>
              </a:rPr>
              <a:t>ก.จังหวัด</a:t>
            </a:r>
          </a:p>
        </p:txBody>
      </p:sp>
      <p:sp>
        <p:nvSpPr>
          <p:cNvPr id="1596425" name="AutoShape 9"/>
          <p:cNvSpPr>
            <a:spLocks noChangeArrowheads="1"/>
          </p:cNvSpPr>
          <p:nvPr/>
        </p:nvSpPr>
        <p:spPr bwMode="auto">
          <a:xfrm>
            <a:off x="5791200" y="1447800"/>
            <a:ext cx="914400" cy="457200"/>
          </a:xfrm>
          <a:prstGeom prst="homePlat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2800">
                <a:solidFill>
                  <a:schemeClr val="bg1"/>
                </a:solidFill>
                <a:latin typeface="JS Tina" pitchFamily="2" charset="-34"/>
                <a:cs typeface="+mj-cs"/>
              </a:rPr>
              <a:t>ไม่ผ่าน</a:t>
            </a:r>
          </a:p>
        </p:txBody>
      </p:sp>
      <p:sp>
        <p:nvSpPr>
          <p:cNvPr id="1596426" name="AutoShape 10"/>
          <p:cNvSpPr>
            <a:spLocks noChangeArrowheads="1"/>
          </p:cNvSpPr>
          <p:nvPr/>
        </p:nvSpPr>
        <p:spPr bwMode="auto">
          <a:xfrm>
            <a:off x="6781800" y="762000"/>
            <a:ext cx="1600200" cy="1219200"/>
          </a:xfrm>
          <a:prstGeom prst="star8">
            <a:avLst>
              <a:gd name="adj" fmla="val 38250"/>
            </a:avLst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2800">
                <a:solidFill>
                  <a:schemeClr val="bg1"/>
                </a:solidFill>
                <a:latin typeface="JS Tina" pitchFamily="2" charset="-34"/>
                <a:cs typeface="+mj-cs"/>
              </a:rPr>
              <a:t>พัฒนา</a:t>
            </a:r>
          </a:p>
          <a:p>
            <a:pPr algn="ctr" eaLnBrk="1" hangingPunct="1">
              <a:defRPr/>
            </a:pPr>
            <a:r>
              <a:rPr lang="th-TH" sz="2800">
                <a:solidFill>
                  <a:schemeClr val="bg1"/>
                </a:solidFill>
                <a:latin typeface="JS Tina" pitchFamily="2" charset="-34"/>
                <a:cs typeface="+mj-cs"/>
              </a:rPr>
              <a:t>ส่งใหม่</a:t>
            </a:r>
          </a:p>
        </p:txBody>
      </p:sp>
      <p:sp>
        <p:nvSpPr>
          <p:cNvPr id="1596427" name="AutoShape 11"/>
          <p:cNvSpPr>
            <a:spLocks noChangeArrowheads="1"/>
          </p:cNvSpPr>
          <p:nvPr/>
        </p:nvSpPr>
        <p:spPr bwMode="auto">
          <a:xfrm>
            <a:off x="1452563" y="3429000"/>
            <a:ext cx="457200" cy="519113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cs typeface="+mj-cs"/>
            </a:endParaRPr>
          </a:p>
        </p:txBody>
      </p:sp>
      <p:sp>
        <p:nvSpPr>
          <p:cNvPr id="1596428" name="AutoShape 12"/>
          <p:cNvSpPr>
            <a:spLocks noChangeArrowheads="1"/>
          </p:cNvSpPr>
          <p:nvPr/>
        </p:nvSpPr>
        <p:spPr bwMode="auto">
          <a:xfrm>
            <a:off x="3733800" y="3062288"/>
            <a:ext cx="457200" cy="519112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cs typeface="+mj-cs"/>
            </a:endParaRPr>
          </a:p>
        </p:txBody>
      </p:sp>
      <p:sp>
        <p:nvSpPr>
          <p:cNvPr id="1596429" name="Line 13"/>
          <p:cNvSpPr>
            <a:spLocks noChangeShapeType="1"/>
          </p:cNvSpPr>
          <p:nvPr/>
        </p:nvSpPr>
        <p:spPr bwMode="auto">
          <a:xfrm flipV="1">
            <a:off x="5181600" y="2667000"/>
            <a:ext cx="0" cy="304800"/>
          </a:xfrm>
          <a:prstGeom prst="line">
            <a:avLst/>
          </a:prstGeom>
          <a:noFill/>
          <a:ln w="76200">
            <a:solidFill>
              <a:srgbClr val="FF3399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96430" name="Line 14"/>
          <p:cNvSpPr>
            <a:spLocks noChangeShapeType="1"/>
          </p:cNvSpPr>
          <p:nvPr/>
        </p:nvSpPr>
        <p:spPr bwMode="auto">
          <a:xfrm>
            <a:off x="5257800" y="4191000"/>
            <a:ext cx="0" cy="2286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96431" name="Oval 15"/>
          <p:cNvSpPr>
            <a:spLocks noChangeArrowheads="1"/>
          </p:cNvSpPr>
          <p:nvPr/>
        </p:nvSpPr>
        <p:spPr bwMode="auto">
          <a:xfrm>
            <a:off x="0" y="76200"/>
            <a:ext cx="2971800" cy="25908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600" dirty="0" err="1">
                <a:latin typeface="LilyUPC" pitchFamily="34" charset="-34"/>
                <a:cs typeface="+mj-cs"/>
              </a:rPr>
              <a:t>วิทย</a:t>
            </a:r>
            <a:r>
              <a:rPr lang="th-TH" sz="3600" dirty="0">
                <a:latin typeface="LilyUPC" pitchFamily="34" charset="-34"/>
                <a:cs typeface="+mj-cs"/>
              </a:rPr>
              <a:t>ฐานะระดับ</a:t>
            </a:r>
          </a:p>
          <a:p>
            <a:pPr algn="ctr" eaLnBrk="1" hangingPunct="1">
              <a:defRPr/>
            </a:pPr>
            <a:r>
              <a:rPr lang="th-TH" sz="3600" dirty="0">
                <a:latin typeface="LilyUPC" pitchFamily="34" charset="-34"/>
                <a:cs typeface="+mj-cs"/>
              </a:rPr>
              <a:t>ชำนาญการพิเศษ/</a:t>
            </a:r>
          </a:p>
          <a:p>
            <a:pPr algn="ctr" eaLnBrk="1" hangingPunct="1">
              <a:defRPr/>
            </a:pPr>
            <a:r>
              <a:rPr lang="th-TH" sz="3600" dirty="0">
                <a:latin typeface="LilyUPC" pitchFamily="34" charset="-34"/>
                <a:cs typeface="+mj-cs"/>
              </a:rPr>
              <a:t>เชี่ยวชาญ</a:t>
            </a:r>
          </a:p>
        </p:txBody>
      </p:sp>
      <p:sp>
        <p:nvSpPr>
          <p:cNvPr id="1596432" name="Rectangle 16"/>
          <p:cNvSpPr>
            <a:spLocks noChangeArrowheads="1"/>
          </p:cNvSpPr>
          <p:nvPr/>
        </p:nvSpPr>
        <p:spPr bwMode="auto">
          <a:xfrm>
            <a:off x="4267200" y="3048000"/>
            <a:ext cx="1752600" cy="10668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2800">
                <a:solidFill>
                  <a:schemeClr val="tx1"/>
                </a:solidFill>
                <a:latin typeface="JS Tina" pitchFamily="2" charset="-34"/>
                <a:cs typeface="+mj-cs"/>
              </a:rPr>
              <a:t>คณะกรรมการ</a:t>
            </a:r>
          </a:p>
          <a:p>
            <a:pPr algn="ctr" eaLnBrk="1" hangingPunct="1">
              <a:defRPr/>
            </a:pPr>
            <a:r>
              <a:rPr lang="th-TH" sz="2800">
                <a:solidFill>
                  <a:schemeClr val="tx1"/>
                </a:solidFill>
                <a:latin typeface="JS Tina" pitchFamily="2" charset="-34"/>
                <a:cs typeface="+mj-cs"/>
              </a:rPr>
              <a:t>ประเมิน</a:t>
            </a:r>
          </a:p>
        </p:txBody>
      </p:sp>
      <p:sp>
        <p:nvSpPr>
          <p:cNvPr id="1596433" name="Oval 17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800600" y="4343400"/>
            <a:ext cx="990600" cy="852488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JS Tina" pitchFamily="2" charset="-34"/>
                <a:cs typeface="+mj-cs"/>
              </a:rPr>
              <a:t>ชุดที่ </a:t>
            </a:r>
            <a:r>
              <a:rPr lang="en-US" sz="3200">
                <a:solidFill>
                  <a:schemeClr val="tx1"/>
                </a:solidFill>
                <a:latin typeface="JS Tina" pitchFamily="2" charset="-34"/>
                <a:cs typeface="+mj-cs"/>
              </a:rPr>
              <a:t>2</a:t>
            </a:r>
            <a:endParaRPr lang="th-TH" sz="3200">
              <a:solidFill>
                <a:schemeClr val="tx1"/>
              </a:solidFill>
              <a:latin typeface="JS Tina" pitchFamily="2" charset="-34"/>
              <a:cs typeface="+mj-cs"/>
            </a:endParaRPr>
          </a:p>
        </p:txBody>
      </p:sp>
      <p:sp>
        <p:nvSpPr>
          <p:cNvPr id="1596434" name="Oval 18"/>
          <p:cNvSpPr>
            <a:spLocks noChangeArrowheads="1"/>
          </p:cNvSpPr>
          <p:nvPr/>
        </p:nvSpPr>
        <p:spPr bwMode="auto">
          <a:xfrm>
            <a:off x="4572000" y="1828800"/>
            <a:ext cx="1219200" cy="838200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75000"/>
              </a:lnSpc>
              <a:defRPr/>
            </a:pPr>
            <a:r>
              <a:rPr lang="th-TH" sz="2800">
                <a:solidFill>
                  <a:schemeClr val="bg1"/>
                </a:solidFill>
                <a:latin typeface="JS Tina" pitchFamily="2" charset="-34"/>
                <a:cs typeface="+mj-cs"/>
              </a:rPr>
              <a:t>ชุดที่ </a:t>
            </a:r>
            <a:r>
              <a:rPr lang="en-US" sz="2800">
                <a:solidFill>
                  <a:schemeClr val="bg1"/>
                </a:solidFill>
                <a:latin typeface="JS Tina" pitchFamily="2" charset="-34"/>
                <a:cs typeface="+mj-cs"/>
              </a:rPr>
              <a:t>1</a:t>
            </a:r>
            <a:endParaRPr lang="th-TH" sz="2800">
              <a:solidFill>
                <a:schemeClr val="bg1"/>
              </a:solidFill>
              <a:latin typeface="JS Tina" pitchFamily="2" charset="-34"/>
              <a:cs typeface="+mj-cs"/>
            </a:endParaRPr>
          </a:p>
          <a:p>
            <a:pPr algn="ctr" eaLnBrk="1" hangingPunct="1">
              <a:lnSpc>
                <a:spcPct val="75000"/>
              </a:lnSpc>
              <a:defRPr/>
            </a:pPr>
            <a:r>
              <a:rPr lang="th-TH" sz="2800">
                <a:solidFill>
                  <a:schemeClr val="bg1"/>
                </a:solidFill>
                <a:latin typeface="JS Tina" pitchFamily="2" charset="-34"/>
                <a:cs typeface="+mj-cs"/>
              </a:rPr>
              <a:t>(</a:t>
            </a:r>
            <a:r>
              <a:rPr lang="en-US" sz="2800">
                <a:solidFill>
                  <a:schemeClr val="bg1"/>
                </a:solidFill>
                <a:latin typeface="JS Tina" pitchFamily="2" charset="-34"/>
                <a:cs typeface="+mj-cs"/>
              </a:rPr>
              <a:t>90</a:t>
            </a:r>
            <a:r>
              <a:rPr lang="th-TH" sz="2800">
                <a:solidFill>
                  <a:schemeClr val="bg1"/>
                </a:solidFill>
                <a:latin typeface="JS Tina" pitchFamily="2" charset="-34"/>
                <a:cs typeface="+mj-cs"/>
              </a:rPr>
              <a:t>)</a:t>
            </a:r>
          </a:p>
        </p:txBody>
      </p:sp>
      <p:sp>
        <p:nvSpPr>
          <p:cNvPr id="1596435" name="Oval 19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1676400" y="5434013"/>
            <a:ext cx="1676400" cy="13716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2800">
                <a:solidFill>
                  <a:schemeClr val="tx1"/>
                </a:solidFill>
                <a:latin typeface="JS Tina" pitchFamily="2" charset="-34"/>
                <a:cs typeface="+mj-cs"/>
              </a:rPr>
              <a:t>จัดส่งผลงาน</a:t>
            </a:r>
          </a:p>
          <a:p>
            <a:pPr algn="ctr" eaLnBrk="1" hangingPunct="1">
              <a:defRPr/>
            </a:pPr>
            <a:r>
              <a:rPr lang="th-TH" sz="2800">
                <a:solidFill>
                  <a:schemeClr val="tx1"/>
                </a:solidFill>
                <a:latin typeface="JS Tina" pitchFamily="2" charset="-34"/>
                <a:cs typeface="+mj-cs"/>
              </a:rPr>
              <a:t>ทางวิชาการ</a:t>
            </a:r>
          </a:p>
        </p:txBody>
      </p:sp>
      <p:sp>
        <p:nvSpPr>
          <p:cNvPr id="1596436" name="Oval 20"/>
          <p:cNvSpPr>
            <a:spLocks noChangeArrowheads="1"/>
          </p:cNvSpPr>
          <p:nvPr/>
        </p:nvSpPr>
        <p:spPr bwMode="auto">
          <a:xfrm>
            <a:off x="3886200" y="5715000"/>
            <a:ext cx="1219200" cy="99060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th-TH" sz="2800">
                <a:solidFill>
                  <a:schemeClr val="tx1"/>
                </a:solidFill>
                <a:latin typeface="JS Tina" pitchFamily="2" charset="-34"/>
                <a:cs typeface="+mj-cs"/>
              </a:rPr>
              <a:t>สนง.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th-TH" sz="2800">
                <a:solidFill>
                  <a:schemeClr val="tx1"/>
                </a:solidFill>
                <a:latin typeface="JS Tina" pitchFamily="2" charset="-34"/>
                <a:cs typeface="+mj-cs"/>
              </a:rPr>
              <a:t>ก.จังหวัด</a:t>
            </a:r>
          </a:p>
        </p:txBody>
      </p:sp>
      <p:sp>
        <p:nvSpPr>
          <p:cNvPr id="1596437" name="AutoShape 21"/>
          <p:cNvSpPr>
            <a:spLocks noChangeArrowheads="1"/>
          </p:cNvSpPr>
          <p:nvPr/>
        </p:nvSpPr>
        <p:spPr bwMode="auto">
          <a:xfrm>
            <a:off x="5867400" y="4800600"/>
            <a:ext cx="990600" cy="466725"/>
          </a:xfrm>
          <a:prstGeom prst="homePlate">
            <a:avLst>
              <a:gd name="adj" fmla="val 53061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2800">
                <a:solidFill>
                  <a:schemeClr val="tx1"/>
                </a:solidFill>
                <a:latin typeface="JS Tina" pitchFamily="2" charset="-34"/>
                <a:cs typeface="+mj-cs"/>
              </a:rPr>
              <a:t>ผ่าน</a:t>
            </a:r>
          </a:p>
        </p:txBody>
      </p:sp>
      <p:sp>
        <p:nvSpPr>
          <p:cNvPr id="1596438" name="Oval 22"/>
          <p:cNvSpPr>
            <a:spLocks noChangeArrowheads="1"/>
          </p:cNvSpPr>
          <p:nvPr/>
        </p:nvSpPr>
        <p:spPr bwMode="auto">
          <a:xfrm>
            <a:off x="7696200" y="6096000"/>
            <a:ext cx="1066800" cy="60960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2800">
                <a:solidFill>
                  <a:schemeClr val="tx1"/>
                </a:solidFill>
                <a:latin typeface="JS Tina" pitchFamily="2" charset="-34"/>
                <a:cs typeface="+mj-cs"/>
              </a:rPr>
              <a:t>วันที่มีผล</a:t>
            </a:r>
          </a:p>
        </p:txBody>
      </p:sp>
      <p:sp>
        <p:nvSpPr>
          <p:cNvPr id="1596439" name="AutoShape 23"/>
          <p:cNvSpPr>
            <a:spLocks noChangeArrowheads="1"/>
          </p:cNvSpPr>
          <p:nvPr/>
        </p:nvSpPr>
        <p:spPr bwMode="auto">
          <a:xfrm>
            <a:off x="8791575" y="5867400"/>
            <a:ext cx="304800" cy="685800"/>
          </a:xfrm>
          <a:prstGeom prst="curvedLeftArrow">
            <a:avLst>
              <a:gd name="adj1" fmla="val 45000"/>
              <a:gd name="adj2" fmla="val 90000"/>
              <a:gd name="adj3" fmla="val 33333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cs typeface="+mj-cs"/>
            </a:endParaRPr>
          </a:p>
        </p:txBody>
      </p:sp>
      <p:sp>
        <p:nvSpPr>
          <p:cNvPr id="1596440" name="Line 24"/>
          <p:cNvSpPr>
            <a:spLocks noChangeShapeType="1"/>
          </p:cNvSpPr>
          <p:nvPr/>
        </p:nvSpPr>
        <p:spPr bwMode="auto">
          <a:xfrm flipV="1">
            <a:off x="4800600" y="5257800"/>
            <a:ext cx="228600" cy="3810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96441" name="Oval 25"/>
          <p:cNvSpPr>
            <a:spLocks noChangeArrowheads="1"/>
          </p:cNvSpPr>
          <p:nvPr/>
        </p:nvSpPr>
        <p:spPr bwMode="auto">
          <a:xfrm>
            <a:off x="6858000" y="2209800"/>
            <a:ext cx="990600" cy="121920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2800">
                <a:solidFill>
                  <a:schemeClr val="tx1"/>
                </a:solidFill>
                <a:latin typeface="JS Tina" pitchFamily="2" charset="-34"/>
                <a:cs typeface="+mj-cs"/>
              </a:rPr>
              <a:t>แจ้งผู้ยื่น</a:t>
            </a:r>
          </a:p>
        </p:txBody>
      </p:sp>
      <p:sp>
        <p:nvSpPr>
          <p:cNvPr id="1596442" name="Line 26"/>
          <p:cNvSpPr>
            <a:spLocks noChangeShapeType="1"/>
          </p:cNvSpPr>
          <p:nvPr/>
        </p:nvSpPr>
        <p:spPr bwMode="auto">
          <a:xfrm flipH="1">
            <a:off x="2895600" y="3429000"/>
            <a:ext cx="4191000" cy="19812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96443" name="Line 27"/>
          <p:cNvSpPr>
            <a:spLocks noChangeShapeType="1"/>
          </p:cNvSpPr>
          <p:nvPr/>
        </p:nvSpPr>
        <p:spPr bwMode="auto">
          <a:xfrm flipV="1">
            <a:off x="2667000" y="3962400"/>
            <a:ext cx="0" cy="14478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96444" name="Line 28"/>
          <p:cNvSpPr>
            <a:spLocks noChangeShapeType="1"/>
          </p:cNvSpPr>
          <p:nvPr/>
        </p:nvSpPr>
        <p:spPr bwMode="auto">
          <a:xfrm>
            <a:off x="3886200" y="3048000"/>
            <a:ext cx="457200" cy="26670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96445" name="AutoShape 29"/>
          <p:cNvSpPr>
            <a:spLocks noChangeArrowheads="1"/>
          </p:cNvSpPr>
          <p:nvPr/>
        </p:nvSpPr>
        <p:spPr bwMode="auto">
          <a:xfrm>
            <a:off x="6019800" y="4114800"/>
            <a:ext cx="914400" cy="457200"/>
          </a:xfrm>
          <a:prstGeom prst="homePlat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2800">
                <a:solidFill>
                  <a:schemeClr val="bg1"/>
                </a:solidFill>
                <a:latin typeface="JS Tina" pitchFamily="2" charset="-34"/>
                <a:cs typeface="+mj-cs"/>
              </a:rPr>
              <a:t>ไม่ผ่าน</a:t>
            </a:r>
          </a:p>
        </p:txBody>
      </p:sp>
      <p:sp>
        <p:nvSpPr>
          <p:cNvPr id="1596446" name="Oval 30"/>
          <p:cNvSpPr>
            <a:spLocks noChangeArrowheads="1"/>
          </p:cNvSpPr>
          <p:nvPr/>
        </p:nvSpPr>
        <p:spPr bwMode="auto">
          <a:xfrm>
            <a:off x="8053388" y="4872038"/>
            <a:ext cx="1066800" cy="106680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2800">
                <a:solidFill>
                  <a:schemeClr val="tx1"/>
                </a:solidFill>
                <a:latin typeface="JS Tina" pitchFamily="2" charset="-34"/>
                <a:cs typeface="+mj-cs"/>
              </a:rPr>
              <a:t>นายกฯ</a:t>
            </a:r>
          </a:p>
          <a:p>
            <a:pPr algn="ctr" eaLnBrk="1" hangingPunct="1">
              <a:defRPr/>
            </a:pPr>
            <a:r>
              <a:rPr lang="th-TH" sz="2800">
                <a:solidFill>
                  <a:schemeClr val="tx1"/>
                </a:solidFill>
                <a:latin typeface="JS Tina" pitchFamily="2" charset="-34"/>
                <a:cs typeface="+mj-cs"/>
              </a:rPr>
              <a:t>แต่งตั้ง</a:t>
            </a:r>
          </a:p>
        </p:txBody>
      </p:sp>
      <p:sp>
        <p:nvSpPr>
          <p:cNvPr id="1596447" name="Line 31"/>
          <p:cNvSpPr>
            <a:spLocks noChangeShapeType="1"/>
          </p:cNvSpPr>
          <p:nvPr/>
        </p:nvSpPr>
        <p:spPr bwMode="auto">
          <a:xfrm>
            <a:off x="7924800" y="5257800"/>
            <a:ext cx="152400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96448" name="AutoShape 32"/>
          <p:cNvSpPr>
            <a:spLocks noChangeArrowheads="1"/>
          </p:cNvSpPr>
          <p:nvPr/>
        </p:nvSpPr>
        <p:spPr bwMode="auto">
          <a:xfrm>
            <a:off x="5410200" y="5410200"/>
            <a:ext cx="990600" cy="466725"/>
          </a:xfrm>
          <a:prstGeom prst="homePlate">
            <a:avLst>
              <a:gd name="adj" fmla="val 53061"/>
            </a:avLst>
          </a:prstGeom>
          <a:solidFill>
            <a:srgbClr val="00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2800">
                <a:solidFill>
                  <a:srgbClr val="CC0066"/>
                </a:solidFill>
                <a:latin typeface="JS Tina" pitchFamily="2" charset="-34"/>
                <a:cs typeface="+mj-cs"/>
              </a:rPr>
              <a:t>ปรับปรุง</a:t>
            </a:r>
          </a:p>
        </p:txBody>
      </p:sp>
      <p:sp>
        <p:nvSpPr>
          <p:cNvPr id="1596449" name="AutoShape 33"/>
          <p:cNvSpPr>
            <a:spLocks noChangeArrowheads="1"/>
          </p:cNvSpPr>
          <p:nvPr/>
        </p:nvSpPr>
        <p:spPr bwMode="auto">
          <a:xfrm>
            <a:off x="6858000" y="3505200"/>
            <a:ext cx="1600200" cy="1219200"/>
          </a:xfrm>
          <a:prstGeom prst="star8">
            <a:avLst>
              <a:gd name="adj" fmla="val 38250"/>
            </a:avLst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2800">
                <a:solidFill>
                  <a:schemeClr val="bg1"/>
                </a:solidFill>
                <a:latin typeface="JS Tina" pitchFamily="2" charset="-34"/>
                <a:cs typeface="+mj-cs"/>
              </a:rPr>
              <a:t>พัฒนา</a:t>
            </a:r>
          </a:p>
          <a:p>
            <a:pPr algn="ctr" eaLnBrk="1" hangingPunct="1">
              <a:defRPr/>
            </a:pPr>
            <a:r>
              <a:rPr lang="th-TH" sz="2800">
                <a:solidFill>
                  <a:schemeClr val="bg1"/>
                </a:solidFill>
                <a:latin typeface="JS Tina" pitchFamily="2" charset="-34"/>
                <a:cs typeface="+mj-cs"/>
              </a:rPr>
              <a:t>ส่งใหม่</a:t>
            </a:r>
          </a:p>
        </p:txBody>
      </p:sp>
      <p:sp>
        <p:nvSpPr>
          <p:cNvPr id="1596450" name="AutoShape 34"/>
          <p:cNvSpPr>
            <a:spLocks noChangeArrowheads="1"/>
          </p:cNvSpPr>
          <p:nvPr/>
        </p:nvSpPr>
        <p:spPr bwMode="auto">
          <a:xfrm>
            <a:off x="6553200" y="5638800"/>
            <a:ext cx="533400" cy="838200"/>
          </a:xfrm>
          <a:prstGeom prst="curvedLeftArrow">
            <a:avLst>
              <a:gd name="adj1" fmla="val 31429"/>
              <a:gd name="adj2" fmla="val 62857"/>
              <a:gd name="adj3" fmla="val 33333"/>
            </a:avLst>
          </a:prstGeom>
          <a:solidFill>
            <a:srgbClr val="00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cs typeface="+mj-cs"/>
            </a:endParaRPr>
          </a:p>
        </p:txBody>
      </p:sp>
      <p:sp>
        <p:nvSpPr>
          <p:cNvPr id="1596451" name="Oval 35"/>
          <p:cNvSpPr>
            <a:spLocks noChangeArrowheads="1"/>
          </p:cNvSpPr>
          <p:nvPr/>
        </p:nvSpPr>
        <p:spPr bwMode="auto">
          <a:xfrm>
            <a:off x="5715000" y="5943600"/>
            <a:ext cx="914400" cy="914400"/>
          </a:xfrm>
          <a:prstGeom prst="ellipse">
            <a:avLst/>
          </a:prstGeom>
          <a:solidFill>
            <a:srgbClr val="00CC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2800">
                <a:solidFill>
                  <a:srgbClr val="CC0066"/>
                </a:solidFill>
                <a:latin typeface="JS Tina" pitchFamily="2" charset="-34"/>
                <a:cs typeface="+mj-cs"/>
              </a:rPr>
              <a:t>แจ้งผู้ยื่น</a:t>
            </a:r>
          </a:p>
        </p:txBody>
      </p:sp>
      <p:sp>
        <p:nvSpPr>
          <p:cNvPr id="1596452" name="Line 36"/>
          <p:cNvSpPr>
            <a:spLocks noChangeShapeType="1"/>
          </p:cNvSpPr>
          <p:nvPr/>
        </p:nvSpPr>
        <p:spPr bwMode="auto">
          <a:xfrm flipH="1" flipV="1">
            <a:off x="3505200" y="4038600"/>
            <a:ext cx="2057400" cy="2286000"/>
          </a:xfrm>
          <a:prstGeom prst="line">
            <a:avLst/>
          </a:prstGeom>
          <a:noFill/>
          <a:ln w="76200">
            <a:solidFill>
              <a:srgbClr val="00CC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96453" name="Line 37"/>
          <p:cNvSpPr>
            <a:spLocks noChangeShapeType="1"/>
          </p:cNvSpPr>
          <p:nvPr/>
        </p:nvSpPr>
        <p:spPr bwMode="auto">
          <a:xfrm>
            <a:off x="3733800" y="3124200"/>
            <a:ext cx="457200" cy="2590800"/>
          </a:xfrm>
          <a:prstGeom prst="line">
            <a:avLst/>
          </a:prstGeom>
          <a:noFill/>
          <a:ln w="76200">
            <a:solidFill>
              <a:srgbClr val="00CC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96454" name="Line 38"/>
          <p:cNvSpPr>
            <a:spLocks noChangeShapeType="1"/>
          </p:cNvSpPr>
          <p:nvPr/>
        </p:nvSpPr>
        <p:spPr bwMode="auto">
          <a:xfrm flipV="1">
            <a:off x="4572000" y="5181600"/>
            <a:ext cx="304800" cy="457200"/>
          </a:xfrm>
          <a:prstGeom prst="line">
            <a:avLst/>
          </a:prstGeom>
          <a:noFill/>
          <a:ln w="76200">
            <a:solidFill>
              <a:srgbClr val="00CC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96455" name="AutoShape 39"/>
          <p:cNvSpPr>
            <a:spLocks noChangeArrowheads="1"/>
          </p:cNvSpPr>
          <p:nvPr/>
        </p:nvSpPr>
        <p:spPr bwMode="auto">
          <a:xfrm>
            <a:off x="5715000" y="4419600"/>
            <a:ext cx="228600" cy="3810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cs typeface="+mj-cs"/>
            </a:endParaRPr>
          </a:p>
        </p:txBody>
      </p:sp>
      <p:sp>
        <p:nvSpPr>
          <p:cNvPr id="1596456" name="AutoShape 40"/>
          <p:cNvSpPr>
            <a:spLocks noChangeArrowheads="1"/>
          </p:cNvSpPr>
          <p:nvPr/>
        </p:nvSpPr>
        <p:spPr bwMode="auto">
          <a:xfrm>
            <a:off x="0" y="5638800"/>
            <a:ext cx="1295400" cy="1219200"/>
          </a:xfrm>
          <a:prstGeom prst="star8">
            <a:avLst>
              <a:gd name="adj" fmla="val 38250"/>
            </a:avLst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1800">
                <a:solidFill>
                  <a:srgbClr val="FF0000"/>
                </a:solidFill>
                <a:latin typeface="LilyUPC" pitchFamily="34" charset="-34"/>
                <a:cs typeface="+mj-cs"/>
              </a:rPr>
              <a:t>ต้องพัฒนา</a:t>
            </a:r>
          </a:p>
          <a:p>
            <a:pPr algn="ctr" eaLnBrk="1" hangingPunct="1">
              <a:defRPr/>
            </a:pPr>
            <a:r>
              <a:rPr lang="th-TH" sz="1800">
                <a:solidFill>
                  <a:srgbClr val="FF0000"/>
                </a:solidFill>
                <a:latin typeface="LilyUPC" pitchFamily="34" charset="-34"/>
                <a:cs typeface="+mj-cs"/>
              </a:rPr>
              <a:t>ก่อนแต่งตั้ง</a:t>
            </a:r>
          </a:p>
        </p:txBody>
      </p:sp>
      <p:pic>
        <p:nvPicPr>
          <p:cNvPr id="12329" name="Picture 41" descr="golfer_walking_hg_clr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56260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30" name="Picture 42" descr="bear_scared_of_hunting_season_hg_clr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81850" y="-76200"/>
            <a:ext cx="1962150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88" name="AutoShape 44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7848600" y="1828800"/>
            <a:ext cx="1371600" cy="609600"/>
          </a:xfrm>
          <a:prstGeom prst="irregularSeal2">
            <a:avLst/>
          </a:prstGeom>
          <a:noFill/>
          <a:ln w="3175">
            <a:solidFill>
              <a:schemeClr val="bg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1800" dirty="0">
                <a:solidFill>
                  <a:schemeClr val="bg1">
                    <a:lumMod val="65000"/>
                  </a:schemeClr>
                </a:solidFill>
                <a:cs typeface="+mj-cs"/>
              </a:rPr>
              <a:t>คะแนนประเมิน</a:t>
            </a:r>
            <a:endParaRPr lang="en-US" sz="1800" dirty="0">
              <a:solidFill>
                <a:schemeClr val="bg1">
                  <a:lumMod val="65000"/>
                </a:schemeClr>
              </a:solidFill>
              <a:cs typeface="+mj-cs"/>
            </a:endParaRPr>
          </a:p>
        </p:txBody>
      </p:sp>
      <p:sp>
        <p:nvSpPr>
          <p:cNvPr id="45" name="AutoShape 46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8077200" y="2743200"/>
            <a:ext cx="1066800" cy="685800"/>
          </a:xfrm>
          <a:prstGeom prst="irregularSeal2">
            <a:avLst/>
          </a:prstGeom>
          <a:noFill/>
          <a:ln w="3175" algn="ctr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2000" dirty="0">
                <a:solidFill>
                  <a:schemeClr val="accent1">
                    <a:lumMod val="75000"/>
                  </a:schemeClr>
                </a:solidFill>
                <a:cs typeface="+mj-cs"/>
              </a:rPr>
              <a:t>วิชาการ</a:t>
            </a:r>
          </a:p>
        </p:txBody>
      </p:sp>
      <p:sp>
        <p:nvSpPr>
          <p:cNvPr id="46" name="ดาว 5 แฉก 45">
            <a:hlinkClick r:id="rId8" action="ppaction://hlinksldjump"/>
          </p:cNvPr>
          <p:cNvSpPr/>
          <p:nvPr/>
        </p:nvSpPr>
        <p:spPr bwMode="auto">
          <a:xfrm>
            <a:off x="8610600" y="3581400"/>
            <a:ext cx="381000" cy="381000"/>
          </a:xfrm>
          <a:prstGeom prst="star5">
            <a:avLst/>
          </a:prstGeom>
          <a:solidFill>
            <a:schemeClr val="bg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th-TH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96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96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96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96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96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596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96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96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96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96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596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596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596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596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596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596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1596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1596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596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1596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1596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596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596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1596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1596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1596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1596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1596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7" dur="500"/>
                                        <p:tgtEl>
                                          <p:spTgt spid="1596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2" dur="500"/>
                                        <p:tgtEl>
                                          <p:spTgt spid="1596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1596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 nodeType="clickPar">
                      <p:stCondLst>
                        <p:cond delay="indefinite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2" dur="500"/>
                                        <p:tgtEl>
                                          <p:spTgt spid="1596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7" dur="500"/>
                                        <p:tgtEl>
                                          <p:spTgt spid="1596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 nodeType="clickPar">
                      <p:stCondLst>
                        <p:cond delay="indefinite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1596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7" dur="500"/>
                                        <p:tgtEl>
                                          <p:spTgt spid="1596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 nodeType="clickPar">
                      <p:stCondLst>
                        <p:cond delay="indefinite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1596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500"/>
                                        <p:tgtEl>
                                          <p:spTgt spid="1596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2" dur="500"/>
                                        <p:tgtEl>
                                          <p:spTgt spid="1596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6419" grpId="0" animBg="1" autoUpdateAnimBg="0"/>
      <p:bldP spid="1596420" grpId="0" animBg="1" autoUpdateAnimBg="0"/>
      <p:bldP spid="1596421" grpId="0" animBg="1" autoUpdateAnimBg="0"/>
      <p:bldP spid="1596422" grpId="0" animBg="1" autoUpdateAnimBg="0"/>
      <p:bldP spid="1596423" grpId="0" animBg="1" autoUpdateAnimBg="0"/>
      <p:bldP spid="1596424" grpId="0" animBg="1" autoUpdateAnimBg="0"/>
      <p:bldP spid="1596425" grpId="0" animBg="1" autoUpdateAnimBg="0"/>
      <p:bldP spid="1596426" grpId="0" animBg="1" autoUpdateAnimBg="0"/>
      <p:bldP spid="1596427" grpId="0" animBg="1"/>
      <p:bldP spid="1596428" grpId="0" animBg="1"/>
      <p:bldP spid="1596431" grpId="0" animBg="1" autoUpdateAnimBg="0"/>
      <p:bldP spid="1596432" grpId="0" animBg="1" autoUpdateAnimBg="0"/>
      <p:bldP spid="1596433" grpId="0" animBg="1" autoUpdateAnimBg="0"/>
      <p:bldP spid="1596434" grpId="0" animBg="1" autoUpdateAnimBg="0"/>
      <p:bldP spid="1596435" grpId="0" animBg="1" autoUpdateAnimBg="0"/>
      <p:bldP spid="1596436" grpId="0" animBg="1" autoUpdateAnimBg="0"/>
      <p:bldP spid="1596437" grpId="0" animBg="1" autoUpdateAnimBg="0"/>
      <p:bldP spid="1596438" grpId="0" animBg="1" autoUpdateAnimBg="0"/>
      <p:bldP spid="1596439" grpId="0" animBg="1"/>
      <p:bldP spid="1596441" grpId="0" animBg="1" autoUpdateAnimBg="0"/>
      <p:bldP spid="1596445" grpId="0" animBg="1" autoUpdateAnimBg="0"/>
      <p:bldP spid="1596446" grpId="0" animBg="1" autoUpdateAnimBg="0"/>
      <p:bldP spid="1596448" grpId="0" animBg="1" autoUpdateAnimBg="0"/>
      <p:bldP spid="1596449" grpId="0" animBg="1" autoUpdateAnimBg="0"/>
      <p:bldP spid="1596450" grpId="0" animBg="1"/>
      <p:bldP spid="1596451" grpId="0" animBg="1" autoUpdateAnimBg="0"/>
      <p:bldP spid="1596455" grpId="0" animBg="1"/>
      <p:bldP spid="1596456" grpId="0" animBg="1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839200" y="6629400"/>
            <a:ext cx="304800" cy="228600"/>
          </a:xfrm>
          <a:prstGeom prst="actionButtonForwardNext">
            <a:avLst/>
          </a:prstGeom>
          <a:solidFill>
            <a:srgbClr val="66CC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8352928" cy="3528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7992888" cy="644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2097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4288" y="42863"/>
            <a:ext cx="9124950" cy="1066800"/>
          </a:xfrm>
          <a:solidFill>
            <a:srgbClr val="0000CC"/>
          </a:solidFill>
          <a:ln w="76200">
            <a:solidFill>
              <a:schemeClr val="tx1"/>
            </a:solidFill>
          </a:ln>
        </p:spPr>
        <p:txBody>
          <a:bodyPr/>
          <a:lstStyle/>
          <a:p>
            <a:r>
              <a:rPr lang="th-TH" b="1">
                <a:solidFill>
                  <a:srgbClr val="FFFF00"/>
                </a:solidFill>
              </a:rPr>
              <a:t>   กระบวนการประเมิน</a:t>
            </a:r>
          </a:p>
        </p:txBody>
      </p:sp>
      <p:sp>
        <p:nvSpPr>
          <p:cNvPr id="1597443" name="Oval 3"/>
          <p:cNvSpPr>
            <a:spLocks noChangeArrowheads="1"/>
          </p:cNvSpPr>
          <p:nvPr/>
        </p:nvSpPr>
        <p:spPr bwMode="auto">
          <a:xfrm>
            <a:off x="76200" y="3124200"/>
            <a:ext cx="1066800" cy="1143000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JS Tina" pitchFamily="2" charset="-34"/>
                <a:cs typeface="+mj-cs"/>
              </a:rPr>
              <a:t>ผู้ยื่น</a:t>
            </a:r>
          </a:p>
        </p:txBody>
      </p:sp>
      <p:sp>
        <p:nvSpPr>
          <p:cNvPr id="1597444" name="Rectangle 4"/>
          <p:cNvSpPr>
            <a:spLocks noChangeArrowheads="1"/>
          </p:cNvSpPr>
          <p:nvPr/>
        </p:nvSpPr>
        <p:spPr bwMode="auto">
          <a:xfrm>
            <a:off x="1600200" y="3276600"/>
            <a:ext cx="1519238" cy="6858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2400">
                <a:solidFill>
                  <a:schemeClr val="tx1"/>
                </a:solidFill>
                <a:latin typeface="JS Tina" pitchFamily="2" charset="-34"/>
                <a:cs typeface="+mj-cs"/>
              </a:rPr>
              <a:t>ผู้บังคับบัญชา</a:t>
            </a:r>
          </a:p>
        </p:txBody>
      </p:sp>
      <p:sp>
        <p:nvSpPr>
          <p:cNvPr id="1597445" name="Oval 5"/>
          <p:cNvSpPr>
            <a:spLocks noChangeArrowheads="1"/>
          </p:cNvSpPr>
          <p:nvPr/>
        </p:nvSpPr>
        <p:spPr bwMode="auto">
          <a:xfrm>
            <a:off x="2514600" y="2438400"/>
            <a:ext cx="990600" cy="685800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2400">
                <a:solidFill>
                  <a:schemeClr val="tx1"/>
                </a:solidFill>
                <a:latin typeface="JS Tina" pitchFamily="2" charset="-34"/>
                <a:cs typeface="+mj-cs"/>
              </a:rPr>
              <a:t>นายกฯ</a:t>
            </a:r>
          </a:p>
        </p:txBody>
      </p:sp>
      <p:sp>
        <p:nvSpPr>
          <p:cNvPr id="1597446" name="Rectangle 6"/>
          <p:cNvSpPr>
            <a:spLocks noChangeArrowheads="1"/>
          </p:cNvSpPr>
          <p:nvPr/>
        </p:nvSpPr>
        <p:spPr bwMode="auto">
          <a:xfrm>
            <a:off x="76200" y="4343400"/>
            <a:ext cx="2133600" cy="838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r>
              <a:rPr lang="th-TH" sz="2400">
                <a:solidFill>
                  <a:schemeClr val="tx1"/>
                </a:solidFill>
                <a:latin typeface="JS Tina" pitchFamily="2" charset="-34"/>
                <a:cs typeface="+mj-cs"/>
              </a:rPr>
              <a:t>- แบบเสนอขอ</a:t>
            </a:r>
          </a:p>
          <a:p>
            <a:pPr eaLnBrk="1" hangingPunct="1">
              <a:defRPr/>
            </a:pPr>
            <a:r>
              <a:rPr lang="th-TH" sz="2400">
                <a:solidFill>
                  <a:schemeClr val="tx1"/>
                </a:solidFill>
                <a:latin typeface="JS Tina" pitchFamily="2" charset="-34"/>
                <a:cs typeface="+mj-cs"/>
              </a:rPr>
              <a:t>- รายงานผลงานฯ</a:t>
            </a:r>
          </a:p>
        </p:txBody>
      </p:sp>
      <p:sp>
        <p:nvSpPr>
          <p:cNvPr id="1597447" name="AutoShape 7"/>
          <p:cNvSpPr>
            <a:spLocks noChangeArrowheads="1"/>
          </p:cNvSpPr>
          <p:nvPr/>
        </p:nvSpPr>
        <p:spPr bwMode="auto">
          <a:xfrm>
            <a:off x="6019800" y="2581275"/>
            <a:ext cx="990600" cy="466725"/>
          </a:xfrm>
          <a:prstGeom prst="homePlate">
            <a:avLst>
              <a:gd name="adj" fmla="val 53061"/>
            </a:avLst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JS Tina" pitchFamily="2" charset="-34"/>
                <a:cs typeface="+mj-cs"/>
              </a:rPr>
              <a:t>ผ่าน</a:t>
            </a:r>
          </a:p>
        </p:txBody>
      </p:sp>
      <p:sp>
        <p:nvSpPr>
          <p:cNvPr id="1597448" name="Oval 8"/>
          <p:cNvSpPr>
            <a:spLocks noChangeArrowheads="1"/>
          </p:cNvSpPr>
          <p:nvPr/>
        </p:nvSpPr>
        <p:spPr bwMode="auto">
          <a:xfrm>
            <a:off x="6934200" y="4833938"/>
            <a:ext cx="762000" cy="719137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2400">
                <a:solidFill>
                  <a:schemeClr val="tx1"/>
                </a:solidFill>
                <a:latin typeface="JS Tina" pitchFamily="2" charset="-34"/>
                <a:cs typeface="+mj-cs"/>
              </a:rPr>
              <a:t>ก.กลาง</a:t>
            </a:r>
          </a:p>
        </p:txBody>
      </p:sp>
      <p:sp>
        <p:nvSpPr>
          <p:cNvPr id="1597449" name="AutoShape 9"/>
          <p:cNvSpPr>
            <a:spLocks noChangeArrowheads="1"/>
          </p:cNvSpPr>
          <p:nvPr/>
        </p:nvSpPr>
        <p:spPr bwMode="auto">
          <a:xfrm>
            <a:off x="6005513" y="1752600"/>
            <a:ext cx="914400" cy="457200"/>
          </a:xfrm>
          <a:prstGeom prst="homePlate">
            <a:avLst>
              <a:gd name="adj" fmla="val 50000"/>
            </a:avLst>
          </a:prstGeom>
          <a:solidFill>
            <a:srgbClr val="FF9933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2400">
                <a:solidFill>
                  <a:schemeClr val="tx1"/>
                </a:solidFill>
                <a:latin typeface="JS Tina" pitchFamily="2" charset="-34"/>
                <a:cs typeface="+mj-cs"/>
              </a:rPr>
              <a:t>ไม่ผ่าน</a:t>
            </a:r>
          </a:p>
        </p:txBody>
      </p:sp>
      <p:sp>
        <p:nvSpPr>
          <p:cNvPr id="1597450" name="AutoShape 10"/>
          <p:cNvSpPr>
            <a:spLocks noChangeArrowheads="1"/>
          </p:cNvSpPr>
          <p:nvPr/>
        </p:nvSpPr>
        <p:spPr bwMode="auto">
          <a:xfrm>
            <a:off x="6705600" y="838200"/>
            <a:ext cx="1600200" cy="1219200"/>
          </a:xfrm>
          <a:prstGeom prst="star8">
            <a:avLst>
              <a:gd name="adj" fmla="val 38250"/>
            </a:avLst>
          </a:prstGeom>
          <a:solidFill>
            <a:srgbClr val="FF99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2400">
                <a:solidFill>
                  <a:schemeClr val="tx1"/>
                </a:solidFill>
                <a:latin typeface="JS Tina" pitchFamily="2" charset="-34"/>
                <a:cs typeface="+mj-cs"/>
              </a:rPr>
              <a:t>พัฒนา</a:t>
            </a:r>
          </a:p>
          <a:p>
            <a:pPr algn="ctr" eaLnBrk="1" hangingPunct="1">
              <a:defRPr/>
            </a:pPr>
            <a:r>
              <a:rPr lang="th-TH" sz="2400">
                <a:solidFill>
                  <a:schemeClr val="tx1"/>
                </a:solidFill>
                <a:latin typeface="JS Tina" pitchFamily="2" charset="-34"/>
                <a:cs typeface="+mj-cs"/>
              </a:rPr>
              <a:t>ส่งใหม่</a:t>
            </a:r>
          </a:p>
        </p:txBody>
      </p:sp>
      <p:sp>
        <p:nvSpPr>
          <p:cNvPr id="1597451" name="AutoShape 11"/>
          <p:cNvSpPr>
            <a:spLocks noChangeArrowheads="1"/>
          </p:cNvSpPr>
          <p:nvPr/>
        </p:nvSpPr>
        <p:spPr bwMode="auto">
          <a:xfrm>
            <a:off x="1219200" y="3429000"/>
            <a:ext cx="304800" cy="519113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cs typeface="+mj-cs"/>
            </a:endParaRPr>
          </a:p>
        </p:txBody>
      </p:sp>
      <p:sp>
        <p:nvSpPr>
          <p:cNvPr id="1597452" name="AutoShape 12"/>
          <p:cNvSpPr>
            <a:spLocks noChangeArrowheads="1"/>
          </p:cNvSpPr>
          <p:nvPr/>
        </p:nvSpPr>
        <p:spPr bwMode="auto">
          <a:xfrm>
            <a:off x="3200400" y="3124200"/>
            <a:ext cx="304800" cy="519113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cs typeface="+mj-cs"/>
            </a:endParaRPr>
          </a:p>
        </p:txBody>
      </p:sp>
      <p:sp>
        <p:nvSpPr>
          <p:cNvPr id="1597453" name="Line 13"/>
          <p:cNvSpPr>
            <a:spLocks noChangeShapeType="1"/>
          </p:cNvSpPr>
          <p:nvPr/>
        </p:nvSpPr>
        <p:spPr bwMode="auto">
          <a:xfrm flipV="1">
            <a:off x="5486400" y="2895600"/>
            <a:ext cx="0" cy="228600"/>
          </a:xfrm>
          <a:prstGeom prst="line">
            <a:avLst/>
          </a:prstGeom>
          <a:noFill/>
          <a:ln w="76200">
            <a:solidFill>
              <a:srgbClr val="FF9933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97454" name="Line 14"/>
          <p:cNvSpPr>
            <a:spLocks noChangeShapeType="1"/>
          </p:cNvSpPr>
          <p:nvPr/>
        </p:nvSpPr>
        <p:spPr bwMode="auto">
          <a:xfrm>
            <a:off x="5410200" y="4114800"/>
            <a:ext cx="0" cy="228600"/>
          </a:xfrm>
          <a:prstGeom prst="line">
            <a:avLst/>
          </a:prstGeom>
          <a:noFill/>
          <a:ln w="76200">
            <a:solidFill>
              <a:srgbClr val="FF0066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97455" name="Oval 15"/>
          <p:cNvSpPr>
            <a:spLocks noChangeArrowheads="1"/>
          </p:cNvSpPr>
          <p:nvPr/>
        </p:nvSpPr>
        <p:spPr bwMode="auto">
          <a:xfrm>
            <a:off x="76200" y="381000"/>
            <a:ext cx="2590800" cy="22098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600" dirty="0" err="1">
                <a:latin typeface="LilyUPC" pitchFamily="34" charset="-34"/>
                <a:cs typeface="+mj-cs"/>
              </a:rPr>
              <a:t>วิทย</a:t>
            </a:r>
            <a:r>
              <a:rPr lang="th-TH" sz="3600" dirty="0">
                <a:latin typeface="LilyUPC" pitchFamily="34" charset="-34"/>
                <a:cs typeface="+mj-cs"/>
              </a:rPr>
              <a:t>ฐานะระดับ</a:t>
            </a:r>
          </a:p>
          <a:p>
            <a:pPr algn="ctr" eaLnBrk="1" hangingPunct="1">
              <a:defRPr/>
            </a:pPr>
            <a:r>
              <a:rPr lang="th-TH" sz="3600" dirty="0">
                <a:latin typeface="LilyUPC" pitchFamily="34" charset="-34"/>
                <a:cs typeface="+mj-cs"/>
              </a:rPr>
              <a:t>เชี่ยวชาญพิเศษ</a:t>
            </a:r>
          </a:p>
        </p:txBody>
      </p:sp>
      <p:sp>
        <p:nvSpPr>
          <p:cNvPr id="1597456" name="Rectangle 16"/>
          <p:cNvSpPr>
            <a:spLocks noChangeArrowheads="1"/>
          </p:cNvSpPr>
          <p:nvPr/>
        </p:nvSpPr>
        <p:spPr bwMode="auto">
          <a:xfrm>
            <a:off x="3609975" y="3276600"/>
            <a:ext cx="990600" cy="6858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75000"/>
              </a:lnSpc>
              <a:defRPr/>
            </a:pPr>
            <a:r>
              <a:rPr lang="th-TH" sz="2400">
                <a:solidFill>
                  <a:schemeClr val="tx1"/>
                </a:solidFill>
                <a:latin typeface="JS Tina" pitchFamily="2" charset="-34"/>
                <a:cs typeface="+mj-cs"/>
              </a:rPr>
              <a:t>สนง.</a:t>
            </a:r>
          </a:p>
          <a:p>
            <a:pPr algn="ctr" eaLnBrk="1" hangingPunct="1">
              <a:lnSpc>
                <a:spcPct val="75000"/>
              </a:lnSpc>
              <a:defRPr/>
            </a:pPr>
            <a:r>
              <a:rPr lang="th-TH" sz="2400">
                <a:solidFill>
                  <a:schemeClr val="tx1"/>
                </a:solidFill>
                <a:latin typeface="JS Tina" pitchFamily="2" charset="-34"/>
                <a:cs typeface="+mj-cs"/>
              </a:rPr>
              <a:t>ก.จังหวัด</a:t>
            </a:r>
          </a:p>
        </p:txBody>
      </p:sp>
      <p:sp>
        <p:nvSpPr>
          <p:cNvPr id="1597457" name="Oval 17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857750" y="4419600"/>
            <a:ext cx="990600" cy="685800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JS Tina" pitchFamily="2" charset="-34"/>
                <a:cs typeface="+mj-cs"/>
              </a:rPr>
              <a:t>ชุดที่ </a:t>
            </a:r>
            <a:r>
              <a:rPr lang="en-US" sz="3200">
                <a:solidFill>
                  <a:schemeClr val="tx1"/>
                </a:solidFill>
                <a:latin typeface="JS Tina" pitchFamily="2" charset="-34"/>
                <a:cs typeface="+mj-cs"/>
              </a:rPr>
              <a:t>2</a:t>
            </a:r>
            <a:endParaRPr lang="th-TH" sz="3200">
              <a:solidFill>
                <a:schemeClr val="tx1"/>
              </a:solidFill>
              <a:latin typeface="JS Tina" pitchFamily="2" charset="-34"/>
              <a:cs typeface="+mj-cs"/>
            </a:endParaRPr>
          </a:p>
        </p:txBody>
      </p:sp>
      <p:sp>
        <p:nvSpPr>
          <p:cNvPr id="1597458" name="Oval 18"/>
          <p:cNvSpPr>
            <a:spLocks noChangeArrowheads="1"/>
          </p:cNvSpPr>
          <p:nvPr/>
        </p:nvSpPr>
        <p:spPr bwMode="auto">
          <a:xfrm>
            <a:off x="4953000" y="2133600"/>
            <a:ext cx="990600" cy="685800"/>
          </a:xfrm>
          <a:prstGeom prst="ellipse">
            <a:avLst/>
          </a:prstGeom>
          <a:solidFill>
            <a:srgbClr val="FF993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70000"/>
              </a:lnSpc>
              <a:defRPr/>
            </a:pPr>
            <a:r>
              <a:rPr lang="th-TH" sz="2400">
                <a:solidFill>
                  <a:schemeClr val="tx1"/>
                </a:solidFill>
                <a:latin typeface="JS Tina" pitchFamily="2" charset="-34"/>
                <a:cs typeface="+mj-cs"/>
              </a:rPr>
              <a:t>ชุดที่ </a:t>
            </a:r>
            <a:r>
              <a:rPr lang="en-US" sz="2400">
                <a:solidFill>
                  <a:schemeClr val="tx1"/>
                </a:solidFill>
                <a:latin typeface="JS Tina" pitchFamily="2" charset="-34"/>
                <a:cs typeface="+mj-cs"/>
              </a:rPr>
              <a:t>1</a:t>
            </a:r>
            <a:endParaRPr lang="th-TH" sz="2400">
              <a:solidFill>
                <a:schemeClr val="tx1"/>
              </a:solidFill>
              <a:latin typeface="JS Tina" pitchFamily="2" charset="-34"/>
              <a:cs typeface="+mj-cs"/>
            </a:endParaRPr>
          </a:p>
          <a:p>
            <a:pPr algn="ctr" eaLnBrk="1" hangingPunct="1">
              <a:lnSpc>
                <a:spcPct val="70000"/>
              </a:lnSpc>
              <a:defRPr/>
            </a:pPr>
            <a:r>
              <a:rPr lang="th-TH" sz="2400">
                <a:solidFill>
                  <a:schemeClr val="tx1"/>
                </a:solidFill>
                <a:latin typeface="JS Tina" pitchFamily="2" charset="-34"/>
                <a:cs typeface="+mj-cs"/>
              </a:rPr>
              <a:t>(</a:t>
            </a:r>
            <a:r>
              <a:rPr lang="en-US" sz="2400">
                <a:solidFill>
                  <a:schemeClr val="tx1"/>
                </a:solidFill>
                <a:latin typeface="JS Tina" pitchFamily="2" charset="-34"/>
                <a:cs typeface="+mj-cs"/>
              </a:rPr>
              <a:t>90</a:t>
            </a:r>
            <a:r>
              <a:rPr lang="th-TH" sz="2400">
                <a:solidFill>
                  <a:schemeClr val="tx1"/>
                </a:solidFill>
                <a:latin typeface="JS Tina" pitchFamily="2" charset="-34"/>
                <a:cs typeface="+mj-cs"/>
              </a:rPr>
              <a:t>)</a:t>
            </a:r>
          </a:p>
        </p:txBody>
      </p:sp>
      <p:sp>
        <p:nvSpPr>
          <p:cNvPr id="1597459" name="Oval 19"/>
          <p:cNvSpPr>
            <a:spLocks noChangeArrowheads="1"/>
          </p:cNvSpPr>
          <p:nvPr/>
        </p:nvSpPr>
        <p:spPr bwMode="auto">
          <a:xfrm>
            <a:off x="1676400" y="5434013"/>
            <a:ext cx="1676400" cy="13716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2400">
                <a:solidFill>
                  <a:schemeClr val="tx1"/>
                </a:solidFill>
                <a:latin typeface="JS Tina" pitchFamily="2" charset="-34"/>
                <a:cs typeface="+mj-cs"/>
              </a:rPr>
              <a:t>จัดส่งผลงาน</a:t>
            </a:r>
          </a:p>
          <a:p>
            <a:pPr algn="ctr" eaLnBrk="1" hangingPunct="1">
              <a:defRPr/>
            </a:pPr>
            <a:r>
              <a:rPr lang="th-TH" sz="2400">
                <a:solidFill>
                  <a:schemeClr val="tx1"/>
                </a:solidFill>
                <a:latin typeface="JS Tina" pitchFamily="2" charset="-34"/>
                <a:cs typeface="+mj-cs"/>
              </a:rPr>
              <a:t>ทางวิชาการ</a:t>
            </a:r>
          </a:p>
        </p:txBody>
      </p:sp>
      <p:sp>
        <p:nvSpPr>
          <p:cNvPr id="1597460" name="AutoShape 20"/>
          <p:cNvSpPr>
            <a:spLocks noChangeArrowheads="1"/>
          </p:cNvSpPr>
          <p:nvPr/>
        </p:nvSpPr>
        <p:spPr bwMode="auto">
          <a:xfrm>
            <a:off x="5943600" y="4791075"/>
            <a:ext cx="990600" cy="466725"/>
          </a:xfrm>
          <a:prstGeom prst="homePlate">
            <a:avLst>
              <a:gd name="adj" fmla="val 53061"/>
            </a:avLst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2400">
                <a:solidFill>
                  <a:schemeClr val="tx1"/>
                </a:solidFill>
                <a:latin typeface="JS Tina" pitchFamily="2" charset="-34"/>
                <a:cs typeface="+mj-cs"/>
              </a:rPr>
              <a:t>ผ่าน</a:t>
            </a:r>
          </a:p>
        </p:txBody>
      </p:sp>
      <p:sp>
        <p:nvSpPr>
          <p:cNvPr id="1597461" name="Oval 21"/>
          <p:cNvSpPr>
            <a:spLocks noChangeArrowheads="1"/>
          </p:cNvSpPr>
          <p:nvPr/>
        </p:nvSpPr>
        <p:spPr bwMode="auto">
          <a:xfrm>
            <a:off x="7086600" y="2209800"/>
            <a:ext cx="990600" cy="1219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2400">
                <a:solidFill>
                  <a:schemeClr val="tx1"/>
                </a:solidFill>
                <a:latin typeface="JS Tina" pitchFamily="2" charset="-34"/>
                <a:cs typeface="+mj-cs"/>
              </a:rPr>
              <a:t> แจ้งผู้ยื่น</a:t>
            </a:r>
          </a:p>
        </p:txBody>
      </p:sp>
      <p:sp>
        <p:nvSpPr>
          <p:cNvPr id="1597462" name="Line 22"/>
          <p:cNvSpPr>
            <a:spLocks noChangeShapeType="1"/>
          </p:cNvSpPr>
          <p:nvPr/>
        </p:nvSpPr>
        <p:spPr bwMode="auto">
          <a:xfrm flipH="1">
            <a:off x="2895600" y="3429000"/>
            <a:ext cx="4343400" cy="1981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97463" name="Line 23"/>
          <p:cNvSpPr>
            <a:spLocks noChangeShapeType="1"/>
          </p:cNvSpPr>
          <p:nvPr/>
        </p:nvSpPr>
        <p:spPr bwMode="auto">
          <a:xfrm flipV="1">
            <a:off x="2667000" y="3962400"/>
            <a:ext cx="0" cy="1447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97464" name="AutoShape 24"/>
          <p:cNvSpPr>
            <a:spLocks noChangeArrowheads="1"/>
          </p:cNvSpPr>
          <p:nvPr/>
        </p:nvSpPr>
        <p:spPr bwMode="auto">
          <a:xfrm>
            <a:off x="6172200" y="4114800"/>
            <a:ext cx="914400" cy="457200"/>
          </a:xfrm>
          <a:prstGeom prst="homePlate">
            <a:avLst>
              <a:gd name="adj" fmla="val 50000"/>
            </a:avLst>
          </a:prstGeom>
          <a:solidFill>
            <a:srgbClr val="FF9933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2400">
                <a:solidFill>
                  <a:schemeClr val="tx1"/>
                </a:solidFill>
                <a:latin typeface="JS Tina" pitchFamily="2" charset="-34"/>
                <a:cs typeface="+mj-cs"/>
              </a:rPr>
              <a:t>ไม่ผ่าน</a:t>
            </a:r>
          </a:p>
        </p:txBody>
      </p:sp>
      <p:sp>
        <p:nvSpPr>
          <p:cNvPr id="1597465" name="Oval 25"/>
          <p:cNvSpPr>
            <a:spLocks noChangeArrowheads="1"/>
          </p:cNvSpPr>
          <p:nvPr/>
        </p:nvSpPr>
        <p:spPr bwMode="auto">
          <a:xfrm>
            <a:off x="7848600" y="6096000"/>
            <a:ext cx="1143000" cy="6858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2400">
                <a:solidFill>
                  <a:schemeClr val="tx1"/>
                </a:solidFill>
                <a:latin typeface="JS Tina" pitchFamily="2" charset="-34"/>
                <a:cs typeface="+mj-cs"/>
              </a:rPr>
              <a:t>โปรดเกล้าฯ</a:t>
            </a:r>
          </a:p>
        </p:txBody>
      </p:sp>
      <p:sp>
        <p:nvSpPr>
          <p:cNvPr id="1597466" name="Line 26"/>
          <p:cNvSpPr>
            <a:spLocks noChangeShapeType="1"/>
          </p:cNvSpPr>
          <p:nvPr/>
        </p:nvSpPr>
        <p:spPr bwMode="auto">
          <a:xfrm>
            <a:off x="7872413" y="5257800"/>
            <a:ext cx="1524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97467" name="AutoShape 27"/>
          <p:cNvSpPr>
            <a:spLocks noChangeArrowheads="1"/>
          </p:cNvSpPr>
          <p:nvPr/>
        </p:nvSpPr>
        <p:spPr bwMode="auto">
          <a:xfrm>
            <a:off x="5410200" y="5410200"/>
            <a:ext cx="990600" cy="466725"/>
          </a:xfrm>
          <a:prstGeom prst="homePlate">
            <a:avLst>
              <a:gd name="adj" fmla="val 53061"/>
            </a:avLst>
          </a:prstGeom>
          <a:solidFill>
            <a:srgbClr val="00CC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2400">
                <a:solidFill>
                  <a:schemeClr val="tx1"/>
                </a:solidFill>
                <a:latin typeface="JS Tina" pitchFamily="2" charset="-34"/>
                <a:cs typeface="+mj-cs"/>
              </a:rPr>
              <a:t>ปรับปรุง</a:t>
            </a:r>
          </a:p>
        </p:txBody>
      </p:sp>
      <p:sp>
        <p:nvSpPr>
          <p:cNvPr id="1597468" name="AutoShape 28"/>
          <p:cNvSpPr>
            <a:spLocks noChangeArrowheads="1"/>
          </p:cNvSpPr>
          <p:nvPr/>
        </p:nvSpPr>
        <p:spPr bwMode="auto">
          <a:xfrm>
            <a:off x="6934200" y="3505200"/>
            <a:ext cx="1600200" cy="1219200"/>
          </a:xfrm>
          <a:prstGeom prst="star8">
            <a:avLst>
              <a:gd name="adj" fmla="val 38250"/>
            </a:avLst>
          </a:prstGeom>
          <a:solidFill>
            <a:srgbClr val="FF99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2400">
                <a:solidFill>
                  <a:schemeClr val="tx1"/>
                </a:solidFill>
                <a:latin typeface="JS Tina" pitchFamily="2" charset="-34"/>
                <a:cs typeface="+mj-cs"/>
              </a:rPr>
              <a:t>พัฒนา</a:t>
            </a:r>
          </a:p>
          <a:p>
            <a:pPr algn="ctr" eaLnBrk="1" hangingPunct="1">
              <a:defRPr/>
            </a:pPr>
            <a:r>
              <a:rPr lang="th-TH" sz="2400">
                <a:solidFill>
                  <a:schemeClr val="tx1"/>
                </a:solidFill>
                <a:latin typeface="JS Tina" pitchFamily="2" charset="-34"/>
                <a:cs typeface="+mj-cs"/>
              </a:rPr>
              <a:t>ส่งใหม่</a:t>
            </a:r>
          </a:p>
        </p:txBody>
      </p:sp>
      <p:sp>
        <p:nvSpPr>
          <p:cNvPr id="1597469" name="Rectangle 29"/>
          <p:cNvSpPr>
            <a:spLocks noChangeArrowheads="1"/>
          </p:cNvSpPr>
          <p:nvPr/>
        </p:nvSpPr>
        <p:spPr bwMode="auto">
          <a:xfrm>
            <a:off x="5029200" y="3233738"/>
            <a:ext cx="99060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JS Tina" pitchFamily="2" charset="-34"/>
                <a:cs typeface="+mj-cs"/>
              </a:rPr>
              <a:t>ก.กลาง</a:t>
            </a:r>
          </a:p>
        </p:txBody>
      </p:sp>
      <p:sp>
        <p:nvSpPr>
          <p:cNvPr id="1597470" name="AutoShape 30"/>
          <p:cNvSpPr>
            <a:spLocks noChangeArrowheads="1"/>
          </p:cNvSpPr>
          <p:nvPr/>
        </p:nvSpPr>
        <p:spPr bwMode="auto">
          <a:xfrm>
            <a:off x="4648200" y="3343275"/>
            <a:ext cx="304800" cy="519113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cs typeface="+mj-cs"/>
            </a:endParaRPr>
          </a:p>
        </p:txBody>
      </p:sp>
      <p:sp>
        <p:nvSpPr>
          <p:cNvPr id="1597471" name="Line 31"/>
          <p:cNvSpPr>
            <a:spLocks noChangeShapeType="1"/>
          </p:cNvSpPr>
          <p:nvPr/>
        </p:nvSpPr>
        <p:spPr bwMode="auto">
          <a:xfrm>
            <a:off x="8458200" y="5791200"/>
            <a:ext cx="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97472" name="Line 32"/>
          <p:cNvSpPr>
            <a:spLocks noChangeShapeType="1"/>
          </p:cNvSpPr>
          <p:nvPr/>
        </p:nvSpPr>
        <p:spPr bwMode="auto">
          <a:xfrm>
            <a:off x="3200400" y="3733800"/>
            <a:ext cx="381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97473" name="AutoShape 33"/>
          <p:cNvSpPr>
            <a:spLocks noChangeArrowheads="1"/>
          </p:cNvSpPr>
          <p:nvPr/>
        </p:nvSpPr>
        <p:spPr bwMode="auto">
          <a:xfrm>
            <a:off x="6019800" y="5867400"/>
            <a:ext cx="533400" cy="762000"/>
          </a:xfrm>
          <a:prstGeom prst="curvedLeftArrow">
            <a:avLst>
              <a:gd name="adj1" fmla="val 28571"/>
              <a:gd name="adj2" fmla="val 57143"/>
              <a:gd name="adj3" fmla="val 33333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cs typeface="+mj-cs"/>
            </a:endParaRPr>
          </a:p>
        </p:txBody>
      </p:sp>
      <p:sp>
        <p:nvSpPr>
          <p:cNvPr id="1597474" name="Oval 34"/>
          <p:cNvSpPr>
            <a:spLocks noChangeArrowheads="1"/>
          </p:cNvSpPr>
          <p:nvPr/>
        </p:nvSpPr>
        <p:spPr bwMode="auto">
          <a:xfrm>
            <a:off x="4876800" y="6019800"/>
            <a:ext cx="990600" cy="685800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2400">
                <a:solidFill>
                  <a:schemeClr val="tx1"/>
                </a:solidFill>
                <a:latin typeface="JS Tina" pitchFamily="2" charset="-34"/>
                <a:cs typeface="+mj-cs"/>
              </a:rPr>
              <a:t>แจ้งผู้ยื่น</a:t>
            </a:r>
          </a:p>
        </p:txBody>
      </p:sp>
      <p:sp>
        <p:nvSpPr>
          <p:cNvPr id="1597475" name="Line 35"/>
          <p:cNvSpPr>
            <a:spLocks noChangeShapeType="1"/>
          </p:cNvSpPr>
          <p:nvPr/>
        </p:nvSpPr>
        <p:spPr bwMode="auto">
          <a:xfrm flipH="1" flipV="1">
            <a:off x="3048000" y="3962400"/>
            <a:ext cx="1828800" cy="2209800"/>
          </a:xfrm>
          <a:prstGeom prst="line">
            <a:avLst/>
          </a:prstGeom>
          <a:noFill/>
          <a:ln w="76200">
            <a:solidFill>
              <a:srgbClr val="00CC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97476" name="Line 36"/>
          <p:cNvSpPr>
            <a:spLocks noChangeShapeType="1"/>
          </p:cNvSpPr>
          <p:nvPr/>
        </p:nvSpPr>
        <p:spPr bwMode="auto">
          <a:xfrm>
            <a:off x="3200400" y="3962400"/>
            <a:ext cx="381000" cy="0"/>
          </a:xfrm>
          <a:prstGeom prst="line">
            <a:avLst/>
          </a:prstGeom>
          <a:noFill/>
          <a:ln w="76200">
            <a:solidFill>
              <a:srgbClr val="00CC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97477" name="AutoShape 37"/>
          <p:cNvSpPr>
            <a:spLocks noChangeArrowheads="1"/>
          </p:cNvSpPr>
          <p:nvPr/>
        </p:nvSpPr>
        <p:spPr bwMode="auto">
          <a:xfrm>
            <a:off x="5791200" y="4419600"/>
            <a:ext cx="228600" cy="4572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cs typeface="+mj-cs"/>
            </a:endParaRPr>
          </a:p>
        </p:txBody>
      </p:sp>
      <p:sp>
        <p:nvSpPr>
          <p:cNvPr id="1597478" name="Oval 38"/>
          <p:cNvSpPr>
            <a:spLocks noChangeArrowheads="1"/>
          </p:cNvSpPr>
          <p:nvPr/>
        </p:nvSpPr>
        <p:spPr bwMode="auto">
          <a:xfrm>
            <a:off x="8001000" y="5105400"/>
            <a:ext cx="914400" cy="6096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2400">
                <a:solidFill>
                  <a:schemeClr val="tx1"/>
                </a:solidFill>
                <a:latin typeface="JS Tina" pitchFamily="2" charset="-34"/>
                <a:cs typeface="+mj-cs"/>
              </a:rPr>
              <a:t>มท./นย.</a:t>
            </a:r>
          </a:p>
        </p:txBody>
      </p:sp>
      <p:sp>
        <p:nvSpPr>
          <p:cNvPr id="1597479" name="Line 39"/>
          <p:cNvSpPr>
            <a:spLocks noChangeShapeType="1"/>
          </p:cNvSpPr>
          <p:nvPr/>
        </p:nvSpPr>
        <p:spPr bwMode="auto">
          <a:xfrm>
            <a:off x="4648200" y="3886200"/>
            <a:ext cx="381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97480" name="Line 40"/>
          <p:cNvSpPr>
            <a:spLocks noChangeShapeType="1"/>
          </p:cNvSpPr>
          <p:nvPr/>
        </p:nvSpPr>
        <p:spPr bwMode="auto">
          <a:xfrm>
            <a:off x="4648200" y="4038600"/>
            <a:ext cx="381000" cy="0"/>
          </a:xfrm>
          <a:prstGeom prst="line">
            <a:avLst/>
          </a:prstGeom>
          <a:noFill/>
          <a:ln w="76200">
            <a:solidFill>
              <a:srgbClr val="00CC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97481" name="Line 41"/>
          <p:cNvSpPr>
            <a:spLocks noChangeShapeType="1"/>
          </p:cNvSpPr>
          <p:nvPr/>
        </p:nvSpPr>
        <p:spPr bwMode="auto">
          <a:xfrm>
            <a:off x="5257800" y="3962400"/>
            <a:ext cx="0" cy="2286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97482" name="Line 42"/>
          <p:cNvSpPr>
            <a:spLocks noChangeShapeType="1"/>
          </p:cNvSpPr>
          <p:nvPr/>
        </p:nvSpPr>
        <p:spPr bwMode="auto">
          <a:xfrm>
            <a:off x="5562600" y="3962400"/>
            <a:ext cx="0" cy="228600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pic>
        <p:nvPicPr>
          <p:cNvPr id="13355" name="Picture 43" descr="golfer_walking_hg_clr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6260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56" name="Picture 44" descr="bear_scared_of_hunting_season_hg_clr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81850" y="0"/>
            <a:ext cx="1962150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9662" name="AutoShape 46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305800" y="2743200"/>
            <a:ext cx="685800" cy="685800"/>
          </a:xfrm>
          <a:prstGeom prst="irregularSeal2">
            <a:avLst/>
          </a:prstGeom>
          <a:noFill/>
          <a:ln w="3175" algn="ctr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97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97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97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97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97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597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97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97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97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97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97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597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597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597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597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597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597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1597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1597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1597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597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597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597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1597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1597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1597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1597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1597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1597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1597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7" dur="500"/>
                                        <p:tgtEl>
                                          <p:spTgt spid="1597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 nodeType="clickPar">
                      <p:stCondLst>
                        <p:cond delay="indefinite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2" dur="500"/>
                                        <p:tgtEl>
                                          <p:spTgt spid="1597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1597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 nodeType="clickPar">
                      <p:stCondLst>
                        <p:cond delay="indefinite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2" dur="500"/>
                                        <p:tgtEl>
                                          <p:spTgt spid="1597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7" dur="500"/>
                                        <p:tgtEl>
                                          <p:spTgt spid="1597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 nodeType="clickPar">
                      <p:stCondLst>
                        <p:cond delay="indefinite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1597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500"/>
                                        <p:tgtEl>
                                          <p:spTgt spid="1597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500"/>
                                        <p:tgtEl>
                                          <p:spTgt spid="1597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7" dur="500"/>
                                        <p:tgtEl>
                                          <p:spTgt spid="1597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1597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43" grpId="0" animBg="1" autoUpdateAnimBg="0"/>
      <p:bldP spid="1597444" grpId="0" animBg="1" autoUpdateAnimBg="0"/>
      <p:bldP spid="1597445" grpId="0" animBg="1" autoUpdateAnimBg="0"/>
      <p:bldP spid="1597446" grpId="0" animBg="1" autoUpdateAnimBg="0"/>
      <p:bldP spid="1597447" grpId="0" animBg="1" autoUpdateAnimBg="0"/>
      <p:bldP spid="1597448" grpId="0" animBg="1" autoUpdateAnimBg="0"/>
      <p:bldP spid="1597449" grpId="0" animBg="1" autoUpdateAnimBg="0"/>
      <p:bldP spid="1597450" grpId="0" animBg="1" autoUpdateAnimBg="0"/>
      <p:bldP spid="1597451" grpId="0" animBg="1"/>
      <p:bldP spid="1597452" grpId="0" animBg="1"/>
      <p:bldP spid="1597455" grpId="0" animBg="1" autoUpdateAnimBg="0"/>
      <p:bldP spid="1597456" grpId="0" animBg="1" autoUpdateAnimBg="0"/>
      <p:bldP spid="1597457" grpId="0" animBg="1" autoUpdateAnimBg="0"/>
      <p:bldP spid="1597458" grpId="0" animBg="1" autoUpdateAnimBg="0"/>
      <p:bldP spid="1597459" grpId="0" animBg="1" autoUpdateAnimBg="0"/>
      <p:bldP spid="1597460" grpId="0" animBg="1" autoUpdateAnimBg="0"/>
      <p:bldP spid="1597461" grpId="0" animBg="1" autoUpdateAnimBg="0"/>
      <p:bldP spid="1597464" grpId="0" animBg="1" autoUpdateAnimBg="0"/>
      <p:bldP spid="1597465" grpId="0" animBg="1" autoUpdateAnimBg="0"/>
      <p:bldP spid="1597467" grpId="0" animBg="1" autoUpdateAnimBg="0"/>
      <p:bldP spid="1597468" grpId="0" animBg="1" autoUpdateAnimBg="0"/>
      <p:bldP spid="1597469" grpId="0" animBg="1" autoUpdateAnimBg="0"/>
      <p:bldP spid="1597470" grpId="0" animBg="1"/>
      <p:bldP spid="1597473" grpId="0" animBg="1"/>
      <p:bldP spid="1597474" grpId="0" animBg="1" autoUpdateAnimBg="0"/>
      <p:bldP spid="1597477" grpId="0" animBg="1"/>
      <p:bldP spid="1597478" grpId="0" animBg="1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5" name="Text Box 2"/>
          <p:cNvSpPr txBox="1">
            <a:spLocks noChangeArrowheads="1"/>
          </p:cNvSpPr>
          <p:nvPr/>
        </p:nvSpPr>
        <p:spPr bwMode="auto">
          <a:xfrm>
            <a:off x="0" y="2132856"/>
            <a:ext cx="9144000" cy="2633671"/>
          </a:xfrm>
          <a:prstGeom prst="rect">
            <a:avLst/>
          </a:prstGeom>
          <a:solidFill>
            <a:srgbClr val="00FFFF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0" hangingPunct="0">
              <a:lnSpc>
                <a:spcPct val="85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th-TH" sz="4800" dirty="0">
              <a:solidFill>
                <a:srgbClr val="FF0000"/>
              </a:solidFill>
              <a:latin typeface="Angsana New" pitchFamily="18" charset="-34"/>
            </a:endParaRPr>
          </a:p>
          <a:p>
            <a:pPr algn="ctr" eaLnBrk="0" hangingPunct="0">
              <a:lnSpc>
                <a:spcPct val="85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4800" dirty="0">
                <a:solidFill>
                  <a:srgbClr val="FF0000"/>
                </a:solidFill>
                <a:latin typeface="Angsana New" pitchFamily="18" charset="-34"/>
              </a:rPr>
              <a:t>การเปลี่ยนแปลงการบริหารงานบุคคล</a:t>
            </a:r>
          </a:p>
          <a:p>
            <a:pPr algn="ctr" eaLnBrk="0" hangingPunct="0">
              <a:lnSpc>
                <a:spcPct val="85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4800" dirty="0">
                <a:solidFill>
                  <a:srgbClr val="FF0000"/>
                </a:solidFill>
                <a:latin typeface="Angsana New" pitchFamily="18" charset="-34"/>
              </a:rPr>
              <a:t>ข้าราชการครู และบุคลากรทางการศึกษาท้องถิ่น</a:t>
            </a:r>
          </a:p>
          <a:p>
            <a:pPr algn="ctr" eaLnBrk="0" hangingPunct="0">
              <a:lnSpc>
                <a:spcPct val="85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th-TH" sz="4800" dirty="0">
              <a:solidFill>
                <a:srgbClr val="FF0000"/>
              </a:solidFill>
              <a:latin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15948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0" y="2133600"/>
            <a:ext cx="9144000" cy="2362200"/>
          </a:xfrm>
          <a:prstGeom prst="rect">
            <a:avLst/>
          </a:prstGeom>
          <a:solidFill>
            <a:srgbClr val="C00000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6600" dirty="0">
                <a:cs typeface="TH SarabunIT๙" pitchFamily="34" charset="-34"/>
              </a:rPr>
              <a:t>การ</a:t>
            </a:r>
            <a:r>
              <a:rPr lang="th-TH" sz="6600" dirty="0" smtClean="0">
                <a:cs typeface="TH SarabunIT๙" pitchFamily="34" charset="-34"/>
              </a:rPr>
              <a:t>ปรับอัตราเงินเดือนสูงขึ้นตาม</a:t>
            </a:r>
            <a:r>
              <a:rPr lang="th-TH" sz="6600" dirty="0">
                <a:cs typeface="TH SarabunIT๙" pitchFamily="34" charset="-34"/>
              </a:rPr>
              <a:t>คุณวุฒิ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 additive="repl">
                                        <p:cTn id="7" dur="2000"/>
                                        <p:tgtEl>
                                          <p:spTgt spid="54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1" dur="2000"/>
                                        <p:tgtEl>
                                          <p:spTgt spid="54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371600" y="6248400"/>
            <a:ext cx="1895475" cy="1433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>
                <a:solidFill>
                  <a:srgbClr val="FFFFFF"/>
                </a:solidFill>
                <a:latin typeface="TH SarabunIT๙" pitchFamily="34" charset="-34"/>
                <a:cs typeface="TH SarabunIT๙" pitchFamily="34" charset="-34"/>
              </a:rPr>
              <a:t>01/04/13</a:t>
            </a:r>
          </a:p>
        </p:txBody>
      </p:sp>
      <p:pic>
        <p:nvPicPr>
          <p:cNvPr id="7680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6804" name="Rectangle 3"/>
          <p:cNvSpPr>
            <a:spLocks noChangeArrowheads="1"/>
          </p:cNvSpPr>
          <p:nvPr/>
        </p:nvSpPr>
        <p:spPr bwMode="auto">
          <a:xfrm>
            <a:off x="2466980" y="-71462"/>
            <a:ext cx="2819400" cy="60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24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บัญชีชั่วคราว </a:t>
            </a:r>
            <a:r>
              <a:rPr lang="th-TH" sz="2400" dirty="0" err="1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พรฎ.</a:t>
            </a:r>
            <a:r>
              <a:rPr lang="th-TH" sz="24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๕๔ (5</a:t>
            </a:r>
            <a:r>
              <a:rPr lang="en-US" sz="24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%</a:t>
            </a:r>
            <a:r>
              <a:rPr lang="th-TH" sz="2400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)</a:t>
            </a:r>
            <a:endParaRPr lang="th-TH" sz="2400" dirty="0">
              <a:solidFill>
                <a:srgbClr val="FF000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250825" y="1143000"/>
            <a:ext cx="7561263" cy="4857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outerShdw dist="17819" dir="2700000" algn="ctr" rotWithShape="0">
              <a:srgbClr val="5B9879">
                <a:alpha val="50027"/>
              </a:srgbClr>
            </a:outerShdw>
          </a:effectLst>
        </p:spPr>
        <p:txBody>
          <a:bodyPr wrap="none" lIns="90000" tIns="46800" rIns="90000" bIns="46800" anchor="ctr"/>
          <a:lstStyle/>
          <a:p>
            <a:pPr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79125" algn="l"/>
                <a:tab pos="10780713" algn="l"/>
              </a:tabLst>
              <a:defRPr/>
            </a:pP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	1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. ปริญญาตรี (๔ ปี)   	๑๑,๙๒0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บาท (๘,๓๔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0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)</a:t>
            </a:r>
          </a:p>
          <a:p>
            <a:pPr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	๒. ปริญญาตรี (๕ ปี)   	๑๒,๕๓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0 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บาท (๙,๑๔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0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)</a:t>
            </a:r>
          </a:p>
          <a:p>
            <a:pPr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	๓. ปริญญาตรี (๖ ปี)   	๑๕,๔๓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0 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บาท (๑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0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,๑๙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0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)</a:t>
            </a:r>
          </a:p>
          <a:p>
            <a:pPr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	๔. ประกาศนียบัตรบัณฑิต..๑๒,๕๓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0 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บาท (๙,๑๔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0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)</a:t>
            </a:r>
          </a:p>
          <a:p>
            <a:pPr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	๕. ปริญญาโท (ทั่วไป) 	๑๕,๔๓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0 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บาท (๑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0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,๑๙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0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)</a:t>
            </a:r>
          </a:p>
          <a:p>
            <a:pPr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	๖. ปริญญาโท(๒ปี ต่อจาก ป.ตรี๕ ปี)</a:t>
            </a:r>
          </a:p>
          <a:p>
            <a:pPr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                         </a:t>
            </a:r>
            <a:r>
              <a:rPr lang="th-TH" sz="4000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๑๖,๕๗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0 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บาท (๑๑,๒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00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)</a:t>
            </a:r>
          </a:p>
          <a:p>
            <a:pPr eaLnBrk="0" hangingPunct="0">
              <a:lnSpc>
                <a:spcPct val="90000"/>
              </a:lnSpc>
              <a:buSzPct val="100000"/>
              <a:tabLst>
                <a:tab pos="0" algn="l"/>
                <a:tab pos="436563" algn="l"/>
                <a:tab pos="885825" algn="l"/>
                <a:tab pos="1335088" algn="l"/>
                <a:tab pos="1784350" algn="l"/>
                <a:tab pos="2233613" algn="l"/>
                <a:tab pos="2682875" algn="l"/>
                <a:tab pos="3132138" algn="l"/>
                <a:tab pos="3581400" algn="l"/>
                <a:tab pos="4030663" algn="l"/>
                <a:tab pos="4479925" algn="l"/>
                <a:tab pos="4929188" algn="l"/>
                <a:tab pos="5389563" algn="l"/>
                <a:tab pos="5827713" algn="l"/>
                <a:tab pos="6276975" algn="l"/>
                <a:tab pos="6726238" algn="l"/>
                <a:tab pos="7175500" algn="l"/>
                <a:tab pos="7624763" algn="l"/>
                <a:tab pos="8074025" algn="l"/>
                <a:tab pos="8523288" algn="l"/>
                <a:tab pos="8972550" algn="l"/>
                <a:tab pos="8974138" algn="l"/>
                <a:tab pos="9423400" algn="l"/>
                <a:tab pos="9872663" algn="l"/>
                <a:tab pos="10321925" algn="l"/>
                <a:tab pos="10779125" algn="l"/>
                <a:tab pos="10779125" algn="l"/>
                <a:tab pos="10780713" algn="l"/>
              </a:tabLst>
              <a:defRPr/>
            </a:pP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	๗. ปริญญาเอก          ๑๙,๑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00 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บาท (๑๓,๗๗</a:t>
            </a:r>
            <a:r>
              <a:rPr lang="en-US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0</a:t>
            </a:r>
            <a:r>
              <a:rPr lang="th-TH" sz="4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)</a:t>
            </a:r>
          </a:p>
        </p:txBody>
      </p:sp>
      <p:sp>
        <p:nvSpPr>
          <p:cNvPr id="24" name="สี่เหลี่ยมผืนผ้า 23"/>
          <p:cNvSpPr/>
          <p:nvPr/>
        </p:nvSpPr>
        <p:spPr bwMode="auto">
          <a:xfrm>
            <a:off x="214313" y="428625"/>
            <a:ext cx="7572375" cy="7143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th-TH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                    ๑ ม.ค. ๕๕</a:t>
            </a:r>
          </a:p>
        </p:txBody>
      </p:sp>
      <p:graphicFrame>
        <p:nvGraphicFramePr>
          <p:cNvPr id="65542" name="Group 6"/>
          <p:cNvGraphicFramePr>
            <a:graphicFrameLocks noGrp="1"/>
          </p:cNvGraphicFramePr>
          <p:nvPr/>
        </p:nvGraphicFramePr>
        <p:xfrm>
          <a:off x="5329238" y="370814"/>
          <a:ext cx="3600450" cy="5407064"/>
        </p:xfrm>
        <a:graphic>
          <a:graphicData uri="http://schemas.openxmlformats.org/drawingml/2006/table">
            <a:tbl>
              <a:tblPr/>
              <a:tblGrid>
                <a:gridCol w="18018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986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83287"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th-TH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Charm of AU" pitchFamily="34" charset="-34"/>
                          <a:cs typeface="TH Charm of AU" pitchFamily="34" charset="-34"/>
                        </a:rPr>
                        <a:t>๑ ม.ค. ๕๖</a:t>
                      </a:r>
                    </a:p>
                  </a:txBody>
                  <a:tcPr marL="90000" marR="90000" marT="187865" marB="46787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th-TH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Charm of AU" pitchFamily="34" charset="-34"/>
                          <a:cs typeface="TH Charm of AU" pitchFamily="34" charset="-34"/>
                        </a:rPr>
                        <a:t>๑ ม.ค. ๕๗</a:t>
                      </a:r>
                    </a:p>
                  </a:txBody>
                  <a:tcPr marL="90000" marR="90000" marT="187865" marB="46787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23738"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th-TH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Charm of AU" pitchFamily="34" charset="-34"/>
                          <a:cs typeface="TH Charm of AU" pitchFamily="34" charset="-34"/>
                        </a:rPr>
                        <a:t>๑๓,๔๗0</a:t>
                      </a:r>
                    </a:p>
                    <a:p>
                      <a:pPr marL="0" marR="0" lvl="0" indent="0" algn="ctr" defTabSz="449263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th-TH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Charm of AU" pitchFamily="34" charset="-34"/>
                          <a:cs typeface="TH Charm of AU" pitchFamily="34" charset="-34"/>
                        </a:rPr>
                        <a:t>๑๔,๓</a:t>
                      </a:r>
                      <a:r>
                        <a:rPr kumimoji="0" lang="en-US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Charm of AU" pitchFamily="34" charset="-34"/>
                          <a:cs typeface="TH Charm of AU" pitchFamily="34" charset="-34"/>
                        </a:rPr>
                        <a:t>00</a:t>
                      </a:r>
                    </a:p>
                    <a:p>
                      <a:pPr marL="0" marR="0" lvl="0" indent="0" algn="ctr" defTabSz="449263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th-TH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Charm of AU" pitchFamily="34" charset="-34"/>
                          <a:cs typeface="TH Charm of AU" pitchFamily="34" charset="-34"/>
                        </a:rPr>
                        <a:t>๑๖,๕๗</a:t>
                      </a:r>
                      <a:r>
                        <a:rPr kumimoji="0" lang="en-US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Charm of AU" pitchFamily="34" charset="-34"/>
                          <a:cs typeface="TH Charm of AU" pitchFamily="34" charset="-34"/>
                        </a:rPr>
                        <a:t>0</a:t>
                      </a:r>
                    </a:p>
                    <a:p>
                      <a:pPr marL="0" marR="0" lvl="0" indent="0" algn="ctr" defTabSz="449263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th-TH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Charm of AU" pitchFamily="34" charset="-34"/>
                          <a:cs typeface="TH Charm of AU" pitchFamily="34" charset="-34"/>
                        </a:rPr>
                        <a:t>๑๔,๓</a:t>
                      </a:r>
                      <a:r>
                        <a:rPr kumimoji="0" lang="en-US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Charm of AU" pitchFamily="34" charset="-34"/>
                          <a:cs typeface="TH Charm of AU" pitchFamily="34" charset="-34"/>
                        </a:rPr>
                        <a:t>00</a:t>
                      </a:r>
                    </a:p>
                    <a:p>
                      <a:pPr marL="0" marR="0" lvl="0" indent="0" algn="ctr" defTabSz="449263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th-TH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Charm of AU" pitchFamily="34" charset="-34"/>
                          <a:cs typeface="TH Charm of AU" pitchFamily="34" charset="-34"/>
                        </a:rPr>
                        <a:t>๑๖,๕๗</a:t>
                      </a:r>
                      <a:r>
                        <a:rPr kumimoji="0" lang="en-US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Charm of AU" pitchFamily="34" charset="-34"/>
                          <a:cs typeface="TH Charm of AU" pitchFamily="34" charset="-34"/>
                        </a:rPr>
                        <a:t>0</a:t>
                      </a:r>
                    </a:p>
                    <a:p>
                      <a:pPr marL="0" marR="0" lvl="0" indent="0" algn="ctr" defTabSz="449263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th-TH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H Charm of AU" pitchFamily="34" charset="-34"/>
                        <a:cs typeface="TH Charm of AU" pitchFamily="34" charset="-34"/>
                      </a:endParaRPr>
                    </a:p>
                    <a:p>
                      <a:pPr marL="0" marR="0" lvl="0" indent="0" algn="ctr" defTabSz="449263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th-TH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Charm of AU" pitchFamily="34" charset="-34"/>
                          <a:cs typeface="TH Charm of AU" pitchFamily="34" charset="-34"/>
                        </a:rPr>
                        <a:t>๑๗,๖๙</a:t>
                      </a:r>
                      <a:r>
                        <a:rPr kumimoji="0" lang="en-US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Charm of AU" pitchFamily="34" charset="-34"/>
                          <a:cs typeface="TH Charm of AU" pitchFamily="34" charset="-34"/>
                        </a:rPr>
                        <a:t>0</a:t>
                      </a:r>
                    </a:p>
                    <a:p>
                      <a:pPr marL="0" marR="0" lvl="0" indent="0" algn="ctr" defTabSz="449263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th-TH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Charm of AU" pitchFamily="34" charset="-34"/>
                          <a:cs typeface="TH Charm of AU" pitchFamily="34" charset="-34"/>
                        </a:rPr>
                        <a:t>๒</a:t>
                      </a:r>
                      <a:r>
                        <a:rPr kumimoji="0" lang="en-US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Charm of AU" pitchFamily="34" charset="-34"/>
                          <a:cs typeface="TH Charm of AU" pitchFamily="34" charset="-34"/>
                        </a:rPr>
                        <a:t>0</a:t>
                      </a:r>
                      <a:r>
                        <a:rPr kumimoji="0" lang="th-TH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Charm of AU" pitchFamily="34" charset="-34"/>
                          <a:cs typeface="TH Charm of AU" pitchFamily="34" charset="-34"/>
                        </a:rPr>
                        <a:t>,๓๒</a:t>
                      </a:r>
                      <a:r>
                        <a:rPr kumimoji="0" lang="en-US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Charm of AU" pitchFamily="34" charset="-34"/>
                          <a:cs typeface="TH Charm of AU" pitchFamily="34" charset="-34"/>
                        </a:rPr>
                        <a:t>0</a:t>
                      </a:r>
                    </a:p>
                  </a:txBody>
                  <a:tcPr marL="90000" marR="90000" marT="187865" marB="46787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th-TH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Charm of AU" pitchFamily="34" charset="-34"/>
                          <a:cs typeface="TH Charm of AU" pitchFamily="34" charset="-34"/>
                        </a:rPr>
                        <a:t>๑๕,</a:t>
                      </a:r>
                      <a:r>
                        <a:rPr kumimoji="0" lang="en-US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Charm of AU" pitchFamily="34" charset="-34"/>
                          <a:cs typeface="TH Charm of AU" pitchFamily="34" charset="-34"/>
                        </a:rPr>
                        <a:t>0</a:t>
                      </a:r>
                      <a:r>
                        <a:rPr kumimoji="0" lang="th-TH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Charm of AU" pitchFamily="34" charset="-34"/>
                          <a:cs typeface="TH Charm of AU" pitchFamily="34" charset="-34"/>
                        </a:rPr>
                        <a:t>๕</a:t>
                      </a:r>
                      <a:r>
                        <a:rPr kumimoji="0" lang="en-US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Charm of AU" pitchFamily="34" charset="-34"/>
                          <a:cs typeface="TH Charm of AU" pitchFamily="34" charset="-34"/>
                        </a:rPr>
                        <a:t>0</a:t>
                      </a:r>
                    </a:p>
                    <a:p>
                      <a:pPr marL="0" marR="0" lvl="0" indent="0" algn="ctr" defTabSz="449263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th-TH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Charm of AU" pitchFamily="34" charset="-34"/>
                          <a:cs typeface="TH Charm of AU" pitchFamily="34" charset="-34"/>
                        </a:rPr>
                        <a:t>๑๕,๘</a:t>
                      </a:r>
                      <a:r>
                        <a:rPr kumimoji="0" lang="en-US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Charm of AU" pitchFamily="34" charset="-34"/>
                          <a:cs typeface="TH Charm of AU" pitchFamily="34" charset="-34"/>
                        </a:rPr>
                        <a:t>00</a:t>
                      </a:r>
                    </a:p>
                    <a:p>
                      <a:pPr marL="0" marR="0" lvl="0" indent="0" algn="ctr" defTabSz="449263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th-TH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Charm of AU" pitchFamily="34" charset="-34"/>
                          <a:cs typeface="TH Charm of AU" pitchFamily="34" charset="-34"/>
                        </a:rPr>
                        <a:t>๑๗,๖๙</a:t>
                      </a:r>
                      <a:r>
                        <a:rPr kumimoji="0" lang="en-US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Charm of AU" pitchFamily="34" charset="-34"/>
                          <a:cs typeface="TH Charm of AU" pitchFamily="34" charset="-34"/>
                        </a:rPr>
                        <a:t>0</a:t>
                      </a:r>
                    </a:p>
                    <a:p>
                      <a:pPr marL="0" marR="0" lvl="0" indent="0" algn="ctr" defTabSz="449263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th-TH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Charm of AU" pitchFamily="34" charset="-34"/>
                          <a:cs typeface="TH Charm of AU" pitchFamily="34" charset="-34"/>
                        </a:rPr>
                        <a:t>๑๕,๘</a:t>
                      </a:r>
                      <a:r>
                        <a:rPr kumimoji="0" lang="en-US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Charm of AU" pitchFamily="34" charset="-34"/>
                          <a:cs typeface="TH Charm of AU" pitchFamily="34" charset="-34"/>
                        </a:rPr>
                        <a:t>00</a:t>
                      </a:r>
                    </a:p>
                    <a:p>
                      <a:pPr marL="0" marR="0" lvl="0" indent="0" algn="ctr" defTabSz="449263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th-TH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Charm of AU" pitchFamily="34" charset="-34"/>
                          <a:cs typeface="TH Charm of AU" pitchFamily="34" charset="-34"/>
                        </a:rPr>
                        <a:t>๑๗,๖๙</a:t>
                      </a:r>
                      <a:r>
                        <a:rPr kumimoji="0" lang="en-US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Charm of AU" pitchFamily="34" charset="-34"/>
                          <a:cs typeface="TH Charm of AU" pitchFamily="34" charset="-34"/>
                        </a:rPr>
                        <a:t>0</a:t>
                      </a:r>
                    </a:p>
                    <a:p>
                      <a:pPr marL="0" marR="0" lvl="0" indent="0" algn="ctr" defTabSz="449263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th-TH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H Charm of AU" pitchFamily="34" charset="-34"/>
                        <a:cs typeface="TH Charm of AU" pitchFamily="34" charset="-34"/>
                      </a:endParaRPr>
                    </a:p>
                    <a:p>
                      <a:pPr marL="0" marR="0" lvl="0" indent="0" algn="ctr" defTabSz="449263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th-TH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Charm of AU" pitchFamily="34" charset="-34"/>
                          <a:cs typeface="TH Charm of AU" pitchFamily="34" charset="-34"/>
                        </a:rPr>
                        <a:t>๑๘,๖๙</a:t>
                      </a:r>
                      <a:r>
                        <a:rPr kumimoji="0" lang="en-US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Charm of AU" pitchFamily="34" charset="-34"/>
                          <a:cs typeface="TH Charm of AU" pitchFamily="34" charset="-34"/>
                        </a:rPr>
                        <a:t>0</a:t>
                      </a:r>
                    </a:p>
                    <a:p>
                      <a:pPr marL="0" marR="0" lvl="0" indent="0" algn="ctr" defTabSz="449263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th-TH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Charm of AU" pitchFamily="34" charset="-34"/>
                          <a:cs typeface="TH Charm of AU" pitchFamily="34" charset="-34"/>
                        </a:rPr>
                        <a:t>๒๑,๑๕</a:t>
                      </a:r>
                      <a:r>
                        <a:rPr kumimoji="0" lang="en-US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Charm of AU" pitchFamily="34" charset="-34"/>
                          <a:cs typeface="TH Charm of AU" pitchFamily="34" charset="-34"/>
                        </a:rPr>
                        <a:t>0</a:t>
                      </a:r>
                    </a:p>
                  </a:txBody>
                  <a:tcPr marL="90000" marR="90000" marT="187865" marB="46787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8" name="ลูกศรโค้งขึ้น 7">
            <a:hlinkClick r:id="rId4" action="ppaction://hlinksldjump"/>
          </p:cNvPr>
          <p:cNvSpPr/>
          <p:nvPr/>
        </p:nvSpPr>
        <p:spPr bwMode="auto">
          <a:xfrm>
            <a:off x="8572500" y="6143625"/>
            <a:ext cx="285750" cy="357188"/>
          </a:xfrm>
          <a:prstGeom prst="bentUpArrow">
            <a:avLst/>
          </a:pr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th-TH" sz="4800" dirty="0">
              <a:solidFill>
                <a:srgbClr val="FFFFFF"/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1" grpId="0" animBg="1"/>
      <p:bldP spid="2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" y="-71462"/>
            <a:ext cx="9144000" cy="692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12" y="1"/>
            <a:ext cx="9072594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4"/>
            <a:ext cx="9143999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0" y="-71462"/>
            <a:ext cx="9144000" cy="698652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lIns="180000" rIns="180000">
            <a:spAutoFit/>
          </a:bodyPr>
          <a:lstStyle/>
          <a:p>
            <a:pPr algn="ctr"/>
            <a:r>
              <a:rPr lang="th-TH" sz="44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รัฐธรรมนูญแห่งราชอาณาจักรไทย</a:t>
            </a:r>
          </a:p>
          <a:p>
            <a:pPr algn="ctr"/>
            <a:r>
              <a:rPr lang="th-TH" sz="44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พุทธศักราช </a:t>
            </a:r>
            <a:r>
              <a:rPr lang="en-US" sz="44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2560 </a:t>
            </a:r>
            <a:endParaRPr lang="th-TH" sz="4400" dirty="0">
              <a:solidFill>
                <a:srgbClr val="FF0000"/>
              </a:solidFill>
              <a:latin typeface="TH SarabunIT๙" pitchFamily="34" charset="-34"/>
              <a:cs typeface="TH SarabunIT๙" pitchFamily="34" charset="-34"/>
            </a:endParaRPr>
          </a:p>
          <a:p>
            <a:r>
              <a:rPr lang="th-TH" sz="2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    </a:t>
            </a:r>
            <a:r>
              <a:rPr lang="th-TH" sz="36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44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หมวด 5 </a:t>
            </a:r>
            <a:r>
              <a:rPr lang="th-TH" sz="36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หน้าที่ของรัฐ มาตรา 54 วรรคสี่ </a:t>
            </a:r>
            <a:r>
              <a:rPr lang="th-TH" sz="34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บัญญัติว่า “การศึกษาทั้งปวงต้องมุ่งพัฒนาผู้เรียนให้เป็นคนดี มีวินัย ภูมิใจในชาติ สามารถเชี่ยวชาญได้ตามความถนัดของตน และมีความรับผิดชอบต่อครอบครัว ชุมชน สังคม และประเทศชาติ” </a:t>
            </a:r>
          </a:p>
          <a:p>
            <a:pPr algn="thaiDist"/>
            <a:r>
              <a:rPr lang="th-TH" sz="44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หมวด </a:t>
            </a:r>
            <a:r>
              <a:rPr lang="en-US" sz="44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16 </a:t>
            </a:r>
            <a:r>
              <a:rPr lang="th-TH" sz="36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การปฏิรูปประเทศ มาตรา </a:t>
            </a:r>
            <a:r>
              <a:rPr lang="en-US" sz="36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258 </a:t>
            </a:r>
            <a:r>
              <a:rPr lang="th-TH" sz="36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ด้านการศึกษา (</a:t>
            </a:r>
            <a:r>
              <a:rPr lang="en-US" sz="36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3) </a:t>
            </a:r>
            <a:r>
              <a:rPr lang="th-TH" sz="34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บัญญัติว่า </a:t>
            </a:r>
            <a:r>
              <a:rPr lang="en-US" sz="34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“</a:t>
            </a:r>
            <a:r>
              <a:rPr lang="th-TH" sz="34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ให้มีกลไกและระบบการผลิต คัดกรองและพัฒนาผู้ประกอบวิชาชีพครูและคณาจารย์ ให้ได้ผู้มีจิตวิญญาณของความเป็นครู มีความรู้ความสามารถอย่างแท้จริง ได้รับค่าตอบแทนที่เหมาะสมกับความสามารถและประสิทธิภาพในการสอน รวมทั้งมีกลไกสร้างระบบคุณธรรมในการบริหารงานบุคคลของผู้ประกอบวิชาชีพครู</a:t>
            </a:r>
            <a:r>
              <a:rPr lang="en-US" sz="34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” </a:t>
            </a:r>
            <a:endParaRPr lang="th-TH" sz="3400" dirty="0">
              <a:solidFill>
                <a:srgbClr val="FF000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0" y="71414"/>
            <a:ext cx="9144000" cy="677108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lIns="180000" rIns="180000">
            <a:spAutoFit/>
          </a:bodyPr>
          <a:lstStyle/>
          <a:p>
            <a:pPr algn="ctr"/>
            <a:r>
              <a:rPr lang="th-TH" sz="4000" dirty="0">
                <a:solidFill>
                  <a:srgbClr val="FF0066"/>
                </a:solidFill>
                <a:latin typeface="TH SarabunIT๙" pitchFamily="34" charset="-34"/>
                <a:cs typeface="TH SarabunIT๙" pitchFamily="34" charset="-34"/>
              </a:rPr>
              <a:t>พ.ร.บ.ระเบียบข้าราชการครูและบุคลากรทางการศึกษา</a:t>
            </a:r>
          </a:p>
          <a:p>
            <a:pPr algn="ctr"/>
            <a:r>
              <a:rPr lang="th-TH" sz="4000" dirty="0">
                <a:solidFill>
                  <a:srgbClr val="FF0066"/>
                </a:solidFill>
                <a:latin typeface="TH SarabunIT๙" pitchFamily="34" charset="-34"/>
                <a:cs typeface="TH SarabunIT๙" pitchFamily="34" charset="-34"/>
              </a:rPr>
              <a:t>พ.ศ. 2547 มาตรา 54 บัญญัติว่า </a:t>
            </a:r>
          </a:p>
          <a:p>
            <a:pPr algn="thaiDist"/>
            <a:r>
              <a:rPr lang="th-TH" sz="3400" dirty="0">
                <a:solidFill>
                  <a:srgbClr val="FF0066"/>
                </a:solidFill>
                <a:latin typeface="TH SarabunIT๙" pitchFamily="34" charset="-34"/>
                <a:cs typeface="TH SarabunIT๙" pitchFamily="34" charset="-34"/>
              </a:rPr>
              <a:t>“การให้ข้าราชการครูและบุคลากรทางการศึกษามี</a:t>
            </a:r>
            <a:r>
              <a:rPr lang="th-TH" sz="3400" dirty="0" err="1">
                <a:solidFill>
                  <a:srgbClr val="FF0066"/>
                </a:solidFill>
                <a:latin typeface="TH SarabunIT๙" pitchFamily="34" charset="-34"/>
                <a:cs typeface="TH SarabunIT๙" pitchFamily="34" charset="-34"/>
              </a:rPr>
              <a:t>วิทย</a:t>
            </a:r>
            <a:r>
              <a:rPr lang="th-TH" sz="3400" dirty="0">
                <a:solidFill>
                  <a:srgbClr val="FF0066"/>
                </a:solidFill>
                <a:latin typeface="TH SarabunIT๙" pitchFamily="34" charset="-34"/>
                <a:cs typeface="TH SarabunIT๙" pitchFamily="34" charset="-34"/>
              </a:rPr>
              <a:t>ฐานะใด และมีการเลื่อนเป็น</a:t>
            </a:r>
            <a:r>
              <a:rPr lang="th-TH" sz="3400" dirty="0" err="1">
                <a:solidFill>
                  <a:srgbClr val="FF0066"/>
                </a:solidFill>
                <a:latin typeface="TH SarabunIT๙" pitchFamily="34" charset="-34"/>
                <a:cs typeface="TH SarabunIT๙" pitchFamily="34" charset="-34"/>
              </a:rPr>
              <a:t>วิทย</a:t>
            </a:r>
            <a:r>
              <a:rPr lang="th-TH" sz="3400" dirty="0">
                <a:solidFill>
                  <a:srgbClr val="FF0066"/>
                </a:solidFill>
                <a:latin typeface="TH SarabunIT๙" pitchFamily="34" charset="-34"/>
                <a:cs typeface="TH SarabunIT๙" pitchFamily="34" charset="-34"/>
              </a:rPr>
              <a:t>ฐานะใด ต้องเป็นไปตามมาตรฐาน</a:t>
            </a:r>
            <a:r>
              <a:rPr lang="th-TH" sz="3400" dirty="0" err="1">
                <a:solidFill>
                  <a:srgbClr val="FF0066"/>
                </a:solidFill>
                <a:latin typeface="TH SarabunIT๙" pitchFamily="34" charset="-34"/>
                <a:cs typeface="TH SarabunIT๙" pitchFamily="34" charset="-34"/>
              </a:rPr>
              <a:t>วิทย</a:t>
            </a:r>
            <a:r>
              <a:rPr lang="th-TH" sz="3400" dirty="0">
                <a:solidFill>
                  <a:srgbClr val="FF0066"/>
                </a:solidFill>
                <a:latin typeface="TH SarabunIT๙" pitchFamily="34" charset="-34"/>
                <a:cs typeface="TH SarabunIT๙" pitchFamily="34" charset="-34"/>
              </a:rPr>
              <a:t>ฐานะตามมาตรา 42 ซึ่งผ่านการประเมิน ทั้งนี้ ให้คำนึงถึงความประพฤติด้านวินัย คุณธรรม จริยธรรม จรรยาบรรณวิชาชีพ ประสบการณ์ คุณภาพการปฏิบัติงาน ความชำนาญ ความเชี่ยวชาญ ผลงานที่เกิดจากการปฏิบัติหน้าที่ในด้านการเรียนการสอน ตามหลักเกณฑ์และวิธีการที่ ก.ค.ศ. กำหนด” </a:t>
            </a:r>
          </a:p>
          <a:p>
            <a:pPr algn="ctr"/>
            <a:r>
              <a:rPr lang="th-TH" sz="4000" dirty="0">
                <a:solidFill>
                  <a:schemeClr val="accent2"/>
                </a:solidFill>
                <a:latin typeface="TH SarabunIT๙" pitchFamily="34" charset="-34"/>
                <a:cs typeface="TH SarabunIT๙" pitchFamily="34" charset="-34"/>
              </a:rPr>
              <a:t>ยุทธศาสตร์ชาติ 20 ปี (พ.ศ. 2560-2579) </a:t>
            </a:r>
          </a:p>
          <a:p>
            <a:pPr algn="thaiDist"/>
            <a:r>
              <a:rPr lang="th-TH" sz="3600" dirty="0">
                <a:solidFill>
                  <a:schemeClr val="accent2"/>
                </a:solidFill>
                <a:latin typeface="TH SarabunIT๙" pitchFamily="34" charset="-34"/>
                <a:cs typeface="TH SarabunIT๙" pitchFamily="34" charset="-34"/>
              </a:rPr>
              <a:t>กำหนดให้มีการพัฒนาทรัพยากรบุคคลให้มีความสามารถและสมรรถนะ</a:t>
            </a:r>
            <a:r>
              <a:rPr lang="th-TH" sz="3600" spc="-80" dirty="0">
                <a:solidFill>
                  <a:schemeClr val="accent2"/>
                </a:solidFill>
                <a:latin typeface="TH SarabunIT๙" pitchFamily="34" charset="-34"/>
                <a:cs typeface="TH SarabunIT๙" pitchFamily="34" charset="-34"/>
              </a:rPr>
              <a:t>ที่เหมาะสมรองรับการพัฒนาประเทศไทย 4.0 โดยครูเป็นกลไกสำคัญสูงยิ่ง</a:t>
            </a:r>
            <a:r>
              <a:rPr lang="th-TH" sz="3600" dirty="0">
                <a:solidFill>
                  <a:schemeClr val="accent2"/>
                </a:solidFill>
                <a:latin typeface="TH SarabunIT๙" pitchFamily="34" charset="-34"/>
                <a:cs typeface="TH SarabunIT๙" pitchFamily="34" charset="-34"/>
              </a:rPr>
              <a:t>ในการเตรียมผู้เรียนตามยุทธศาสตร์ดังกล่าว</a:t>
            </a: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46166"/>
            <a:ext cx="9144000" cy="193899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4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H SarabunIT๙" pitchFamily="34" charset="-34"/>
                <a:ea typeface="Times New Roman" pitchFamily="18" charset="0"/>
                <a:cs typeface="TH SarabunIT๙" pitchFamily="34" charset="-34"/>
              </a:rPr>
              <a:t>การให้ข้าราชการ/พนักงานครูฯ สายงานการสอน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4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H SarabunIT๙" pitchFamily="34" charset="-34"/>
                <a:ea typeface="Times New Roman" pitchFamily="18" charset="0"/>
                <a:cs typeface="TH SarabunIT๙" pitchFamily="34" charset="-34"/>
              </a:rPr>
              <a:t>ได้รับเงินเดือนในกรณีที่ได้รับคุณวุฒิเพิ่มขึ้นหรือสูงขึ้น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4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H SarabunIT๙" pitchFamily="34" charset="-34"/>
                <a:ea typeface="Times New Roman" pitchFamily="18" charset="0"/>
                <a:cs typeface="TH SarabunIT๙" pitchFamily="34" charset="-34"/>
              </a:rPr>
              <a:t>ตามคุณวุฒิที่ ก.กลาง รับรอง</a:t>
            </a:r>
            <a:endParaRPr kumimoji="0" lang="th-TH" sz="4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2000240"/>
            <a:ext cx="9144000" cy="464742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</a:tabLst>
            </a:pPr>
            <a:r>
              <a:rPr kumimoji="0" lang="th-TH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Times New Roman" pitchFamily="18" charset="0"/>
                <a:cs typeface="TH SarabunIT๙" pitchFamily="34" charset="-34"/>
              </a:rPr>
              <a:t>    </a:t>
            </a:r>
            <a:r>
              <a:rPr kumimoji="0" lang="th-TH" sz="3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Times New Roman" pitchFamily="18" charset="0"/>
                <a:cs typeface="TH SarabunIT๙" pitchFamily="34" charset="-34"/>
              </a:rPr>
              <a:t>1. เป็นคุณวุฒิที่ ก.กลาง รับรอง และกำหนดเป็นคุณสมบัติเฉพาะสำหรับตำแหน่ง</a:t>
            </a:r>
            <a:endParaRPr kumimoji="0" lang="en-US" sz="3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H SarabunIT๙" pitchFamily="34" charset="-34"/>
              <a:cs typeface="TH SarabunIT๙" pitchFamily="34" charset="-34"/>
            </a:endParaRP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</a:tabLst>
            </a:pPr>
            <a:r>
              <a:rPr kumimoji="0" lang="th-TH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Times New Roman" pitchFamily="18" charset="0"/>
                <a:cs typeface="TH SarabunIT๙" pitchFamily="34" charset="-34"/>
              </a:rPr>
              <a:t>    2. ข้าราชการ/พนักงานครูฯ สายงานการสอน ผู้นั้นต้องได้รับคุณวุฒิเพิ่มขึ้นหรือสูงขึ้นไม่ก่อนวันที่ได้รับการบรรจุและแต่งตั้งเป็นข้าราชการ/พนักงานครูฯ</a:t>
            </a:r>
            <a:endParaRPr lang="th-TH" sz="3200" dirty="0" smtClean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</a:tabLst>
            </a:pPr>
            <a:r>
              <a:rPr kumimoji="0" lang="th-TH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Times New Roman" pitchFamily="18" charset="0"/>
                <a:cs typeface="TH SarabunIT๙" pitchFamily="34" charset="-34"/>
              </a:rPr>
              <a:t>    3. คุณวุฒิที่ได้รับเพิ่มขึ้นหรือสูงขึ้นต้องเป็นคุณวุฒิในสาขาวิชาเดียวกันกับคุณวุฒิระดับปริญญาตรีและหรือระดับปริญญาโทที่ใช้ในการบรรจุและแต่งตั้ง หรือเป็นคุณวุฒิที่ตรงกับสาขาวิชาหรือกลุ่มสาระการเรียนรู้ที่ผู้นั้นได้ทำการสอนหรือเคยทำการสอน หรือเป็นคุณวุฒิที่เป็นประโยชน์ต่อการจัดการเรียนการสอน รวมทั้งส่งเสริมการเรียนรู้ ให้เป็นไปตามที่ ก.กลาง กำหนด</a:t>
            </a:r>
            <a:endParaRPr kumimoji="0" lang="th-TH" sz="3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H SarabunIT๙" pitchFamily="34" charset="-34"/>
              <a:cs typeface="TH SarabunIT๙" pitchFamily="34" charset="-34"/>
            </a:endParaRPr>
          </a:p>
        </p:txBody>
      </p:sp>
      <p:cxnSp>
        <p:nvCxnSpPr>
          <p:cNvPr id="5" name="ตัวเชื่อมต่อตรง 4"/>
          <p:cNvCxnSpPr/>
          <p:nvPr/>
        </p:nvCxnSpPr>
        <p:spPr bwMode="auto">
          <a:xfrm>
            <a:off x="4286248" y="4572008"/>
            <a:ext cx="4214842" cy="0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ตัวเชื่อมต่อตรง 8"/>
          <p:cNvCxnSpPr/>
          <p:nvPr/>
        </p:nvCxnSpPr>
        <p:spPr bwMode="auto">
          <a:xfrm>
            <a:off x="0" y="5072074"/>
            <a:ext cx="8501090" cy="0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ตัวเชื่อมต่อตรง 10"/>
          <p:cNvCxnSpPr/>
          <p:nvPr/>
        </p:nvCxnSpPr>
        <p:spPr bwMode="auto">
          <a:xfrm>
            <a:off x="0" y="5572140"/>
            <a:ext cx="9001156" cy="0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ตัวเชื่อมต่อตรง 12"/>
          <p:cNvCxnSpPr/>
          <p:nvPr/>
        </p:nvCxnSpPr>
        <p:spPr bwMode="auto">
          <a:xfrm>
            <a:off x="0" y="6072206"/>
            <a:ext cx="1357290" cy="0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ตัวเชื่อมต่อตรง 14"/>
          <p:cNvCxnSpPr/>
          <p:nvPr/>
        </p:nvCxnSpPr>
        <p:spPr bwMode="auto">
          <a:xfrm>
            <a:off x="2000232" y="6072206"/>
            <a:ext cx="6929486" cy="0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ตัวเชื่อมต่อตรง 17"/>
          <p:cNvCxnSpPr/>
          <p:nvPr/>
        </p:nvCxnSpPr>
        <p:spPr bwMode="auto">
          <a:xfrm>
            <a:off x="71438" y="6500834"/>
            <a:ext cx="5643570" cy="0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สี่เหลี่ยมผืนผ้า 19"/>
          <p:cNvSpPr/>
          <p:nvPr/>
        </p:nvSpPr>
        <p:spPr>
          <a:xfrm>
            <a:off x="0" y="1370848"/>
            <a:ext cx="9144000" cy="5201424"/>
          </a:xfrm>
          <a:prstGeom prst="rect">
            <a:avLst/>
          </a:prstGeom>
          <a:solidFill>
            <a:srgbClr val="00FFFF"/>
          </a:solidFill>
        </p:spPr>
        <p:txBody>
          <a:bodyPr wrap="square">
            <a:spAutoFit/>
          </a:bodyPr>
          <a:lstStyle/>
          <a:p>
            <a:pPr algn="thaiDist"/>
            <a:endParaRPr lang="th-TH" sz="1200" u="sng" dirty="0" smtClean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  <a:p>
            <a:pPr algn="thaiDist"/>
            <a:r>
              <a:rPr lang="th-TH" sz="4000" u="sng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4. ผู้ดำรงตำแหน่งครูหรือครูผู้ช่วยที่มีคุณวุฒิทางการบริหารการศึกษา และได้รับการแต่งตั้งให้เป็นผู้รักษาราชการแทนในตำแหน่งผู้บริหารสถานศึกษา (เฉพาะกรณีตำแหน่งว่าง) ติดต่อกันมาแล้วไม่น้อยกว่าหกเดือน</a:t>
            </a:r>
            <a:r>
              <a:rPr lang="th-TH" sz="4000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 ให้ปรับอัตราเงินเดือนตามคุณวุฒิได้ ถ้ายื่นคำขอรับเงินเดือนตามคุณวุฒิที่ได้รับเพิ่มขึ้นหรือสูงขึ้นภายใน 60 วัน นับตั้งแต่วันที่รักษาราชการแทนมาแล้วเป็นเวลาไม่น้อยกว่าหกเดือน ทั้งนี้ ต้องไม่ก่อนวันที่สำเร็จการศึกษา และไม่ก่อนวันที่ ก.กลาง รับรองคุณวุฒิ</a:t>
            </a:r>
            <a:endParaRPr lang="th-TH" sz="4000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246221"/>
            <a:ext cx="9144000" cy="107721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Times New Roman" pitchFamily="18" charset="0"/>
                <a:cs typeface="TH SarabunIT๙" pitchFamily="34" charset="-34"/>
              </a:rPr>
              <a:t>5. ให้นายกฯ เป็นผู้สั่งให้ข้าราชการ/พนักงานครูฯ สายงานการสอน ได้รับเงินเดือนในกรณีได้รับคุณวุฒิเพิ่มขึ้นหรือสูงขึ้น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1500174"/>
            <a:ext cx="9144000" cy="156966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Times New Roman" pitchFamily="18" charset="0"/>
                <a:cs typeface="TH SarabunIT๙" pitchFamily="34" charset="-34"/>
              </a:rPr>
              <a:t>6. การสั่งให้ข้าราชการ/พนักงานครูฯ สายงานการสอน ได้รับเงินเดือนในกรณีได้รับคุณวุฒิเพิ่มขึ้นหรือสูงขึ้น ในวันที่ 1 เมษายน หรือ 1 ตุลาคม ให้สั่งให้ผู้นั้นได้รับเงินเดือนตามคุณวุฒิที่ได้รับเพิ่มขึ้นหรือสูงขึ้นก่อนการเลื่อนเงินเดือน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3318570"/>
            <a:ext cx="9144000" cy="3539430"/>
          </a:xfrm>
          <a:prstGeom prst="rect">
            <a:avLst/>
          </a:prstGeom>
          <a:solidFill>
            <a:srgbClr val="99FF6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Times New Roman" pitchFamily="18" charset="0"/>
                <a:cs typeface="TH SarabunIT๙" pitchFamily="34" charset="-34"/>
              </a:rPr>
              <a:t> ๗.</a:t>
            </a:r>
            <a:r>
              <a:rPr kumimoji="0" lang="th-TH" sz="32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Times New Roman" pitchFamily="18" charset="0"/>
                <a:cs typeface="TH SarabunIT๙" pitchFamily="34" charset="-34"/>
              </a:rPr>
              <a:t> ใ</a:t>
            </a:r>
            <a:r>
              <a:rPr kumimoji="0" lang="th-TH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Times New Roman" pitchFamily="18" charset="0"/>
                <a:cs typeface="TH SarabunIT๙" pitchFamily="34" charset="-34"/>
              </a:rPr>
              <a:t>ห้ข้าราชการ/พนักงานครูฯ สายงานการสอน ที่ประสงค์จะขอรับเงินเดือนตามคุณวุฒิที่ได้รับเพิ่มขึ้นหรือสูงขึ้น </a:t>
            </a:r>
            <a:r>
              <a:rPr kumimoji="0" lang="th-TH" sz="3200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H SarabunIT๙" pitchFamily="34" charset="-34"/>
                <a:ea typeface="Times New Roman" pitchFamily="18" charset="0"/>
                <a:cs typeface="TH SarabunIT๙" pitchFamily="34" charset="-34"/>
              </a:rPr>
              <a:t>ยื่นคำขอพร้อมเอกสารหลักฐานที่เกี่ยวข้องอย่างครบถ้วนสมบูรณ์ต่อผู้บังคับบัญชาภายใน 60 วัน นับตั้งแต่วันที่สำเร็จการศึกษา โดยกำหนดวันที่มีผลการได้รับเงินเดือนตามคุณวุฒิในวันที่สำเร็จการศึกษาหรือวันที่สั่งให้กลับเข้าปฏิบัติราชการ</a:t>
            </a:r>
            <a:r>
              <a:rPr kumimoji="0" lang="th-TH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Times New Roman" pitchFamily="18" charset="0"/>
                <a:cs typeface="TH SarabunIT๙" pitchFamily="34" charset="-34"/>
              </a:rPr>
              <a:t> </a:t>
            </a:r>
            <a:r>
              <a:rPr kumimoji="0" lang="th-TH" sz="320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Times New Roman" pitchFamily="18" charset="0"/>
                <a:cs typeface="TH SarabunIT๙" pitchFamily="34" charset="-34"/>
              </a:rPr>
              <a:t>หรือหากยื่นคำขอให้ได้รับเงินเดือนตามคุณวุฒิที่ได้รับเพิ่มขึ้นหรือสูงขึ้นเกินกว่า 60 วัน นับตั้งแต่วันที่สำเร็จการศึกษา ให้ผู้นั้นได้รับเงินเดือนตามคุณวุฒิมีผลในวันที่ยื่นคำขอ</a:t>
            </a:r>
            <a:r>
              <a:rPr kumimoji="0" lang="en-US" sz="320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cs typeface="TH SarabunIT๙" pitchFamily="34" charset="-34"/>
              </a:rPr>
              <a:t> 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14282" y="2214554"/>
            <a:ext cx="8715436" cy="3785652"/>
          </a:xfrm>
          <a:prstGeom prst="rect">
            <a:avLst/>
          </a:prstGeom>
          <a:solidFill>
            <a:srgbClr val="000099"/>
          </a:solidFill>
        </p:spPr>
        <p:txBody>
          <a:bodyPr wrap="square">
            <a:spAutoFit/>
          </a:bodyPr>
          <a:lstStyle/>
          <a:p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การใดที่ได้ดำเนินการตามประกาศ ระเบียบ ข้อบังคับ มติ หรือหนังสือสั่งการใด</a:t>
            </a:r>
            <a:r>
              <a:rPr lang="en-US" dirty="0" smtClean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 ก่อนประกาศฉบับนี้มีผลใช้บังคับ ให้ดำเนินการต่อไปตามประกาศ ระเบียบ ข้อบังคับ มติ หรือหนังสือสั่งการเดิมจนกว่าจะแล้วเสร็จ</a:t>
            </a:r>
            <a:endParaRPr lang="th-TH" dirty="0">
              <a:latin typeface="TH SarabunIT๙" pitchFamily="34" charset="-34"/>
              <a:cs typeface="TH SarabunIT๙" pitchFamily="34" charset="-34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9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71700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71701" name="Picture 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71702" name="Picture 2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71703" name="Picture 2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143250"/>
            <a:ext cx="91440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71704" name="Picture 2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144000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71705" name="Picture 2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71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71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1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1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1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71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1"/>
          <p:cNvSpPr txBox="1">
            <a:spLocks noChangeArrowheads="1"/>
          </p:cNvSpPr>
          <p:nvPr/>
        </p:nvSpPr>
        <p:spPr bwMode="auto">
          <a:xfrm>
            <a:off x="0" y="0"/>
            <a:ext cx="9144000" cy="1571625"/>
          </a:xfrm>
          <a:prstGeom prst="rect">
            <a:avLst/>
          </a:prstGeom>
          <a:solidFill>
            <a:srgbClr val="FFEF66"/>
          </a:solidFill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th-TH" sz="5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IT๙" pitchFamily="34" charset="-34"/>
                <a:cs typeface="TH SarabunIT๙" pitchFamily="34" charset="-34"/>
              </a:rPr>
              <a:t>การปรับเงินเดือน</a:t>
            </a:r>
            <a:br>
              <a:rPr lang="th-TH" sz="5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IT๙" pitchFamily="34" charset="-34"/>
                <a:cs typeface="TH SarabunIT๙" pitchFamily="34" charset="-34"/>
              </a:rPr>
            </a:br>
            <a:r>
              <a:rPr lang="th-TH" sz="5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SarabunIT๙" pitchFamily="34" charset="-34"/>
                <a:cs typeface="TH SarabunIT๙" pitchFamily="34" charset="-34"/>
              </a:rPr>
              <a:t>ให้ได้รับสูงขึ้นตามคุณวุฒิ</a:t>
            </a:r>
          </a:p>
        </p:txBody>
      </p:sp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142875" y="1714500"/>
            <a:ext cx="4714875" cy="4929188"/>
          </a:xfrm>
          <a:prstGeom prst="rect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180000" lvl="1" indent="-55563">
              <a:lnSpc>
                <a:spcPct val="90000"/>
              </a:lnSpc>
              <a:spcBef>
                <a:spcPts val="0"/>
              </a:spcBef>
              <a:buSzPct val="100000"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H SarabunIT๙" pitchFamily="34" charset="-34"/>
                <a:cs typeface="TH SarabunIT๙" pitchFamily="34" charset="-34"/>
              </a:rPr>
              <a:t>A.</a:t>
            </a:r>
            <a:r>
              <a:rPr lang="th-TH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H SarabunIT๙" pitchFamily="34" charset="-34"/>
                <a:cs typeface="TH SarabunIT๙" pitchFamily="34" charset="-34"/>
              </a:rPr>
              <a:t> คุณวุฒิตรงตามคุณสมบัติเฉพาะ</a:t>
            </a:r>
          </a:p>
          <a:p>
            <a:pPr marL="180000" lvl="1" indent="-55563">
              <a:lnSpc>
                <a:spcPct val="90000"/>
              </a:lnSpc>
              <a:spcBef>
                <a:spcPts val="0"/>
              </a:spcBef>
              <a:buSzPct val="100000"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  <a:defRPr/>
            </a:pPr>
            <a:r>
              <a:rPr lang="th-TH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H SarabunIT๙" pitchFamily="34" charset="-34"/>
                <a:cs typeface="TH SarabunIT๙" pitchFamily="34" charset="-34"/>
              </a:rPr>
              <a:t>    สำหรับตำแหน่ง</a:t>
            </a:r>
          </a:p>
          <a:p>
            <a:pPr marL="180000" lvl="1" indent="-55563">
              <a:lnSpc>
                <a:spcPct val="90000"/>
              </a:lnSpc>
              <a:spcBef>
                <a:spcPts val="0"/>
              </a:spcBef>
              <a:buSzPct val="100000"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H SarabunIT๙" pitchFamily="34" charset="-34"/>
                <a:cs typeface="TH SarabunIT๙" pitchFamily="34" charset="-34"/>
              </a:rPr>
              <a:t>B</a:t>
            </a:r>
            <a:r>
              <a:rPr lang="th-TH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H SarabunIT๙" pitchFamily="34" charset="-34"/>
                <a:cs typeface="TH SarabunIT๙" pitchFamily="34" charset="-34"/>
              </a:rPr>
              <a:t>. ปรับได้เมื่อพ้นการทดลองการปฏิบัติ  </a:t>
            </a:r>
          </a:p>
          <a:p>
            <a:pPr marL="180000" lvl="1" indent="-55563">
              <a:lnSpc>
                <a:spcPct val="90000"/>
              </a:lnSpc>
              <a:spcBef>
                <a:spcPts val="0"/>
              </a:spcBef>
              <a:buSzPct val="100000"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  <a:defRPr/>
            </a:pPr>
            <a:r>
              <a:rPr lang="th-TH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H SarabunIT๙" pitchFamily="34" charset="-34"/>
                <a:cs typeface="TH SarabunIT๙" pitchFamily="34" charset="-34"/>
              </a:rPr>
              <a:t>    หน้าที่ราชการ </a:t>
            </a:r>
          </a:p>
          <a:p>
            <a:pPr marL="180000" lvl="1" indent="-55563">
              <a:lnSpc>
                <a:spcPct val="90000"/>
              </a:lnSpc>
              <a:spcBef>
                <a:spcPts val="0"/>
              </a:spcBef>
              <a:buSzPct val="100000"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  <a:defRPr/>
            </a:pPr>
            <a:r>
              <a:rPr lang="th-TH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H SarabunIT๙" pitchFamily="34" charset="-34"/>
                <a:cs typeface="TH SarabunIT๙" pitchFamily="34" charset="-34"/>
              </a:rPr>
              <a:t>    </a:t>
            </a:r>
            <a:r>
              <a:rPr lang="th-TH" sz="3200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TH SarabunIT๙" pitchFamily="34" charset="-34"/>
                <a:cs typeface="TH SarabunIT๙" pitchFamily="34" charset="-34"/>
              </a:rPr>
              <a:t>(กรณีครูผู้ช่วย สามารถปรับได้</a:t>
            </a:r>
          </a:p>
          <a:p>
            <a:pPr marL="180000" lvl="1" indent="-55563">
              <a:lnSpc>
                <a:spcPct val="90000"/>
              </a:lnSpc>
              <a:spcBef>
                <a:spcPts val="0"/>
              </a:spcBef>
              <a:buSzPct val="100000"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  <a:defRPr/>
            </a:pPr>
            <a:r>
              <a:rPr lang="th-TH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H SarabunIT๙" pitchFamily="34" charset="-34"/>
                <a:cs typeface="TH SarabunIT๙" pitchFamily="34" charset="-34"/>
              </a:rPr>
              <a:t>     </a:t>
            </a:r>
            <a:r>
              <a:rPr lang="th-TH" sz="3200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TH SarabunIT๙" pitchFamily="34" charset="-34"/>
                <a:cs typeface="TH SarabunIT๙" pitchFamily="34" charset="-34"/>
              </a:rPr>
              <a:t>ในขณะเตรียมความพร้อมและ</a:t>
            </a:r>
            <a:endParaRPr lang="th-TH" sz="3200" dirty="0">
              <a:effectLst>
                <a:outerShdw blurRad="38100" dist="38100" dir="2700000" algn="tl">
                  <a:srgbClr val="000000"/>
                </a:outerShdw>
              </a:effectLst>
              <a:latin typeface="TH SarabunIT๙" pitchFamily="34" charset="-34"/>
              <a:cs typeface="TH SarabunIT๙" pitchFamily="34" charset="-34"/>
            </a:endParaRPr>
          </a:p>
          <a:p>
            <a:pPr marL="180000" lvl="1" indent="-55563">
              <a:lnSpc>
                <a:spcPct val="90000"/>
              </a:lnSpc>
              <a:spcBef>
                <a:spcPts val="0"/>
              </a:spcBef>
              <a:buSzPct val="100000"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  <a:defRPr/>
            </a:pPr>
            <a:r>
              <a:rPr lang="th-TH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H SarabunIT๙" pitchFamily="34" charset="-34"/>
                <a:cs typeface="TH SarabunIT๙" pitchFamily="34" charset="-34"/>
              </a:rPr>
              <a:t>     </a:t>
            </a:r>
            <a:r>
              <a:rPr lang="th-TH" sz="3200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TH SarabunIT๙" pitchFamily="34" charset="-34"/>
                <a:cs typeface="TH SarabunIT๙" pitchFamily="34" charset="-34"/>
              </a:rPr>
              <a:t>พัฒนาอย่างเข้ม)</a:t>
            </a:r>
          </a:p>
          <a:p>
            <a:pPr marL="180000" lvl="1" indent="-55563">
              <a:lnSpc>
                <a:spcPct val="90000"/>
              </a:lnSpc>
              <a:spcBef>
                <a:spcPts val="0"/>
              </a:spcBef>
              <a:buSzPct val="100000"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  <a:defRPr/>
            </a:pPr>
            <a:r>
              <a:rPr lang="en-US" sz="3200" dirty="0">
                <a:latin typeface="TH SarabunIT๙" pitchFamily="34" charset="-34"/>
                <a:cs typeface="TH SarabunIT๙" pitchFamily="34" charset="-34"/>
              </a:rPr>
              <a:t>C.</a:t>
            </a:r>
            <a:r>
              <a:rPr lang="th-TH" sz="3200" dirty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3200" u="sng" dirty="0" smtClean="0">
                <a:latin typeface="TH SarabunIT๙" pitchFamily="34" charset="-34"/>
                <a:cs typeface="TH SarabunIT๙" pitchFamily="34" charset="-34"/>
              </a:rPr>
              <a:t>มีผลไม่ก่อนบรรจุแต่งตั้ง และไม่ก่อน    </a:t>
            </a:r>
          </a:p>
          <a:p>
            <a:pPr marL="180000" lvl="1" indent="-55563">
              <a:lnSpc>
                <a:spcPct val="90000"/>
              </a:lnSpc>
              <a:spcBef>
                <a:spcPts val="0"/>
              </a:spcBef>
              <a:buSzPct val="100000"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  <a:defRPr/>
            </a:pPr>
            <a:r>
              <a:rPr lang="th-TH" sz="3200" dirty="0" smtClean="0">
                <a:latin typeface="TH SarabunIT๙" pitchFamily="34" charset="-34"/>
                <a:cs typeface="TH SarabunIT๙" pitchFamily="34" charset="-34"/>
              </a:rPr>
              <a:t>   </a:t>
            </a:r>
            <a:r>
              <a:rPr lang="th-TH" sz="3200" u="sng" dirty="0" smtClean="0">
                <a:latin typeface="TH SarabunIT๙" pitchFamily="34" charset="-34"/>
                <a:cs typeface="TH SarabunIT๙" pitchFamily="34" charset="-34"/>
              </a:rPr>
              <a:t>วันที่</a:t>
            </a:r>
            <a:r>
              <a:rPr lang="th-TH" sz="3200" u="sng" dirty="0">
                <a:latin typeface="TH SarabunIT๙" pitchFamily="34" charset="-34"/>
                <a:cs typeface="TH SarabunIT๙" pitchFamily="34" charset="-34"/>
              </a:rPr>
              <a:t>จบคุณวุฒิฯ </a:t>
            </a:r>
            <a:r>
              <a:rPr lang="th-TH" sz="3200" u="sng" dirty="0" smtClean="0">
                <a:latin typeface="TH SarabunIT๙" pitchFamily="34" charset="-34"/>
                <a:cs typeface="TH SarabunIT๙" pitchFamily="34" charset="-34"/>
              </a:rPr>
              <a:t>และไม่</a:t>
            </a:r>
            <a:r>
              <a:rPr lang="th-TH" sz="3200" u="sng" dirty="0">
                <a:latin typeface="TH SarabunIT๙" pitchFamily="34" charset="-34"/>
                <a:cs typeface="TH SarabunIT๙" pitchFamily="34" charset="-34"/>
              </a:rPr>
              <a:t>ย้อนหลัง</a:t>
            </a:r>
          </a:p>
          <a:p>
            <a:pPr marL="180000" lvl="1" indent="-55563">
              <a:lnSpc>
                <a:spcPct val="90000"/>
              </a:lnSpc>
              <a:spcBef>
                <a:spcPts val="0"/>
              </a:spcBef>
              <a:buSzPct val="100000"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  <a:defRPr/>
            </a:pPr>
            <a:r>
              <a:rPr lang="th-TH" sz="3200" dirty="0">
                <a:latin typeface="TH SarabunIT๙" pitchFamily="34" charset="-34"/>
                <a:cs typeface="TH SarabunIT๙" pitchFamily="34" charset="-34"/>
              </a:rPr>
              <a:t>   </a:t>
            </a:r>
            <a:r>
              <a:rPr lang="th-TH" sz="3200" u="sng" dirty="0" smtClean="0">
                <a:latin typeface="TH SarabunIT๙" pitchFamily="34" charset="-34"/>
                <a:cs typeface="TH SarabunIT๙" pitchFamily="34" charset="-34"/>
              </a:rPr>
              <a:t>ข้าม</a:t>
            </a:r>
            <a:r>
              <a:rPr lang="th-TH" sz="3200" u="sng" dirty="0">
                <a:latin typeface="TH SarabunIT๙" pitchFamily="34" charset="-34"/>
                <a:cs typeface="TH SarabunIT๙" pitchFamily="34" charset="-34"/>
              </a:rPr>
              <a:t>ปีงบประมาณ</a:t>
            </a: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3143250" y="5510237"/>
            <a:ext cx="1857375" cy="1562101"/>
          </a:xfrm>
          <a:prstGeom prst="irregularSeal2">
            <a:avLst/>
          </a:prstGeom>
          <a:noFill/>
          <a:ln w="9525">
            <a:noFill/>
            <a:round/>
            <a:headEnd/>
            <a:tailEnd/>
          </a:ln>
          <a:effectLst>
            <a:outerShdw dist="17819" dir="2700000" algn="ctr" rotWithShape="0">
              <a:srgbClr val="998F3D">
                <a:alpha val="50026"/>
              </a:srgbClr>
            </a:outerShdw>
          </a:effectLst>
        </p:spPr>
        <p:txBody>
          <a:bodyPr wrap="none" lIns="90000" tIns="46800" rIns="90000" bIns="46800" anchor="ctr"/>
          <a:lstStyle/>
          <a:p>
            <a:pPr>
              <a:buSzPct val="100000"/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th-TH" sz="24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2400" dirty="0" err="1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พนจ.</a:t>
            </a:r>
            <a:endParaRPr lang="th-TH" sz="2400" dirty="0">
              <a:solidFill>
                <a:srgbClr val="FF0000"/>
              </a:solidFill>
              <a:latin typeface="TH SarabunIT๙" pitchFamily="34" charset="-34"/>
              <a:cs typeface="TH SarabunIT๙" pitchFamily="34" charset="-34"/>
            </a:endParaRPr>
          </a:p>
          <a:p>
            <a:pPr>
              <a:buSzPct val="100000"/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th-TH" sz="24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 ป.ตรี 4/5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859338" y="1619250"/>
            <a:ext cx="4427537" cy="5148263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179388" lvl="1" indent="-55563">
              <a:lnSpc>
                <a:spcPct val="90000"/>
              </a:lnSpc>
              <a:buSzPct val="100000"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</a:pPr>
            <a:r>
              <a:rPr lang="en-US" sz="3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1</a:t>
            </a:r>
            <a:r>
              <a:rPr lang="th-TH" sz="3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. ประกาศ ก.จังหวัด (</a:t>
            </a:r>
            <a:r>
              <a:rPr lang="th-TH" sz="3000" dirty="0" err="1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อบต.</a:t>
            </a:r>
            <a:r>
              <a:rPr lang="th-TH" sz="3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 ข้อ 41   </a:t>
            </a:r>
          </a:p>
          <a:p>
            <a:pPr marL="179388" lvl="1" indent="-55563">
              <a:lnSpc>
                <a:spcPct val="90000"/>
              </a:lnSpc>
              <a:buSzPct val="100000"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</a:pPr>
            <a:r>
              <a:rPr lang="th-TH" sz="3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    เทศบาล ข้อ 30 </a:t>
            </a:r>
            <a:r>
              <a:rPr lang="th-TH" sz="3000" dirty="0" err="1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อบจ.</a:t>
            </a:r>
            <a:r>
              <a:rPr lang="th-TH" sz="3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 ข้อ 40) </a:t>
            </a:r>
          </a:p>
          <a:p>
            <a:pPr marL="179388" lvl="1" indent="-55563">
              <a:lnSpc>
                <a:spcPct val="90000"/>
              </a:lnSpc>
              <a:buSzPct val="100000"/>
              <a:buFont typeface="Times New Roman" pitchFamily="18" charset="0"/>
              <a:buNone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</a:pPr>
            <a:r>
              <a:rPr lang="en-US" sz="3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2</a:t>
            </a:r>
            <a:r>
              <a:rPr lang="th-TH" sz="3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. กฎ ก.ค.ศ. ฉบับที่ 1 ว่าด้วยการให้</a:t>
            </a:r>
          </a:p>
          <a:p>
            <a:pPr marL="179388" lvl="1" indent="-55563">
              <a:lnSpc>
                <a:spcPct val="90000"/>
              </a:lnSpc>
              <a:buSzPct val="100000"/>
              <a:buFont typeface="Times New Roman" pitchFamily="18" charset="0"/>
              <a:buNone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</a:pPr>
            <a:r>
              <a:rPr lang="th-TH" sz="3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    ข้าราชการครูและบุคลากรทาง </a:t>
            </a:r>
          </a:p>
          <a:p>
            <a:pPr marL="179388" lvl="1" indent="-55563">
              <a:lnSpc>
                <a:spcPct val="90000"/>
              </a:lnSpc>
              <a:buSzPct val="100000"/>
              <a:buFont typeface="Times New Roman" pitchFamily="18" charset="0"/>
              <a:buNone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</a:pPr>
            <a:r>
              <a:rPr lang="th-TH" sz="3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    การศึกษาได้รับเงินเดือนสูงกว่า</a:t>
            </a:r>
          </a:p>
          <a:p>
            <a:pPr marL="179388" lvl="1" indent="-55563">
              <a:lnSpc>
                <a:spcPct val="90000"/>
              </a:lnSpc>
              <a:buSzPct val="100000"/>
              <a:buFont typeface="Times New Roman" pitchFamily="18" charset="0"/>
              <a:buNone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</a:pPr>
            <a:r>
              <a:rPr lang="th-TH" sz="3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    หรือตำกว่าขั้นต่ำ หรือสูงกว่าขั้นสูง</a:t>
            </a:r>
          </a:p>
          <a:p>
            <a:pPr marL="179388" lvl="1" indent="-55563">
              <a:lnSpc>
                <a:spcPct val="90000"/>
              </a:lnSpc>
              <a:buSzPct val="100000"/>
              <a:buFont typeface="Times New Roman" pitchFamily="18" charset="0"/>
              <a:buNone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</a:pPr>
            <a:r>
              <a:rPr lang="th-TH" sz="3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    ของอันดับ พ.ศ. 2553 ( 3 ก.ย.  </a:t>
            </a:r>
          </a:p>
          <a:p>
            <a:pPr marL="179388" lvl="1" indent="-55563">
              <a:lnSpc>
                <a:spcPct val="90000"/>
              </a:lnSpc>
              <a:buSzPct val="100000"/>
              <a:buFont typeface="Times New Roman" pitchFamily="18" charset="0"/>
              <a:buNone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</a:pPr>
            <a:r>
              <a:rPr lang="th-TH" sz="3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    53) และฉบับที่ 2 พ.ศ. 2555 </a:t>
            </a:r>
          </a:p>
          <a:p>
            <a:pPr marL="179388" lvl="1" indent="-55563">
              <a:lnSpc>
                <a:spcPct val="90000"/>
              </a:lnSpc>
              <a:buSzPct val="100000"/>
              <a:buFont typeface="Times New Roman" pitchFamily="18" charset="0"/>
              <a:buNone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</a:pPr>
            <a:r>
              <a:rPr lang="th-TH" sz="3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    (21 ธ.ค. 55)   ข้อ 1 (7)</a:t>
            </a:r>
          </a:p>
          <a:p>
            <a:pPr marL="179388" lvl="1" indent="-55563">
              <a:lnSpc>
                <a:spcPct val="90000"/>
              </a:lnSpc>
              <a:buSzPct val="100000"/>
              <a:buFont typeface="Times New Roman" pitchFamily="18" charset="0"/>
              <a:buNone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</a:pPr>
            <a:r>
              <a:rPr lang="en-US" sz="3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3</a:t>
            </a:r>
            <a:r>
              <a:rPr lang="th-TH" sz="3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. หนังสือสำนักงาน </a:t>
            </a:r>
            <a:r>
              <a:rPr lang="th-TH" sz="3000" dirty="0" err="1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ก.จ.</a:t>
            </a:r>
            <a:r>
              <a:rPr lang="th-TH" sz="3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3000" dirty="0" err="1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ก.ท.</a:t>
            </a:r>
            <a:r>
              <a:rPr lang="th-TH" sz="3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 และ </a:t>
            </a:r>
          </a:p>
          <a:p>
            <a:pPr marL="179388" lvl="1" indent="-55563">
              <a:lnSpc>
                <a:spcPct val="90000"/>
              </a:lnSpc>
              <a:buSzPct val="100000"/>
              <a:buFont typeface="Times New Roman" pitchFamily="18" charset="0"/>
              <a:buNone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</a:pPr>
            <a:r>
              <a:rPr lang="th-TH" sz="3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    ก.</a:t>
            </a:r>
            <a:r>
              <a:rPr lang="th-TH" sz="3000" dirty="0" err="1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อบต.</a:t>
            </a:r>
            <a:r>
              <a:rPr lang="th-TH" sz="3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 ที่ มท 0809.4/ ว 148 </a:t>
            </a:r>
          </a:p>
          <a:p>
            <a:pPr marL="179388" lvl="1" indent="-55563">
              <a:lnSpc>
                <a:spcPct val="90000"/>
              </a:lnSpc>
              <a:buSzPct val="100000"/>
              <a:buFont typeface="Times New Roman" pitchFamily="18" charset="0"/>
              <a:buNone/>
              <a:tabLst>
                <a:tab pos="533400" algn="l"/>
                <a:tab pos="981075" algn="l"/>
                <a:tab pos="1430338" algn="l"/>
                <a:tab pos="1879600" algn="l"/>
                <a:tab pos="2328863" algn="l"/>
                <a:tab pos="2778125" algn="l"/>
                <a:tab pos="3227388" algn="l"/>
                <a:tab pos="3676650" algn="l"/>
                <a:tab pos="4125913" algn="l"/>
                <a:tab pos="4575175" algn="l"/>
                <a:tab pos="5024438" algn="l"/>
                <a:tab pos="5473700" algn="l"/>
                <a:tab pos="5922963" algn="l"/>
                <a:tab pos="6372225" algn="l"/>
                <a:tab pos="6821488" algn="l"/>
                <a:tab pos="7270750" algn="l"/>
                <a:tab pos="7720013" algn="l"/>
                <a:tab pos="8169275" algn="l"/>
                <a:tab pos="8618538" algn="l"/>
                <a:tab pos="9067800" algn="l"/>
                <a:tab pos="9517063" algn="l"/>
              </a:tabLst>
            </a:pPr>
            <a:r>
              <a:rPr lang="th-TH" sz="3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    </a:t>
            </a:r>
            <a:r>
              <a:rPr lang="th-TH" sz="3000" dirty="0" err="1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ลว</a:t>
            </a:r>
            <a:r>
              <a:rPr lang="th-TH" sz="30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 25 ก.ย. 50</a:t>
            </a:r>
          </a:p>
        </p:txBody>
      </p:sp>
      <p:sp>
        <p:nvSpPr>
          <p:cNvPr id="8" name="บวก 7">
            <a:hlinkClick r:id="" action="ppaction://noaction"/>
          </p:cNvPr>
          <p:cNvSpPr/>
          <p:nvPr/>
        </p:nvSpPr>
        <p:spPr bwMode="auto">
          <a:xfrm>
            <a:off x="7143750" y="6143625"/>
            <a:ext cx="428625" cy="428625"/>
          </a:xfrm>
          <a:prstGeom prst="mathPlus">
            <a:avLst/>
          </a:pr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th-TH" sz="4800" dirty="0">
              <a:solidFill>
                <a:srgbClr val="FFFFFF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9" name="บวก 8">
            <a:hlinkClick r:id="" action="ppaction://noaction"/>
          </p:cNvPr>
          <p:cNvSpPr/>
          <p:nvPr/>
        </p:nvSpPr>
        <p:spPr bwMode="auto">
          <a:xfrm>
            <a:off x="8215313" y="5000625"/>
            <a:ext cx="428625" cy="428625"/>
          </a:xfrm>
          <a:prstGeom prst="mathPlus">
            <a:avLst/>
          </a:pr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th-TH" sz="4800" dirty="0">
              <a:solidFill>
                <a:srgbClr val="FFFFFF"/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3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6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25" dur="2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28" dur="2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31" dur="2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34" dur="2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37" dur="2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40" dur="20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44" dur="1000"/>
                                        <p:tgtEl>
                                          <p:spTgt spid="55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89" dur="2000"/>
                                        <p:tgtEl>
                                          <p:spTgt spid="55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93" dur="2000"/>
                                        <p:tgtEl>
                                          <p:spTgt spid="55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500"/>
                            </p:stCondLst>
                            <p:childTnLst>
                              <p:par>
                                <p:cTn id="9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97" dur="2000"/>
                                        <p:tgtEl>
                                          <p:spTgt spid="55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500"/>
                            </p:stCondLst>
                            <p:childTnLst>
                              <p:par>
                                <p:cTn id="9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01" dur="2000"/>
                                        <p:tgtEl>
                                          <p:spTgt spid="552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500"/>
                            </p:stCondLst>
                            <p:childTnLst>
                              <p:par>
                                <p:cTn id="10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05" dur="2000"/>
                                        <p:tgtEl>
                                          <p:spTgt spid="552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09" dur="2000"/>
                                        <p:tgtEl>
                                          <p:spTgt spid="552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13" dur="2000"/>
                                        <p:tgtEl>
                                          <p:spTgt spid="552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16" dur="2000"/>
                                        <p:tgtEl>
                                          <p:spTgt spid="552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19" dur="2000"/>
                                        <p:tgtEl>
                                          <p:spTgt spid="552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22" dur="2000"/>
                                        <p:tgtEl>
                                          <p:spTgt spid="552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allAtOnce" animBg="1"/>
      <p:bldP spid="8" grpId="0" animBg="1"/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0" y="2133600"/>
            <a:ext cx="9144000" cy="2362200"/>
          </a:xfrm>
          <a:prstGeom prst="rect">
            <a:avLst/>
          </a:prstGeom>
          <a:solidFill>
            <a:srgbClr val="FFEF66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0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8000">
                <a:solidFill>
                  <a:srgbClr val="3333CC"/>
                </a:solidFill>
                <a:latin typeface="TH Charm of AU" pitchFamily="34" charset="-34"/>
                <a:cs typeface="TH Charm of AU" pitchFamily="34" charset="-34"/>
              </a:rPr>
              <a:t>การย้าย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81000" y="609600"/>
            <a:ext cx="2551113" cy="3313113"/>
            <a:chOff x="240" y="384"/>
            <a:chExt cx="1607" cy="2087"/>
          </a:xfrm>
        </p:grpSpPr>
        <p:pic>
          <p:nvPicPr>
            <p:cNvPr id="7782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0" y="384"/>
              <a:ext cx="1607" cy="208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77829" name="Text Box 4"/>
            <p:cNvSpPr txBox="1">
              <a:spLocks noChangeArrowheads="1"/>
            </p:cNvSpPr>
            <p:nvPr/>
          </p:nvSpPr>
          <p:spPr bwMode="auto">
            <a:xfrm>
              <a:off x="240" y="384"/>
              <a:ext cx="1607" cy="208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th-TH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 additive="repl">
                                        <p:cTn id="7" dur="2000"/>
                                        <p:tgtEl>
                                          <p:spTgt spid="56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1" dur="2000"/>
                                        <p:tgtEl>
                                          <p:spTgt spid="56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 additive="repl">
                                        <p:cTn id="14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0"/>
            <a:ext cx="9144032" cy="692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928802"/>
            <a:ext cx="8643998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3025"/>
            <a:ext cx="9144000" cy="2203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76475"/>
            <a:ext cx="9144000" cy="4581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 \ปฏิรูป กศ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d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4868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577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97425"/>
            <a:ext cx="9144000" cy="2060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2132856"/>
            <a:ext cx="9144000" cy="2633671"/>
          </a:xfrm>
          <a:prstGeom prst="rect">
            <a:avLst/>
          </a:prstGeom>
          <a:solidFill>
            <a:srgbClr val="99FF66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0" hangingPunct="0">
              <a:lnSpc>
                <a:spcPct val="85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th-TH" sz="4800" dirty="0">
              <a:solidFill>
                <a:srgbClr val="0000CC"/>
              </a:solidFill>
              <a:latin typeface="Angsana New" pitchFamily="18" charset="-34"/>
            </a:endParaRPr>
          </a:p>
          <a:p>
            <a:pPr algn="ctr" eaLnBrk="0" hangingPunct="0">
              <a:lnSpc>
                <a:spcPct val="85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4800" dirty="0">
                <a:solidFill>
                  <a:srgbClr val="0000CC"/>
                </a:solidFill>
                <a:latin typeface="Angsana New" pitchFamily="18" charset="-34"/>
              </a:rPr>
              <a:t>เครื่องหมายอินธนู</a:t>
            </a:r>
          </a:p>
          <a:p>
            <a:pPr algn="ctr" eaLnBrk="0" hangingPunct="0">
              <a:lnSpc>
                <a:spcPct val="85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4800" dirty="0">
                <a:solidFill>
                  <a:srgbClr val="0000CC"/>
                </a:solidFill>
                <a:latin typeface="Angsana New" pitchFamily="18" charset="-34"/>
              </a:rPr>
              <a:t>ข้าราชการครูและบุคลากรทางการศึกษาท้องถิ่น</a:t>
            </a:r>
          </a:p>
          <a:p>
            <a:pPr algn="ctr" eaLnBrk="0" hangingPunct="0">
              <a:lnSpc>
                <a:spcPct val="85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th-TH" sz="4800" dirty="0">
              <a:solidFill>
                <a:srgbClr val="0000CC"/>
              </a:solidFill>
              <a:latin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3980228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3" y="0"/>
            <a:ext cx="9058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636018459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834483801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-24"/>
            <a:ext cx="9144000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1643050"/>
            <a:ext cx="9144000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5247489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-24"/>
            <a:ext cx="9572660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517071770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3" y="2000240"/>
            <a:ext cx="8715436" cy="3143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730489545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214422"/>
            <a:ext cx="8858312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214422"/>
            <a:ext cx="9144000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4475857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1"/>
          <p:cNvSpPr>
            <a:spLocks noChangeArrowheads="1"/>
          </p:cNvSpPr>
          <p:nvPr/>
        </p:nvSpPr>
        <p:spPr bwMode="auto">
          <a:xfrm>
            <a:off x="4479925" y="3001963"/>
            <a:ext cx="184150" cy="854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th-TH">
              <a:latin typeface="TH Charm of AU" pitchFamily="34" charset="-34"/>
              <a:cs typeface="TH Charm of AU" pitchFamily="34" charset="-34"/>
            </a:endParaRPr>
          </a:p>
        </p:txBody>
      </p:sp>
      <p:sp>
        <p:nvSpPr>
          <p:cNvPr id="123907" name="Rectangle 2"/>
          <p:cNvSpPr>
            <a:spLocks noChangeArrowheads="1"/>
          </p:cNvSpPr>
          <p:nvPr/>
        </p:nvSpPr>
        <p:spPr bwMode="auto">
          <a:xfrm>
            <a:off x="4479925" y="3001963"/>
            <a:ext cx="184150" cy="854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th-TH">
              <a:latin typeface="TH Charm of AU" pitchFamily="34" charset="-34"/>
              <a:cs typeface="TH Charm of AU" pitchFamily="34" charset="-34"/>
            </a:endParaRPr>
          </a:p>
        </p:txBody>
      </p:sp>
      <p:sp>
        <p:nvSpPr>
          <p:cNvPr id="123908" name="Rectangle 3"/>
          <p:cNvSpPr>
            <a:spLocks noChangeArrowheads="1"/>
          </p:cNvSpPr>
          <p:nvPr/>
        </p:nvSpPr>
        <p:spPr bwMode="auto">
          <a:xfrm>
            <a:off x="4479925" y="3001963"/>
            <a:ext cx="184150" cy="854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th-TH">
              <a:latin typeface="TH Charm of AU" pitchFamily="34" charset="-34"/>
              <a:cs typeface="TH Charm of AU" pitchFamily="34" charset="-34"/>
            </a:endParaRPr>
          </a:p>
        </p:txBody>
      </p:sp>
      <p:sp>
        <p:nvSpPr>
          <p:cNvPr id="123909" name="Rectangle 4"/>
          <p:cNvSpPr>
            <a:spLocks noChangeArrowheads="1"/>
          </p:cNvSpPr>
          <p:nvPr/>
        </p:nvSpPr>
        <p:spPr bwMode="auto">
          <a:xfrm>
            <a:off x="4479925" y="3001963"/>
            <a:ext cx="184150" cy="854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th-TH">
              <a:latin typeface="TH Charm of AU" pitchFamily="34" charset="-34"/>
              <a:cs typeface="TH Charm of AU" pitchFamily="34" charset="-34"/>
            </a:endParaRPr>
          </a:p>
        </p:txBody>
      </p:sp>
      <p:sp>
        <p:nvSpPr>
          <p:cNvPr id="123910" name="Rectangle 5"/>
          <p:cNvSpPr>
            <a:spLocks noChangeArrowheads="1"/>
          </p:cNvSpPr>
          <p:nvPr/>
        </p:nvSpPr>
        <p:spPr bwMode="auto">
          <a:xfrm>
            <a:off x="4479925" y="3001963"/>
            <a:ext cx="184150" cy="854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th-TH">
              <a:latin typeface="TH Charm of AU" pitchFamily="34" charset="-34"/>
              <a:cs typeface="TH Charm of AU" pitchFamily="34" charset="-34"/>
            </a:endParaRPr>
          </a:p>
        </p:txBody>
      </p:sp>
      <p:sp>
        <p:nvSpPr>
          <p:cNvPr id="123911" name="Rectangle 6"/>
          <p:cNvSpPr>
            <a:spLocks noChangeArrowheads="1"/>
          </p:cNvSpPr>
          <p:nvPr/>
        </p:nvSpPr>
        <p:spPr bwMode="auto">
          <a:xfrm>
            <a:off x="4479925" y="3001963"/>
            <a:ext cx="184150" cy="854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th-TH">
              <a:latin typeface="TH Charm of AU" pitchFamily="34" charset="-34"/>
              <a:cs typeface="TH Charm of AU" pitchFamily="34" charset="-34"/>
            </a:endParaRPr>
          </a:p>
        </p:txBody>
      </p:sp>
      <p:sp>
        <p:nvSpPr>
          <p:cNvPr id="123912" name="Rectangle 7"/>
          <p:cNvSpPr>
            <a:spLocks noChangeArrowheads="1"/>
          </p:cNvSpPr>
          <p:nvPr/>
        </p:nvSpPr>
        <p:spPr bwMode="auto">
          <a:xfrm>
            <a:off x="4479925" y="3001963"/>
            <a:ext cx="184150" cy="854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th-TH">
              <a:latin typeface="TH Charm of AU" pitchFamily="34" charset="-34"/>
              <a:cs typeface="TH Charm of AU" pitchFamily="34" charset="-34"/>
            </a:endParaRPr>
          </a:p>
        </p:txBody>
      </p:sp>
      <p:pic>
        <p:nvPicPr>
          <p:cNvPr id="12391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0362" name="Rectangle 9"/>
          <p:cNvSpPr>
            <a:spLocks noChangeArrowheads="1"/>
          </p:cNvSpPr>
          <p:nvPr/>
        </p:nvSpPr>
        <p:spPr bwMode="auto">
          <a:xfrm>
            <a:off x="4191000" y="3733800"/>
            <a:ext cx="4724400" cy="1371600"/>
          </a:xfrm>
          <a:prstGeom prst="rect">
            <a:avLst/>
          </a:prstGeom>
          <a:noFill/>
          <a:ln w="57240">
            <a:solidFill>
              <a:srgbClr val="FF0000"/>
            </a:solidFill>
            <a:miter lim="800000"/>
            <a:headEnd/>
            <a:tailEnd/>
          </a:ln>
          <a:effectLst>
            <a:outerShdw dist="17819" dir="2700000" algn="ctr" rotWithShape="0">
              <a:srgbClr val="990000">
                <a:alpha val="50026"/>
              </a:srgbClr>
            </a:outerShdw>
          </a:effectLst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th-TH">
              <a:latin typeface="TH Charm of AU" pitchFamily="34" charset="-34"/>
              <a:cs typeface="TH Charm of AU" pitchFamily="34" charset="-34"/>
            </a:endParaRPr>
          </a:p>
        </p:txBody>
      </p:sp>
      <p:sp>
        <p:nvSpPr>
          <p:cNvPr id="100363" name="Rectangle 10"/>
          <p:cNvSpPr>
            <a:spLocks noChangeArrowheads="1"/>
          </p:cNvSpPr>
          <p:nvPr/>
        </p:nvSpPr>
        <p:spPr bwMode="auto">
          <a:xfrm>
            <a:off x="4191000" y="2133600"/>
            <a:ext cx="4724400" cy="1524000"/>
          </a:xfrm>
          <a:prstGeom prst="rect">
            <a:avLst/>
          </a:prstGeom>
          <a:noFill/>
          <a:ln w="57240">
            <a:solidFill>
              <a:srgbClr val="66FF33"/>
            </a:solidFill>
            <a:miter lim="800000"/>
            <a:headEnd/>
            <a:tailEnd/>
          </a:ln>
          <a:effectLst>
            <a:outerShdw dist="17819" dir="2700000" algn="ctr" rotWithShape="0">
              <a:srgbClr val="3D991F">
                <a:alpha val="50026"/>
              </a:srgbClr>
            </a:outerShdw>
          </a:effectLst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th-TH">
              <a:latin typeface="TH Charm of AU" pitchFamily="34" charset="-34"/>
              <a:cs typeface="TH Charm of AU" pitchFamily="34" charset="-34"/>
            </a:endParaRPr>
          </a:p>
        </p:txBody>
      </p:sp>
      <p:sp>
        <p:nvSpPr>
          <p:cNvPr id="100364" name="Rectangle 11"/>
          <p:cNvSpPr>
            <a:spLocks noChangeArrowheads="1"/>
          </p:cNvSpPr>
          <p:nvPr/>
        </p:nvSpPr>
        <p:spPr bwMode="auto">
          <a:xfrm>
            <a:off x="4191000" y="533400"/>
            <a:ext cx="4724400" cy="1524000"/>
          </a:xfrm>
          <a:prstGeom prst="rect">
            <a:avLst/>
          </a:prstGeom>
          <a:noFill/>
          <a:ln w="57240">
            <a:solidFill>
              <a:srgbClr val="FFB800"/>
            </a:solidFill>
            <a:miter lim="800000"/>
            <a:headEnd/>
            <a:tailEnd/>
          </a:ln>
          <a:effectLst>
            <a:outerShdw dist="17819" dir="2700000" algn="ctr" rotWithShape="0">
              <a:srgbClr val="996E00">
                <a:alpha val="50026"/>
              </a:srgbClr>
            </a:outerShdw>
          </a:effectLst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th-TH">
              <a:latin typeface="TH Charm of AU" pitchFamily="34" charset="-34"/>
              <a:cs typeface="TH Charm of AU" pitchFamily="34" charset="-34"/>
            </a:endParaRPr>
          </a:p>
        </p:txBody>
      </p:sp>
      <p:sp>
        <p:nvSpPr>
          <p:cNvPr id="97292" name="Rectangle 12"/>
          <p:cNvSpPr>
            <a:spLocks noChangeArrowheads="1"/>
          </p:cNvSpPr>
          <p:nvPr/>
        </p:nvSpPr>
        <p:spPr bwMode="auto">
          <a:xfrm>
            <a:off x="228600" y="533400"/>
            <a:ext cx="3581400" cy="1524000"/>
          </a:xfrm>
          <a:prstGeom prst="rect">
            <a:avLst/>
          </a:prstGeom>
          <a:solidFill>
            <a:srgbClr val="FFB800"/>
          </a:solidFill>
          <a:ln w="57240">
            <a:solidFill>
              <a:srgbClr val="FFB800"/>
            </a:solidFill>
            <a:miter lim="800000"/>
            <a:headEnd/>
            <a:tailEnd/>
          </a:ln>
          <a:effectLst>
            <a:outerShdw dist="17819" dir="2700000" algn="ctr" rotWithShape="0">
              <a:srgbClr val="996E00">
                <a:alpha val="50026"/>
              </a:srgbClr>
            </a:outerShdw>
          </a:effectLst>
        </p:spPr>
        <p:txBody>
          <a:bodyPr wrap="none" lIns="90000" tIns="46800" rIns="90000" bIns="46800" anchor="ctr"/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th-TH" sz="5000">
                <a:solidFill>
                  <a:srgbClr val="000000"/>
                </a:solidFill>
                <a:latin typeface="TH Charm of AU" pitchFamily="34" charset="-34"/>
                <a:cs typeface="TH Charm of AU" pitchFamily="34" charset="-34"/>
              </a:rPr>
              <a:t>คศ.๕</a:t>
            </a: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th-TH" sz="5000">
                <a:solidFill>
                  <a:srgbClr val="000000"/>
                </a:solidFill>
                <a:latin typeface="TH Charm of AU" pitchFamily="34" charset="-34"/>
                <a:cs typeface="TH Charm of AU" pitchFamily="34" charset="-34"/>
              </a:rPr>
              <a:t>คศ.๔</a:t>
            </a:r>
          </a:p>
        </p:txBody>
      </p:sp>
      <p:sp>
        <p:nvSpPr>
          <p:cNvPr id="97293" name="Rectangle 13"/>
          <p:cNvSpPr>
            <a:spLocks noChangeArrowheads="1"/>
          </p:cNvSpPr>
          <p:nvPr/>
        </p:nvSpPr>
        <p:spPr bwMode="auto">
          <a:xfrm>
            <a:off x="228600" y="3733800"/>
            <a:ext cx="3581400" cy="1524000"/>
          </a:xfrm>
          <a:prstGeom prst="rect">
            <a:avLst/>
          </a:prstGeom>
          <a:solidFill>
            <a:srgbClr val="FF0000"/>
          </a:solidFill>
          <a:ln w="57240">
            <a:solidFill>
              <a:srgbClr val="FF0000"/>
            </a:solidFill>
            <a:miter lim="800000"/>
            <a:headEnd/>
            <a:tailEnd/>
          </a:ln>
          <a:effectLst>
            <a:outerShdw dist="17819" dir="2700000" algn="ctr" rotWithShape="0">
              <a:srgbClr val="996E00">
                <a:alpha val="50026"/>
              </a:srgbClr>
            </a:outerShdw>
          </a:effectLst>
        </p:spPr>
        <p:txBody>
          <a:bodyPr wrap="none" lIns="90000" tIns="46800" rIns="90000" bIns="46800" anchor="ctr"/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th-TH" sz="3200">
                <a:solidFill>
                  <a:srgbClr val="FFFF00"/>
                </a:solidFill>
                <a:latin typeface="TH Charm of AU" pitchFamily="34" charset="-34"/>
                <a:cs typeface="TH Charm of AU" pitchFamily="34" charset="-34"/>
              </a:rPr>
              <a:t>คศ.๑ ต่ำกว่าขั้น ๓ ของ คศ.๑</a:t>
            </a: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th-TH" sz="3600">
                <a:solidFill>
                  <a:srgbClr val="FFFF00"/>
                </a:solidFill>
                <a:latin typeface="TH Charm of AU" pitchFamily="34" charset="-34"/>
                <a:cs typeface="TH Charm of AU" pitchFamily="34" charset="-34"/>
              </a:rPr>
              <a:t>ครูผู้ช่วย</a:t>
            </a:r>
          </a:p>
        </p:txBody>
      </p:sp>
      <p:sp>
        <p:nvSpPr>
          <p:cNvPr id="97294" name="Rectangle 14"/>
          <p:cNvSpPr>
            <a:spLocks noChangeArrowheads="1"/>
          </p:cNvSpPr>
          <p:nvPr/>
        </p:nvSpPr>
        <p:spPr bwMode="auto">
          <a:xfrm>
            <a:off x="228600" y="2133600"/>
            <a:ext cx="3581400" cy="1524000"/>
          </a:xfrm>
          <a:prstGeom prst="rect">
            <a:avLst/>
          </a:prstGeom>
          <a:solidFill>
            <a:srgbClr val="00CC00"/>
          </a:solidFill>
          <a:ln w="57240">
            <a:solidFill>
              <a:srgbClr val="00CC00"/>
            </a:solidFill>
            <a:miter lim="800000"/>
            <a:headEnd/>
            <a:tailEnd/>
          </a:ln>
          <a:effectLst>
            <a:outerShdw dist="17819" dir="2700000" algn="ctr" rotWithShape="0">
              <a:srgbClr val="996E00">
                <a:alpha val="50026"/>
              </a:srgbClr>
            </a:outerShdw>
          </a:effectLst>
        </p:spPr>
        <p:txBody>
          <a:bodyPr wrap="none" lIns="90000" tIns="46800" rIns="90000" bIns="46800" anchor="ctr"/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th-TH" sz="5000">
                <a:solidFill>
                  <a:srgbClr val="000000"/>
                </a:solidFill>
                <a:latin typeface="TH Charm of AU" pitchFamily="34" charset="-34"/>
                <a:cs typeface="TH Charm of AU" pitchFamily="34" charset="-34"/>
              </a:rPr>
              <a:t>คศ.๓ คศ.๒</a:t>
            </a: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th-TH" sz="3200">
                <a:solidFill>
                  <a:srgbClr val="000000"/>
                </a:solidFill>
                <a:latin typeface="TH Charm of AU" pitchFamily="34" charset="-34"/>
                <a:cs typeface="TH Charm of AU" pitchFamily="34" charset="-34"/>
              </a:rPr>
              <a:t>คศ.๑ ตั้งแต่ขั้น ๓ ของ คศ.๑</a:t>
            </a:r>
          </a:p>
        </p:txBody>
      </p:sp>
    </p:spTree>
    <p:extLst>
      <p:ext uri="{BB962C8B-B14F-4D97-AF65-F5344CB8AC3E}">
        <p14:creationId xmlns:p14="http://schemas.microsoft.com/office/powerpoint/2010/main" xmlns="" val="15145216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7" dur="1000"/>
                                        <p:tgtEl>
                                          <p:spTgt spid="97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2" dur="1000"/>
                                        <p:tgtEl>
                                          <p:spTgt spid="97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7" dur="1000"/>
                                        <p:tgtEl>
                                          <p:spTgt spid="97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 \ปฏิรูป กศ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สี่เหลี่ยมผืนผ้า 2"/>
          <p:cNvSpPr/>
          <p:nvPr/>
        </p:nvSpPr>
        <p:spPr bwMode="auto">
          <a:xfrm>
            <a:off x="357158" y="1071546"/>
            <a:ext cx="1714512" cy="4714908"/>
          </a:xfrm>
          <a:prstGeom prst="rect">
            <a:avLst/>
          </a:prstGeom>
          <a:solidFill>
            <a:srgbClr val="0000FF"/>
          </a:solidFill>
          <a:ln w="76200" cap="flat" cmpd="sng" algn="ctr">
            <a:solidFill>
              <a:srgbClr val="D6009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4000" dirty="0">
                <a:latin typeface="TH SarabunIT๙" pitchFamily="34" charset="-34"/>
                <a:cs typeface="TH SarabunIT๙" pitchFamily="34" charset="-34"/>
              </a:rPr>
              <a:t>การปฏิรูปการศึกษา</a:t>
            </a:r>
            <a:endParaRPr kumimoji="0" lang="th-TH" sz="40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 bwMode="auto">
          <a:xfrm>
            <a:off x="3143240" y="71414"/>
            <a:ext cx="5643602" cy="928694"/>
          </a:xfrm>
          <a:prstGeom prst="rect">
            <a:avLst/>
          </a:prstGeom>
          <a:solidFill>
            <a:srgbClr val="0000FF"/>
          </a:solidFill>
          <a:ln w="76200" cap="flat" cmpd="sng" algn="ctr">
            <a:solidFill>
              <a:srgbClr val="D6009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3800" dirty="0">
                <a:latin typeface="TH SarabunIT๙" pitchFamily="34" charset="-34"/>
                <a:cs typeface="TH SarabunIT๙" pitchFamily="34" charset="-34"/>
              </a:rPr>
              <a:t>1. การปฏิรูปครู</a:t>
            </a:r>
            <a:endParaRPr kumimoji="0" lang="th-TH" sz="38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 bwMode="auto">
          <a:xfrm>
            <a:off x="3143208" y="1142984"/>
            <a:ext cx="5643602" cy="928694"/>
          </a:xfrm>
          <a:prstGeom prst="rect">
            <a:avLst/>
          </a:prstGeom>
          <a:solidFill>
            <a:srgbClr val="0000FF"/>
          </a:solidFill>
          <a:ln w="76200" cap="flat" cmpd="sng" algn="ctr">
            <a:solidFill>
              <a:srgbClr val="D6009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3800" dirty="0">
                <a:latin typeface="TH SarabunIT๙" pitchFamily="34" charset="-34"/>
                <a:cs typeface="TH SarabunIT๙" pitchFamily="34" charset="-34"/>
              </a:rPr>
              <a:t>2. การเพิ่ม กระจายโอกาสและคุณภาพ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3800" dirty="0">
                <a:latin typeface="TH SarabunIT๙" pitchFamily="34" charset="-34"/>
                <a:cs typeface="TH SarabunIT๙" pitchFamily="34" charset="-34"/>
              </a:rPr>
              <a:t>    ทางการศึกษาอย่างทั่วถึง เท่าเทียม</a:t>
            </a:r>
            <a:endParaRPr kumimoji="0" lang="th-TH" sz="38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 bwMode="auto">
          <a:xfrm>
            <a:off x="3143208" y="2214554"/>
            <a:ext cx="5643602" cy="928694"/>
          </a:xfrm>
          <a:prstGeom prst="rect">
            <a:avLst/>
          </a:prstGeom>
          <a:solidFill>
            <a:srgbClr val="0000FF"/>
          </a:solidFill>
          <a:ln w="76200" cap="flat" cmpd="sng" algn="ctr">
            <a:solidFill>
              <a:srgbClr val="D6009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3800" dirty="0">
                <a:latin typeface="TH SarabunIT๙" pitchFamily="34" charset="-34"/>
                <a:cs typeface="TH SarabunIT๙" pitchFamily="34" charset="-34"/>
              </a:rPr>
              <a:t>3. การปฏิรูประบบการบริหารจัดการ</a:t>
            </a:r>
            <a:endParaRPr kumimoji="0" lang="th-TH" sz="38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 bwMode="auto">
          <a:xfrm>
            <a:off x="3143208" y="3286124"/>
            <a:ext cx="5643602" cy="928694"/>
          </a:xfrm>
          <a:prstGeom prst="rect">
            <a:avLst/>
          </a:prstGeom>
          <a:solidFill>
            <a:srgbClr val="0000FF"/>
          </a:solidFill>
          <a:ln w="76200" cap="flat" cmpd="sng" algn="ctr">
            <a:solidFill>
              <a:srgbClr val="D6009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3800" dirty="0">
                <a:latin typeface="TH SarabunIT๙" pitchFamily="34" charset="-34"/>
                <a:cs typeface="TH SarabunIT๙" pitchFamily="34" charset="-34"/>
              </a:rPr>
              <a:t>4. การผลิตและพัฒนากำลังคนเพื่อเพิ่ม    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3800" dirty="0">
                <a:latin typeface="TH SarabunIT๙" pitchFamily="34" charset="-34"/>
                <a:cs typeface="TH SarabunIT๙" pitchFamily="34" charset="-34"/>
              </a:rPr>
              <a:t>    ศักยภาพการแข่งขัน</a:t>
            </a:r>
            <a:endParaRPr kumimoji="0" lang="th-TH" sz="38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 bwMode="auto">
          <a:xfrm>
            <a:off x="3143208" y="4429132"/>
            <a:ext cx="5643602" cy="928694"/>
          </a:xfrm>
          <a:prstGeom prst="rect">
            <a:avLst/>
          </a:prstGeom>
          <a:solidFill>
            <a:srgbClr val="0000FF"/>
          </a:solidFill>
          <a:ln w="76200" cap="flat" cmpd="sng" algn="ctr">
            <a:solidFill>
              <a:srgbClr val="D6009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3800" dirty="0">
                <a:latin typeface="TH SarabunIT๙" pitchFamily="34" charset="-34"/>
                <a:cs typeface="TH SarabunIT๙" pitchFamily="34" charset="-34"/>
              </a:rPr>
              <a:t>5. การปฏิรูปการเรียนรู้</a:t>
            </a:r>
            <a:endParaRPr kumimoji="0" lang="th-TH" sz="38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 bwMode="auto">
          <a:xfrm>
            <a:off x="3143240" y="5500702"/>
            <a:ext cx="6000760" cy="928694"/>
          </a:xfrm>
          <a:prstGeom prst="rect">
            <a:avLst/>
          </a:prstGeom>
          <a:solidFill>
            <a:srgbClr val="0000FF"/>
          </a:solidFill>
          <a:ln w="76200" cap="flat" cmpd="sng" algn="ctr">
            <a:solidFill>
              <a:srgbClr val="D6009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3800" dirty="0">
                <a:latin typeface="TH SarabunIT๙" pitchFamily="34" charset="-34"/>
                <a:cs typeface="TH SarabunIT๙" pitchFamily="34" charset="-34"/>
              </a:rPr>
              <a:t>6. การปรับระบบการใช้ </a:t>
            </a:r>
            <a:r>
              <a:rPr lang="en-US" sz="3800" dirty="0">
                <a:latin typeface="TH SarabunIT๙" pitchFamily="34" charset="-34"/>
                <a:cs typeface="TH SarabunIT๙" pitchFamily="34" charset="-34"/>
              </a:rPr>
              <a:t>ICT </a:t>
            </a:r>
            <a:r>
              <a:rPr lang="th-TH" sz="3800" dirty="0">
                <a:latin typeface="TH SarabunIT๙" pitchFamily="34" charset="-34"/>
                <a:cs typeface="TH SarabunIT๙" pitchFamily="34" charset="-34"/>
              </a:rPr>
              <a:t>เพื่อการศึกษา</a:t>
            </a:r>
            <a:endParaRPr kumimoji="0" lang="th-TH" sz="38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H SarabunIT๙" pitchFamily="34" charset="-34"/>
              <a:cs typeface="TH SarabunIT๙" pitchFamily="34" charset="-34"/>
            </a:endParaRPr>
          </a:p>
        </p:txBody>
      </p:sp>
      <p:cxnSp>
        <p:nvCxnSpPr>
          <p:cNvPr id="10" name="ลูกศรเชื่อมต่อแบบตรง 9"/>
          <p:cNvCxnSpPr/>
          <p:nvPr/>
        </p:nvCxnSpPr>
        <p:spPr bwMode="auto">
          <a:xfrm rot="5400000" flipH="1" flipV="1">
            <a:off x="1035819" y="1464455"/>
            <a:ext cx="3071834" cy="1000132"/>
          </a:xfrm>
          <a:prstGeom prst="straightConnector1">
            <a:avLst/>
          </a:prstGeom>
          <a:solidFill>
            <a:srgbClr val="993366"/>
          </a:solidFill>
          <a:ln w="127000" cap="flat" cmpd="sng" algn="ctr">
            <a:solidFill>
              <a:srgbClr val="FF006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ลูกศรเชื่อมต่อแบบตรง 10"/>
          <p:cNvCxnSpPr/>
          <p:nvPr/>
        </p:nvCxnSpPr>
        <p:spPr bwMode="auto">
          <a:xfrm rot="5400000" flipH="1" flipV="1">
            <a:off x="1698356" y="2087803"/>
            <a:ext cx="1746761" cy="1000132"/>
          </a:xfrm>
          <a:prstGeom prst="straightConnector1">
            <a:avLst/>
          </a:prstGeom>
          <a:solidFill>
            <a:srgbClr val="993366"/>
          </a:solidFill>
          <a:ln w="127000" cap="flat" cmpd="sng" algn="ctr">
            <a:solidFill>
              <a:srgbClr val="FF006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ลูกศรเชื่อมต่อแบบตรง 11"/>
          <p:cNvCxnSpPr>
            <a:stCxn id="3" idx="3"/>
            <a:endCxn id="6" idx="1"/>
          </p:cNvCxnSpPr>
          <p:nvPr/>
        </p:nvCxnSpPr>
        <p:spPr bwMode="auto">
          <a:xfrm flipV="1">
            <a:off x="2071670" y="2678901"/>
            <a:ext cx="1071538" cy="750099"/>
          </a:xfrm>
          <a:prstGeom prst="straightConnector1">
            <a:avLst/>
          </a:prstGeom>
          <a:solidFill>
            <a:srgbClr val="993366"/>
          </a:solidFill>
          <a:ln w="127000" cap="flat" cmpd="sng" algn="ctr">
            <a:solidFill>
              <a:srgbClr val="FF006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ลูกศรเชื่อมต่อแบบตรง 12"/>
          <p:cNvCxnSpPr>
            <a:stCxn id="3" idx="3"/>
            <a:endCxn id="7" idx="1"/>
          </p:cNvCxnSpPr>
          <p:nvPr/>
        </p:nvCxnSpPr>
        <p:spPr bwMode="auto">
          <a:xfrm>
            <a:off x="2071670" y="3429000"/>
            <a:ext cx="1071538" cy="321471"/>
          </a:xfrm>
          <a:prstGeom prst="straightConnector1">
            <a:avLst/>
          </a:prstGeom>
          <a:solidFill>
            <a:srgbClr val="993366"/>
          </a:solidFill>
          <a:ln w="127000" cap="flat" cmpd="sng" algn="ctr">
            <a:solidFill>
              <a:srgbClr val="FF006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ลูกศรเชื่อมต่อแบบตรง 13"/>
          <p:cNvCxnSpPr>
            <a:stCxn id="3" idx="3"/>
            <a:endCxn id="8" idx="1"/>
          </p:cNvCxnSpPr>
          <p:nvPr/>
        </p:nvCxnSpPr>
        <p:spPr bwMode="auto">
          <a:xfrm>
            <a:off x="2071670" y="3429000"/>
            <a:ext cx="1071538" cy="1464479"/>
          </a:xfrm>
          <a:prstGeom prst="straightConnector1">
            <a:avLst/>
          </a:prstGeom>
          <a:solidFill>
            <a:srgbClr val="993366"/>
          </a:solidFill>
          <a:ln w="127000" cap="flat" cmpd="sng" algn="ctr">
            <a:solidFill>
              <a:srgbClr val="FF006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ลูกศรเชื่อมต่อแบบตรง 14"/>
          <p:cNvCxnSpPr/>
          <p:nvPr/>
        </p:nvCxnSpPr>
        <p:spPr bwMode="auto">
          <a:xfrm rot="16200000" flipH="1">
            <a:off x="1240540" y="4240944"/>
            <a:ext cx="2733830" cy="1071570"/>
          </a:xfrm>
          <a:prstGeom prst="straightConnector1">
            <a:avLst/>
          </a:prstGeom>
          <a:solidFill>
            <a:srgbClr val="993366"/>
          </a:solidFill>
          <a:ln w="127000" cap="flat" cmpd="sng" algn="ctr">
            <a:solidFill>
              <a:srgbClr val="FF0066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ดาว 5 แฉก 15">
            <a:hlinkClick r:id="rId4" action="ppaction://hlinksldjump"/>
          </p:cNvPr>
          <p:cNvSpPr/>
          <p:nvPr/>
        </p:nvSpPr>
        <p:spPr bwMode="auto">
          <a:xfrm>
            <a:off x="3143240" y="285728"/>
            <a:ext cx="357190" cy="500066"/>
          </a:xfrm>
          <a:prstGeom prst="star5">
            <a:avLst/>
          </a:prstGeom>
          <a:noFill/>
          <a:ln w="317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17" name="ดาว 5 แฉก 16">
            <a:hlinkClick r:id="rId5" action="ppaction://hlinksldjump"/>
          </p:cNvPr>
          <p:cNvSpPr/>
          <p:nvPr/>
        </p:nvSpPr>
        <p:spPr bwMode="auto">
          <a:xfrm>
            <a:off x="3143240" y="1071546"/>
            <a:ext cx="357190" cy="500066"/>
          </a:xfrm>
          <a:prstGeom prst="star5">
            <a:avLst/>
          </a:prstGeom>
          <a:noFill/>
          <a:ln w="317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18" name="ดาว 5 แฉก 17">
            <a:hlinkClick r:id="rId6" action="ppaction://hlinksldjump"/>
          </p:cNvPr>
          <p:cNvSpPr/>
          <p:nvPr/>
        </p:nvSpPr>
        <p:spPr bwMode="auto">
          <a:xfrm>
            <a:off x="3143240" y="2428868"/>
            <a:ext cx="357190" cy="500066"/>
          </a:xfrm>
          <a:prstGeom prst="star5">
            <a:avLst/>
          </a:prstGeom>
          <a:noFill/>
          <a:ln w="317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19" name="ดาว 5 แฉก 18">
            <a:hlinkClick r:id="rId7" action="ppaction://hlinksldjump"/>
          </p:cNvPr>
          <p:cNvSpPr/>
          <p:nvPr/>
        </p:nvSpPr>
        <p:spPr bwMode="auto">
          <a:xfrm>
            <a:off x="3143240" y="3214686"/>
            <a:ext cx="357190" cy="500066"/>
          </a:xfrm>
          <a:prstGeom prst="star5">
            <a:avLst/>
          </a:prstGeom>
          <a:noFill/>
          <a:ln w="317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20" name="ดาว 5 แฉก 19">
            <a:hlinkClick r:id="rId8" action="ppaction://hlinksldjump"/>
          </p:cNvPr>
          <p:cNvSpPr/>
          <p:nvPr/>
        </p:nvSpPr>
        <p:spPr bwMode="auto">
          <a:xfrm>
            <a:off x="3162426" y="4643446"/>
            <a:ext cx="357190" cy="500066"/>
          </a:xfrm>
          <a:prstGeom prst="star5">
            <a:avLst/>
          </a:prstGeom>
          <a:noFill/>
          <a:ln w="317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21" name="ดาว 5 แฉก 20">
            <a:hlinkClick r:id="rId9" action="ppaction://hlinksldjump"/>
          </p:cNvPr>
          <p:cNvSpPr/>
          <p:nvPr/>
        </p:nvSpPr>
        <p:spPr bwMode="auto">
          <a:xfrm>
            <a:off x="3143240" y="5715016"/>
            <a:ext cx="357190" cy="500066"/>
          </a:xfrm>
          <a:prstGeom prst="star5">
            <a:avLst/>
          </a:prstGeom>
          <a:noFill/>
          <a:ln w="317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/>
        </p:nvSpPr>
        <p:spPr>
          <a:xfrm>
            <a:off x="1000100" y="931873"/>
            <a:ext cx="6929486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6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Baijam" pitchFamily="2" charset="-34"/>
                <a:cs typeface="TH Baijam" pitchFamily="2" charset="-34"/>
              </a:rPr>
              <a:t>Facebook</a:t>
            </a:r>
            <a:r>
              <a:rPr lang="en-US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Baijam" pitchFamily="2" charset="-34"/>
                <a:cs typeface="TH Baijam" pitchFamily="2" charset="-34"/>
              </a:rPr>
              <a:t> :</a:t>
            </a:r>
          </a:p>
          <a:p>
            <a:pPr algn="ctr">
              <a:lnSpc>
                <a:spcPct val="85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th-TH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Baijam" pitchFamily="2" charset="-34"/>
                <a:cs typeface="TH Baijam" pitchFamily="2" charset="-34"/>
              </a:rPr>
              <a:t>ส่วนมาตรฐานและ</a:t>
            </a:r>
            <a:r>
              <a:rPr lang="th-TH" sz="6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Baijam" pitchFamily="2" charset="-34"/>
                <a:cs typeface="TH Baijam" pitchFamily="2" charset="-34"/>
              </a:rPr>
              <a:t>วิทย</a:t>
            </a:r>
            <a:r>
              <a:rPr lang="th-TH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Baijam" pitchFamily="2" charset="-34"/>
                <a:cs typeface="TH Baijam" pitchFamily="2" charset="-34"/>
              </a:rPr>
              <a:t>ฐานะครูและบุคลากรทางการศึกษา</a:t>
            </a:r>
            <a:endParaRPr lang="en-US" sz="60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Baijam" pitchFamily="2" charset="-34"/>
              <a:cs typeface="TH Baijam" pitchFamily="2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643042" y="5072074"/>
            <a:ext cx="5643602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5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7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Baijam" pitchFamily="2" charset="-34"/>
                <a:cs typeface="TH Baijam" pitchFamily="2" charset="-34"/>
              </a:rPr>
              <a:t>Tel  0899692529</a:t>
            </a:r>
            <a:endParaRPr lang="en-US" sz="72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Baijam" pitchFamily="2" charset="-34"/>
              <a:cs typeface="TH Baijam" pitchFamily="2" charset="-34"/>
            </a:endParaRPr>
          </a:p>
        </p:txBody>
      </p:sp>
      <p:sp>
        <p:nvSpPr>
          <p:cNvPr id="4" name="สี่เหลี่ยมผืนผ้า 9"/>
          <p:cNvSpPr/>
          <p:nvPr/>
        </p:nvSpPr>
        <p:spPr>
          <a:xfrm>
            <a:off x="1142976" y="3857628"/>
            <a:ext cx="692948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H Baijam" pitchFamily="2" charset="-34"/>
                <a:cs typeface="TH Baijam" pitchFamily="2" charset="-34"/>
              </a:rPr>
              <a:t>LINE ID : DHEVSURIYA1</a:t>
            </a:r>
          </a:p>
        </p:txBody>
      </p:sp>
    </p:spTree>
    <p:extLst>
      <p:ext uri="{BB962C8B-B14F-4D97-AF65-F5344CB8AC3E}">
        <p14:creationId xmlns:p14="http://schemas.microsoft.com/office/powerpoint/2010/main" xmlns="" val="31375420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ext Box 1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th-TH" sz="1400">
                <a:solidFill>
                  <a:srgbClr val="000000"/>
                </a:solidFill>
                <a:latin typeface="Times New Roman" pitchFamily="18" charset="0"/>
              </a:rPr>
              <a:t>กรมส่งเสริมการปกครองท้องถิ่น  เทพสุริยา</a:t>
            </a: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th-TH" sz="1400">
                <a:solidFill>
                  <a:srgbClr val="000000"/>
                </a:solidFill>
                <a:latin typeface="Times New Roman" pitchFamily="18" charset="0"/>
              </a:rPr>
              <a:t>เทพสุริยา</a:t>
            </a: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124931" name="Text Box 2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th-TH" sz="1400">
                <a:solidFill>
                  <a:srgbClr val="000000"/>
                </a:solidFill>
                <a:latin typeface="Times New Roman" pitchFamily="18" charset="0"/>
              </a:rPr>
              <a:t>เทพสุริยา</a:t>
            </a: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848600" y="6324600"/>
            <a:ext cx="1066800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ts val="17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ngsana New" pitchFamily="18" charset="-34"/>
              </a:rPr>
              <a:t>41</a:t>
            </a:r>
          </a:p>
        </p:txBody>
      </p:sp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34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0"/>
            <a:ext cx="59436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34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7244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34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0"/>
            <a:ext cx="4572000" cy="6934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24937" name="AutoShape 8"/>
          <p:cNvSpPr>
            <a:spLocks noChangeArrowheads="1"/>
          </p:cNvSpPr>
          <p:nvPr/>
        </p:nvSpPr>
        <p:spPr bwMode="auto">
          <a:xfrm>
            <a:off x="8763000" y="6629400"/>
            <a:ext cx="376238" cy="247650"/>
          </a:xfrm>
          <a:prstGeom prst="actionButtonForwardNex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th-TH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 additive="repl">
                                        <p:cTn id="7" dur="5000"/>
                                        <p:tgtEl>
                                          <p:spTgt spid="103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2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11" dur="5000"/>
                                        <p:tgtEl>
                                          <p:spTgt spid="103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6" dur="5000"/>
                                        <p:tgtEl>
                                          <p:spTgt spid="103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2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20" dur="3000"/>
                                        <p:tgtEl>
                                          <p:spTgt spid="103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1066800"/>
          </a:xfrm>
        </p:spPr>
        <p:txBody>
          <a:bodyPr/>
          <a:lstStyle/>
          <a:p>
            <a:pPr>
              <a:defRPr/>
            </a:pPr>
            <a:r>
              <a:rPr lang="th-TH" sz="50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คณะกรรมการประเมิน (ครูชำนาญการ)</a:t>
            </a:r>
          </a:p>
        </p:txBody>
      </p:sp>
      <p:sp>
        <p:nvSpPr>
          <p:cNvPr id="927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35113"/>
            <a:ext cx="8915400" cy="4179887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th-TH" sz="3400" b="1">
                <a:solidFill>
                  <a:srgbClr val="0000CC"/>
                </a:solidFill>
                <a:latin typeface="JS Tina" pitchFamily="2" charset="-34"/>
              </a:rPr>
              <a:t>ผอ.สำนัก/กอง/หน.ส่วนราชการด้านการศึกษาของเทศบาล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th-TH" sz="3400" b="1">
                <a:solidFill>
                  <a:srgbClr val="0000CC"/>
                </a:solidFill>
                <a:latin typeface="JS Tina" pitchFamily="2" charset="-34"/>
              </a:rPr>
              <a:t>ผอ.สถ. ของผู้ยื่นคำขอรับการประเมิน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th-TH" sz="3400" b="1">
                <a:solidFill>
                  <a:srgbClr val="0000CC"/>
                </a:solidFill>
                <a:latin typeface="JS Tina" pitchFamily="2" charset="-34"/>
              </a:rPr>
              <a:t>พนักงานครูเทศบาล ตำแหน่งครู ที่มีวิทยฐานะไม่ต่ำกว่าครูชำนาญการ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th-TH" sz="3400" b="1">
                <a:solidFill>
                  <a:srgbClr val="0000CC"/>
                </a:solidFill>
                <a:latin typeface="JS Tina" pitchFamily="2" charset="-34"/>
              </a:rPr>
              <a:t> *** กรณีมีเหตุผลความจำเป็นอย่างยิ่ง ไม่สามารถแต่งตั้งกรรมการตามที่กำหนดได้ ให้ ก.ท.จ. พิจารณาตามความจำเป็นและเหมาะสม</a:t>
            </a:r>
          </a:p>
        </p:txBody>
      </p:sp>
      <p:sp>
        <p:nvSpPr>
          <p:cNvPr id="8196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8200" y="6477000"/>
            <a:ext cx="685800" cy="381000"/>
          </a:xfrm>
          <a:prstGeom prst="actionButtonBackPrevious">
            <a:avLst/>
          </a:prstGeom>
          <a:solidFill>
            <a:srgbClr val="FFFF00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27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27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27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27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27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4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 txBox="1">
            <a:spLocks noGrp="1"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1400" b="0">
                <a:solidFill>
                  <a:schemeClr val="tx1"/>
                </a:solidFill>
                <a:cs typeface="+mj-cs"/>
              </a:rPr>
              <a:t>กรมส่งเสริมการปกครองท้องถิ่น  เทพสุริยา(เทพสุริยา)</a:t>
            </a:r>
            <a:endParaRPr lang="th-TH" sz="1400" b="0">
              <a:solidFill>
                <a:schemeClr val="tx1"/>
              </a:solidFill>
              <a:cs typeface="+mj-cs"/>
            </a:endParaRPr>
          </a:p>
        </p:txBody>
      </p:sp>
      <p:sp>
        <p:nvSpPr>
          <p:cNvPr id="6" name="Footer Placeholder 2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1400" b="0">
                <a:solidFill>
                  <a:schemeClr val="tx1"/>
                </a:solidFill>
                <a:cs typeface="+mj-cs"/>
              </a:rPr>
              <a:t>(เทพสุริยา)</a:t>
            </a:r>
            <a:endParaRPr lang="th-TH" sz="1400" b="0">
              <a:solidFill>
                <a:schemeClr val="tx1"/>
              </a:solidFill>
              <a:cs typeface="+mj-cs"/>
            </a:endParaRPr>
          </a:p>
        </p:txBody>
      </p:sp>
      <p:sp>
        <p:nvSpPr>
          <p:cNvPr id="12292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7" tIns="45718" rIns="91437" bIns="45718" anchor="ctr"/>
          <a:lstStyle/>
          <a:p>
            <a:pPr algn="ctr" eaLnBrk="1" hangingPunct="1">
              <a:defRPr/>
            </a:pPr>
            <a:r>
              <a:rPr lang="th-TH">
                <a:cs typeface="+mj-cs"/>
              </a:rPr>
              <a:t>แบบเสนอขอรับการประเมิน</a:t>
            </a:r>
            <a:r>
              <a:rPr lang="en-US">
                <a:cs typeface="+mj-cs"/>
              </a:rPr>
              <a:t>      </a:t>
            </a:r>
            <a:r>
              <a:rPr lang="th-TH">
                <a:cs typeface="+mj-cs"/>
              </a:rPr>
              <a:t>วฐ.1</a:t>
            </a:r>
          </a:p>
        </p:txBody>
      </p:sp>
      <p:sp>
        <p:nvSpPr>
          <p:cNvPr id="12293" name="Rectangle 3"/>
          <p:cNvSpPr>
            <a:spLocks noChangeArrowheads="1"/>
          </p:cNvSpPr>
          <p:nvPr/>
        </p:nvSpPr>
        <p:spPr bwMode="auto">
          <a:xfrm>
            <a:off x="0" y="990600"/>
            <a:ext cx="9144000" cy="2362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7" tIns="45718" rIns="91437" bIns="45718" anchor="ctr"/>
          <a:lstStyle/>
          <a:p>
            <a:pPr algn="ctr" eaLnBrk="1" hangingPunct="1">
              <a:defRPr/>
            </a:pPr>
            <a:r>
              <a:rPr lang="th-TH" sz="2800">
                <a:solidFill>
                  <a:schemeClr val="tx1"/>
                </a:solidFill>
                <a:cs typeface="+mj-cs"/>
              </a:rPr>
              <a:t>แบบเสนอขอรับการประเมิน</a:t>
            </a:r>
          </a:p>
          <a:p>
            <a:pPr algn="ctr" eaLnBrk="1" hangingPunct="1">
              <a:defRPr/>
            </a:pPr>
            <a:r>
              <a:rPr lang="th-TH" sz="2800">
                <a:solidFill>
                  <a:schemeClr val="tx1"/>
                </a:solidFill>
                <a:cs typeface="+mj-cs"/>
              </a:rPr>
              <a:t>ของข้าราชการ/พนักงานครูและบุคลากรทางการศึกษาท้องถิ่นเพื่อให้มีหรือเลื่อนวิทยฐานะ</a:t>
            </a:r>
          </a:p>
          <a:p>
            <a:pPr algn="ctr" eaLnBrk="1" hangingPunct="1">
              <a:defRPr/>
            </a:pPr>
            <a:r>
              <a:rPr lang="th-TH" sz="2800">
                <a:solidFill>
                  <a:schemeClr val="tx1"/>
                </a:solidFill>
                <a:cs typeface="+mj-cs"/>
              </a:rPr>
              <a:t>ตำแหน่ง..........................................วิทยฐานะ....................................</a:t>
            </a:r>
          </a:p>
        </p:txBody>
      </p:sp>
      <p:sp>
        <p:nvSpPr>
          <p:cNvPr id="12294" name="Rectangle 5"/>
          <p:cNvSpPr>
            <a:spLocks noChangeArrowheads="1"/>
          </p:cNvSpPr>
          <p:nvPr/>
        </p:nvSpPr>
        <p:spPr bwMode="auto">
          <a:xfrm>
            <a:off x="0" y="3352800"/>
            <a:ext cx="9144000" cy="3505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7" tIns="45718" rIns="91437" bIns="45718" anchor="ctr"/>
          <a:lstStyle/>
          <a:p>
            <a:pPr eaLnBrk="1" hangingPunct="1">
              <a:defRPr/>
            </a:pPr>
            <a:r>
              <a:rPr lang="th-TH" sz="2800">
                <a:solidFill>
                  <a:schemeClr val="tx1"/>
                </a:solidFill>
                <a:cs typeface="+mj-cs"/>
              </a:rPr>
              <a:t>1.  ข้อมูลผู้ขอรับการประเมิน</a:t>
            </a:r>
          </a:p>
          <a:p>
            <a:pPr eaLnBrk="1" hangingPunct="1">
              <a:defRPr/>
            </a:pPr>
            <a:r>
              <a:rPr lang="th-TH" sz="2800">
                <a:solidFill>
                  <a:schemeClr val="tx1"/>
                </a:solidFill>
                <a:cs typeface="+mj-cs"/>
              </a:rPr>
              <a:t>     ชื่อ-สกุล .................</a:t>
            </a:r>
            <a:r>
              <a:rPr lang="en-US" sz="2800">
                <a:solidFill>
                  <a:schemeClr val="tx1"/>
                </a:solidFill>
                <a:cs typeface="+mj-cs"/>
              </a:rPr>
              <a:t>.................</a:t>
            </a:r>
            <a:r>
              <a:rPr lang="th-TH" sz="2800">
                <a:solidFill>
                  <a:schemeClr val="tx1"/>
                </a:solidFill>
                <a:cs typeface="+mj-cs"/>
              </a:rPr>
              <a:t>........อายุ...............ปี อายุราชการ................ปี</a:t>
            </a:r>
          </a:p>
          <a:p>
            <a:pPr eaLnBrk="1" hangingPunct="1">
              <a:defRPr/>
            </a:pPr>
            <a:r>
              <a:rPr lang="th-TH" sz="2800">
                <a:solidFill>
                  <a:schemeClr val="tx1"/>
                </a:solidFill>
                <a:cs typeface="+mj-cs"/>
              </a:rPr>
              <a:t>     คุณวุฒิสูงสุด......................วิชาเอก............</a:t>
            </a:r>
            <a:r>
              <a:rPr lang="en-US" sz="2800">
                <a:solidFill>
                  <a:schemeClr val="tx1"/>
                </a:solidFill>
                <a:cs typeface="+mj-cs"/>
              </a:rPr>
              <a:t>..</a:t>
            </a:r>
            <a:r>
              <a:rPr lang="th-TH" sz="2800">
                <a:solidFill>
                  <a:schemeClr val="tx1"/>
                </a:solidFill>
                <a:cs typeface="+mj-cs"/>
              </a:rPr>
              <a:t>.........จากสถาบันการศึกษา................</a:t>
            </a:r>
          </a:p>
          <a:p>
            <a:pPr eaLnBrk="1" hangingPunct="1">
              <a:defRPr/>
            </a:pPr>
            <a:r>
              <a:rPr lang="th-TH" sz="2800">
                <a:solidFill>
                  <a:schemeClr val="tx1"/>
                </a:solidFill>
                <a:cs typeface="+mj-cs"/>
              </a:rPr>
              <a:t>     ตำแหน่ง.............................................ตำแหน่งเลขที่.............................................</a:t>
            </a:r>
          </a:p>
          <a:p>
            <a:pPr eaLnBrk="1" hangingPunct="1">
              <a:defRPr/>
            </a:pPr>
            <a:r>
              <a:rPr lang="th-TH" sz="2800">
                <a:solidFill>
                  <a:schemeClr val="tx1"/>
                </a:solidFill>
                <a:cs typeface="+mj-cs"/>
              </a:rPr>
              <a:t>     สำนัก/กอง/สถานศึกษา...................... อปท............................จังหวัด....................</a:t>
            </a:r>
          </a:p>
          <a:p>
            <a:pPr eaLnBrk="1" hangingPunct="1">
              <a:defRPr/>
            </a:pPr>
            <a:r>
              <a:rPr lang="th-TH" sz="2800">
                <a:solidFill>
                  <a:schemeClr val="tx1"/>
                </a:solidFill>
                <a:cs typeface="+mj-cs"/>
              </a:rPr>
              <a:t>     รับเงินเดือนอันดับ คศ.............ขั้น...............อัตรา.........................บาท</a:t>
            </a:r>
            <a:r>
              <a:rPr lang="en-US" sz="2800">
                <a:solidFill>
                  <a:schemeClr val="tx1"/>
                </a:solidFill>
                <a:cs typeface="+mj-cs"/>
              </a:rPr>
              <a:t> </a:t>
            </a:r>
            <a:endParaRPr lang="th-TH" sz="2800">
              <a:solidFill>
                <a:schemeClr val="tx1"/>
              </a:solidFill>
              <a:cs typeface="+mj-cs"/>
            </a:endParaRPr>
          </a:p>
        </p:txBody>
      </p:sp>
    </p:spTree>
  </p:cSld>
  <p:clrMapOvr>
    <a:masterClrMapping/>
  </p:clrMapOvr>
  <p:transition spd="med">
    <p:strips dir="rd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 txBox="1">
            <a:spLocks noGrp="1"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1400" b="0">
                <a:solidFill>
                  <a:schemeClr val="tx1"/>
                </a:solidFill>
                <a:cs typeface="+mj-cs"/>
              </a:rPr>
              <a:t>กรมส่งเสริมการปกครองท้องถิ่น  เทพสุริยา(เทพสุริยา)</a:t>
            </a:r>
            <a:endParaRPr lang="th-TH" sz="1400" b="0">
              <a:solidFill>
                <a:schemeClr val="tx1"/>
              </a:solidFill>
              <a:cs typeface="+mj-cs"/>
            </a:endParaRPr>
          </a:p>
        </p:txBody>
      </p:sp>
      <p:sp>
        <p:nvSpPr>
          <p:cNvPr id="34" name="Footer Placeholder 2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1400" b="0">
                <a:solidFill>
                  <a:schemeClr val="tx1"/>
                </a:solidFill>
                <a:cs typeface="+mj-cs"/>
              </a:rPr>
              <a:t>(เทพสุริยา)</a:t>
            </a:r>
            <a:endParaRPr lang="th-TH" sz="1400" b="0">
              <a:solidFill>
                <a:schemeClr val="tx1"/>
              </a:solidFill>
              <a:cs typeface="+mj-cs"/>
            </a:endParaRPr>
          </a:p>
        </p:txBody>
      </p:sp>
      <p:sp>
        <p:nvSpPr>
          <p:cNvPr id="13316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7" tIns="45718" rIns="91437" bIns="45718" anchor="ctr"/>
          <a:lstStyle/>
          <a:p>
            <a:pPr algn="ctr" eaLnBrk="1" hangingPunct="1">
              <a:defRPr/>
            </a:pPr>
            <a:r>
              <a:rPr lang="th-TH">
                <a:cs typeface="+mj-cs"/>
              </a:rPr>
              <a:t>แบบเสนอขอรับการประเมิน</a:t>
            </a:r>
            <a:r>
              <a:rPr lang="en-US">
                <a:cs typeface="+mj-cs"/>
              </a:rPr>
              <a:t>      </a:t>
            </a:r>
            <a:r>
              <a:rPr lang="th-TH">
                <a:cs typeface="+mj-cs"/>
              </a:rPr>
              <a:t>วฐ.1</a:t>
            </a:r>
          </a:p>
        </p:txBody>
      </p:sp>
      <p:sp>
        <p:nvSpPr>
          <p:cNvPr id="20485" name="Rectangle 3"/>
          <p:cNvSpPr>
            <a:spLocks noChangeArrowheads="1"/>
          </p:cNvSpPr>
          <p:nvPr/>
        </p:nvSpPr>
        <p:spPr bwMode="auto">
          <a:xfrm>
            <a:off x="0" y="990600"/>
            <a:ext cx="9144000" cy="5867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7" tIns="45718" rIns="91437" bIns="45718" anchor="ctr"/>
          <a:lstStyle/>
          <a:p>
            <a:pPr eaLnBrk="1" hangingPunct="1"/>
            <a:r>
              <a:rPr lang="th-TH" sz="2800">
                <a:solidFill>
                  <a:schemeClr val="tx1"/>
                </a:solidFill>
                <a:cs typeface="Angsana New" pitchFamily="18" charset="-34"/>
              </a:rPr>
              <a:t>2.  การรับราชการ</a:t>
            </a:r>
          </a:p>
          <a:p>
            <a:pPr eaLnBrk="1" hangingPunct="1"/>
            <a:r>
              <a:rPr lang="th-TH" sz="2800">
                <a:solidFill>
                  <a:schemeClr val="tx1"/>
                </a:solidFill>
                <a:cs typeface="Angsana New" pitchFamily="18" charset="-34"/>
              </a:rPr>
              <a:t>2.1 เริ่มรับราชการในตำแหน่ง...............</a:t>
            </a:r>
            <a:r>
              <a:rPr lang="en-US" sz="2800">
                <a:solidFill>
                  <a:schemeClr val="tx1"/>
                </a:solidFill>
                <a:cs typeface="Angsana New" pitchFamily="18" charset="-34"/>
              </a:rPr>
              <a:t>...</a:t>
            </a:r>
            <a:r>
              <a:rPr lang="th-TH" sz="2800">
                <a:solidFill>
                  <a:schemeClr val="tx1"/>
                </a:solidFill>
                <a:cs typeface="Angsana New" pitchFamily="18" charset="-34"/>
              </a:rPr>
              <a:t>........เมื่อวันที่......เดือน..................พ.ศ...........</a:t>
            </a:r>
          </a:p>
          <a:p>
            <a:pPr eaLnBrk="1" hangingPunct="1"/>
            <a:r>
              <a:rPr lang="th-TH" sz="2800">
                <a:solidFill>
                  <a:schemeClr val="tx1"/>
                </a:solidFill>
                <a:cs typeface="Angsana New" pitchFamily="18" charset="-34"/>
              </a:rPr>
              <a:t>2.2 เคยดำรงตำแหน่ง/วิทยฐานะ ที่สำคัญ ดังนี้</a:t>
            </a:r>
            <a:endParaRPr lang="en-US" sz="2800">
              <a:solidFill>
                <a:schemeClr val="tx1"/>
              </a:solidFill>
              <a:cs typeface="Angsana New" pitchFamily="18" charset="-34"/>
            </a:endParaRPr>
          </a:p>
          <a:p>
            <a:pPr eaLnBrk="1" hangingPunct="1"/>
            <a:endParaRPr lang="en-US" altLang="zh-CN" sz="2800">
              <a:solidFill>
                <a:schemeClr val="tx1"/>
              </a:solidFill>
              <a:ea typeface="SimSun" pitchFamily="2" charset="-122"/>
              <a:cs typeface="Angsana New" pitchFamily="18" charset="-34"/>
            </a:endParaRPr>
          </a:p>
          <a:p>
            <a:pPr eaLnBrk="1" hangingPunct="1"/>
            <a:endParaRPr lang="en-US" altLang="zh-CN" sz="2800">
              <a:solidFill>
                <a:schemeClr val="tx1"/>
              </a:solidFill>
              <a:ea typeface="SimSun" pitchFamily="2" charset="-122"/>
              <a:cs typeface="Angsana New" pitchFamily="18" charset="-34"/>
            </a:endParaRPr>
          </a:p>
          <a:p>
            <a:pPr eaLnBrk="1" hangingPunct="1"/>
            <a:endParaRPr lang="en-US" altLang="zh-CN" sz="2800">
              <a:solidFill>
                <a:schemeClr val="tx1"/>
              </a:solidFill>
              <a:ea typeface="SimSun" pitchFamily="2" charset="-122"/>
              <a:cs typeface="Angsana New" pitchFamily="18" charset="-34"/>
            </a:endParaRPr>
          </a:p>
          <a:p>
            <a:pPr eaLnBrk="1" hangingPunct="1"/>
            <a:endParaRPr lang="en-US" altLang="zh-CN" sz="2800">
              <a:solidFill>
                <a:schemeClr val="tx1"/>
              </a:solidFill>
              <a:ea typeface="SimSun" pitchFamily="2" charset="-122"/>
              <a:cs typeface="Angsana New" pitchFamily="18" charset="-34"/>
            </a:endParaRPr>
          </a:p>
          <a:p>
            <a:pPr eaLnBrk="1" hangingPunct="1"/>
            <a:endParaRPr lang="th-TH" altLang="zh-CN" sz="2800">
              <a:solidFill>
                <a:schemeClr val="tx1"/>
              </a:solidFill>
              <a:cs typeface="Angsana New" pitchFamily="18" charset="-34"/>
            </a:endParaRPr>
          </a:p>
          <a:p>
            <a:pPr eaLnBrk="1" hangingPunct="1"/>
            <a:endParaRPr lang="en-US" altLang="zh-CN" sz="2800">
              <a:solidFill>
                <a:schemeClr val="tx1"/>
              </a:solidFill>
              <a:ea typeface="SimSun" pitchFamily="2" charset="-122"/>
            </a:endParaRPr>
          </a:p>
          <a:p>
            <a:pPr eaLnBrk="1" hangingPunct="1"/>
            <a:endParaRPr lang="en-US" altLang="zh-CN" sz="2800">
              <a:solidFill>
                <a:schemeClr val="tx1"/>
              </a:solidFill>
              <a:ea typeface="SimSun" pitchFamily="2" charset="-122"/>
            </a:endParaRPr>
          </a:p>
          <a:p>
            <a:pPr eaLnBrk="1" hangingPunct="1"/>
            <a:r>
              <a:rPr lang="th-TH" altLang="zh-CN" sz="2800">
                <a:solidFill>
                  <a:schemeClr val="tx1"/>
                </a:solidFill>
                <a:cs typeface="Angsana New" pitchFamily="18" charset="-34"/>
              </a:rPr>
              <a:t>2.3 ได้รับแต่งตั้งให้ดำรงตำแหน่งปัจจุบัน เมื่อวันที่.........เดือน.......................พ.ศ..........</a:t>
            </a:r>
          </a:p>
          <a:p>
            <a:pPr eaLnBrk="1" hangingPunct="1"/>
            <a:r>
              <a:rPr lang="th-TH" altLang="zh-CN" sz="2800">
                <a:solidFill>
                  <a:schemeClr val="tx1"/>
                </a:solidFill>
                <a:cs typeface="Angsana New" pitchFamily="18" charset="-34"/>
              </a:rPr>
              <a:t>     ได้รับแต่งตั้งเป็นวิทยฐานะปัจจุบัน    เมื่อวันที่...........เดือน..........</a:t>
            </a:r>
            <a:r>
              <a:rPr lang="en-US" altLang="zh-CN" sz="2800">
                <a:solidFill>
                  <a:schemeClr val="tx1"/>
                </a:solidFill>
                <a:ea typeface="SimSun" pitchFamily="2" charset="-122"/>
              </a:rPr>
              <a:t>...</a:t>
            </a:r>
            <a:r>
              <a:rPr lang="th-TH" altLang="zh-CN" sz="2800">
                <a:solidFill>
                  <a:schemeClr val="tx1"/>
                </a:solidFill>
                <a:cs typeface="Angsana New" pitchFamily="18" charset="-34"/>
              </a:rPr>
              <a:t>..........พ.ศ...........</a:t>
            </a:r>
            <a:endParaRPr lang="en-US" altLang="zh-CN" sz="2800">
              <a:solidFill>
                <a:schemeClr val="tx1"/>
              </a:solidFill>
              <a:ea typeface="SimSun" pitchFamily="2" charset="-122"/>
            </a:endParaRPr>
          </a:p>
          <a:p>
            <a:pPr eaLnBrk="1" hangingPunct="1"/>
            <a:r>
              <a:rPr lang="th-TH" altLang="zh-CN" sz="2800">
                <a:solidFill>
                  <a:schemeClr val="tx1"/>
                </a:solidFill>
                <a:cs typeface="Angsana New" pitchFamily="18" charset="-34"/>
              </a:rPr>
              <a:t>2.4 เคยขอมีหรือเลื่อนเป็นวิทยฐานะเดียวกันนี้ ครั้งสุดท้าย เมื่อวันที่......เดือน.........พ.ศ.....</a:t>
            </a:r>
            <a:endParaRPr lang="th-TH" sz="2800">
              <a:solidFill>
                <a:schemeClr val="tx1"/>
              </a:solidFill>
              <a:cs typeface="Angsana New" pitchFamily="18" charset="-34"/>
            </a:endParaRPr>
          </a:p>
        </p:txBody>
      </p:sp>
      <p:graphicFrame>
        <p:nvGraphicFramePr>
          <p:cNvPr id="1855572" name="Group 84"/>
          <p:cNvGraphicFramePr>
            <a:graphicFrameLocks noGrp="1"/>
          </p:cNvGraphicFramePr>
          <p:nvPr/>
        </p:nvGraphicFramePr>
        <p:xfrm>
          <a:off x="381000" y="2743200"/>
          <a:ext cx="8458200" cy="2590800"/>
        </p:xfrm>
        <a:graphic>
          <a:graphicData uri="http://schemas.openxmlformats.org/drawingml/2006/table">
            <a:tbl>
              <a:tblPr/>
              <a:tblGrid>
                <a:gridCol w="2133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19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05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002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809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LilyUPC" pitchFamily="34" charset="-34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LilyUPC" pitchFamily="34" charset="-34"/>
                        </a:rPr>
                        <a:t>วัน เดือน ปี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LilyUPC" pitchFamily="34" charset="-34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LilyUPC" pitchFamily="34" charset="-34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LilyUPC" pitchFamily="34" charset="-34"/>
                        </a:rPr>
                        <a:t>ตำแหน่ง/วิทยฐานะ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LilyUPC" pitchFamily="34" charset="-34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LilyUPC" pitchFamily="34" charset="-34"/>
                        </a:rPr>
                        <a:t>รับเงินเดือน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LilyUPC" pitchFamily="34" charset="-34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5288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LilyUPC" pitchFamily="34" charset="-34"/>
                        </a:rPr>
                        <a:t>ระดับ/อันดับ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LilyUPC" pitchFamily="34" charset="-34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LilyUPC" pitchFamily="34" charset="-34"/>
                        </a:rPr>
                        <a:t>ขั้น (บาท)</a:t>
                      </a:r>
                      <a:endParaRPr kumimoji="0" lang="th-TH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LilyUPC" pitchFamily="34" charset="-34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ngsana New" pitchFamily="18" charset="-34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ngsana New" pitchFamily="18" charset="-34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ngsana New" pitchFamily="18" charset="-34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ngsana New" pitchFamily="18" charset="-34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ngsana New" pitchFamily="18" charset="-34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ngsana New" pitchFamily="18" charset="-34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ngsana New" pitchFamily="18" charset="-34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ngsana New" pitchFamily="18" charset="-34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ngsana New" pitchFamily="18" charset="-34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ngsana New" pitchFamily="18" charset="-34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ngsana New" pitchFamily="18" charset="-34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ngsana New" pitchFamily="18" charset="-34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strips dir="rd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 txBox="1">
            <a:spLocks noGrp="1"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1400" b="0">
                <a:solidFill>
                  <a:schemeClr val="tx1"/>
                </a:solidFill>
                <a:cs typeface="+mj-cs"/>
              </a:rPr>
              <a:t>กรมส่งเสริมการปกครองท้องถิ่น  เทพสุริยา(เทพสุริยา)</a:t>
            </a:r>
            <a:endParaRPr lang="th-TH" sz="1400" b="0">
              <a:solidFill>
                <a:schemeClr val="tx1"/>
              </a:solidFill>
              <a:cs typeface="+mj-cs"/>
            </a:endParaRPr>
          </a:p>
        </p:txBody>
      </p:sp>
      <p:sp>
        <p:nvSpPr>
          <p:cNvPr id="5" name="Footer Placeholder 2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1400" b="0">
                <a:solidFill>
                  <a:schemeClr val="tx1"/>
                </a:solidFill>
                <a:cs typeface="+mj-cs"/>
              </a:rPr>
              <a:t>(เทพสุริยา)</a:t>
            </a:r>
            <a:endParaRPr lang="th-TH" sz="1400" b="0">
              <a:solidFill>
                <a:schemeClr val="tx1"/>
              </a:solidFill>
              <a:cs typeface="+mj-cs"/>
            </a:endParaRPr>
          </a:p>
        </p:txBody>
      </p:sp>
      <p:sp>
        <p:nvSpPr>
          <p:cNvPr id="14340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7" tIns="45718" rIns="91437" bIns="45718" anchor="ctr"/>
          <a:lstStyle/>
          <a:p>
            <a:pPr algn="ctr" eaLnBrk="1" hangingPunct="1">
              <a:defRPr/>
            </a:pPr>
            <a:r>
              <a:rPr lang="th-TH">
                <a:cs typeface="+mj-cs"/>
              </a:rPr>
              <a:t>แบบเสนอขอรับการประเมิน</a:t>
            </a:r>
            <a:r>
              <a:rPr lang="en-US">
                <a:cs typeface="+mj-cs"/>
              </a:rPr>
              <a:t>      </a:t>
            </a:r>
            <a:r>
              <a:rPr lang="th-TH">
                <a:cs typeface="+mj-cs"/>
              </a:rPr>
              <a:t>วฐ.1</a:t>
            </a:r>
          </a:p>
        </p:txBody>
      </p:sp>
      <p:sp>
        <p:nvSpPr>
          <p:cNvPr id="14341" name="Rectangle 3"/>
          <p:cNvSpPr>
            <a:spLocks noChangeArrowheads="1"/>
          </p:cNvSpPr>
          <p:nvPr/>
        </p:nvSpPr>
        <p:spPr bwMode="auto">
          <a:xfrm>
            <a:off x="0" y="990600"/>
            <a:ext cx="9144000" cy="5867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7" tIns="45718" rIns="91437" bIns="45718" anchor="ctr"/>
          <a:lstStyle/>
          <a:p>
            <a:pPr eaLnBrk="1" hangingPunct="1">
              <a:defRPr/>
            </a:pPr>
            <a:r>
              <a:rPr lang="th-TH" sz="2800">
                <a:solidFill>
                  <a:schemeClr val="tx1"/>
                </a:solidFill>
                <a:cs typeface="+mj-cs"/>
              </a:rPr>
              <a:t>3.  รายงานผลงานที่เกิดจากการปฏิบัติหน้าที่</a:t>
            </a:r>
          </a:p>
          <a:p>
            <a:pPr eaLnBrk="1" hangingPunct="1">
              <a:defRPr/>
            </a:pPr>
            <a:r>
              <a:rPr lang="th-TH" sz="2800">
                <a:solidFill>
                  <a:schemeClr val="tx1"/>
                </a:solidFill>
                <a:cs typeface="+mj-cs"/>
              </a:rPr>
              <a:t>     ได้เสนอรายงานผลงานที่เกิดจากการปฏิบัติหน้าที่ย้อนหลัง 2 ปีติดต่อกัน </a:t>
            </a:r>
            <a:endParaRPr lang="en-US" sz="2800">
              <a:solidFill>
                <a:schemeClr val="tx1"/>
              </a:solidFill>
              <a:cs typeface="+mj-cs"/>
            </a:endParaRPr>
          </a:p>
          <a:p>
            <a:pPr eaLnBrk="1" hangingPunct="1">
              <a:defRPr/>
            </a:pPr>
            <a:r>
              <a:rPr lang="en-US" sz="2800">
                <a:solidFill>
                  <a:schemeClr val="tx1"/>
                </a:solidFill>
                <a:cs typeface="+mj-cs"/>
              </a:rPr>
              <a:t>     </a:t>
            </a:r>
            <a:r>
              <a:rPr lang="th-TH" sz="2800">
                <a:solidFill>
                  <a:schemeClr val="tx1"/>
                </a:solidFill>
                <a:cs typeface="+mj-cs"/>
              </a:rPr>
              <a:t>ตามแบบรายงานผลงานที่เกิดจากการปฏิบัติหน้าที่ </a:t>
            </a:r>
            <a:r>
              <a:rPr lang="th-TH" sz="2000">
                <a:solidFill>
                  <a:schemeClr val="tx1"/>
                </a:solidFill>
                <a:cs typeface="+mj-cs"/>
              </a:rPr>
              <a:t>(แบบ วฐ.2 หรือแบบ วฐ.2/1)</a:t>
            </a:r>
            <a:r>
              <a:rPr lang="th-TH" sz="2800">
                <a:solidFill>
                  <a:schemeClr val="tx1"/>
                </a:solidFill>
                <a:cs typeface="+mj-cs"/>
              </a:rPr>
              <a:t> มาพร้อมนี้ 	   </a:t>
            </a:r>
          </a:p>
          <a:p>
            <a:pPr eaLnBrk="1" hangingPunct="1">
              <a:defRPr/>
            </a:pPr>
            <a:r>
              <a:rPr lang="th-TH" sz="2800">
                <a:solidFill>
                  <a:schemeClr val="tx1"/>
                </a:solidFill>
                <a:cs typeface="+mj-cs"/>
              </a:rPr>
              <a:t>            	ขอรับรองว่าข้อมูลทั้งหมดถูกต้อง และเป็นความจริง</a:t>
            </a:r>
            <a:endParaRPr lang="en-US" sz="2800">
              <a:solidFill>
                <a:schemeClr val="tx1"/>
              </a:solidFill>
              <a:cs typeface="+mj-cs"/>
            </a:endParaRPr>
          </a:p>
          <a:p>
            <a:pPr eaLnBrk="1" hangingPunct="1">
              <a:defRPr/>
            </a:pPr>
            <a:endParaRPr lang="en-US" sz="2800">
              <a:solidFill>
                <a:schemeClr val="tx1"/>
              </a:solidFill>
              <a:cs typeface="+mj-cs"/>
            </a:endParaRPr>
          </a:p>
          <a:p>
            <a:pPr eaLnBrk="1" hangingPunct="1">
              <a:defRPr/>
            </a:pPr>
            <a:endParaRPr lang="th-TH" sz="2800">
              <a:solidFill>
                <a:schemeClr val="tx1"/>
              </a:solidFill>
              <a:cs typeface="+mj-cs"/>
            </a:endParaRPr>
          </a:p>
          <a:p>
            <a:pPr eaLnBrk="1" hangingPunct="1">
              <a:defRPr/>
            </a:pPr>
            <a:r>
              <a:rPr lang="th-TH" sz="2800">
                <a:solidFill>
                  <a:schemeClr val="tx1"/>
                </a:solidFill>
                <a:cs typeface="+mj-cs"/>
              </a:rPr>
              <a:t>			ลงชื่อ....................................ผู้ขอรับการประเมิน</a:t>
            </a:r>
            <a:endParaRPr lang="en-US" sz="2800">
              <a:solidFill>
                <a:schemeClr val="tx1"/>
              </a:solidFill>
              <a:cs typeface="+mj-cs"/>
            </a:endParaRPr>
          </a:p>
          <a:p>
            <a:pPr eaLnBrk="1" hangingPunct="1">
              <a:defRPr/>
            </a:pPr>
            <a:r>
              <a:rPr lang="en-US" sz="2800">
                <a:solidFill>
                  <a:schemeClr val="tx1"/>
                </a:solidFill>
                <a:cs typeface="+mj-cs"/>
              </a:rPr>
              <a:t>                                    </a:t>
            </a:r>
            <a:r>
              <a:rPr lang="th-TH" sz="2800">
                <a:solidFill>
                  <a:schemeClr val="tx1"/>
                </a:solidFill>
                <a:cs typeface="+mj-cs"/>
              </a:rPr>
              <a:t>(.............................)	</a:t>
            </a:r>
          </a:p>
          <a:p>
            <a:pPr eaLnBrk="1" hangingPunct="1">
              <a:defRPr/>
            </a:pPr>
            <a:r>
              <a:rPr lang="th-TH" sz="2800">
                <a:solidFill>
                  <a:schemeClr val="tx1"/>
                </a:solidFill>
                <a:cs typeface="+mj-cs"/>
              </a:rPr>
              <a:t>			ตำแหน่ง...................................</a:t>
            </a:r>
          </a:p>
          <a:p>
            <a:pPr eaLnBrk="1" hangingPunct="1">
              <a:defRPr/>
            </a:pPr>
            <a:r>
              <a:rPr lang="th-TH" sz="2800">
                <a:solidFill>
                  <a:schemeClr val="tx1"/>
                </a:solidFill>
                <a:cs typeface="+mj-cs"/>
              </a:rPr>
              <a:t>			วันที่........เดือน.................พ.ศ...........</a:t>
            </a:r>
          </a:p>
          <a:p>
            <a:pPr eaLnBrk="1" hangingPunct="1">
              <a:defRPr/>
            </a:pPr>
            <a:endParaRPr lang="th-TH" sz="2800">
              <a:solidFill>
                <a:schemeClr val="tx1"/>
              </a:solidFill>
              <a:cs typeface="+mj-cs"/>
            </a:endParaRPr>
          </a:p>
          <a:p>
            <a:pPr eaLnBrk="1" hangingPunct="1">
              <a:defRPr/>
            </a:pPr>
            <a:endParaRPr lang="th-TH" sz="2800">
              <a:solidFill>
                <a:schemeClr val="tx1"/>
              </a:solidFill>
              <a:cs typeface="+mj-cs"/>
            </a:endParaRPr>
          </a:p>
        </p:txBody>
      </p:sp>
    </p:spTree>
  </p:cSld>
  <p:clrMapOvr>
    <a:masterClrMapping/>
  </p:clrMapOvr>
  <p:transition spd="med">
    <p:strips dir="rd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/>
          <p:cNvSpPr txBox="1">
            <a:spLocks noGrp="1"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1400" b="0">
                <a:solidFill>
                  <a:schemeClr val="tx1"/>
                </a:solidFill>
                <a:cs typeface="+mj-cs"/>
              </a:rPr>
              <a:t>กรมส่งเสริมการปกครองท้องถิ่น  เทพสุริยา(เทพสุริยา)</a:t>
            </a:r>
            <a:endParaRPr lang="th-TH" sz="1400" b="0">
              <a:solidFill>
                <a:schemeClr val="tx1"/>
              </a:solidFill>
              <a:cs typeface="+mj-cs"/>
            </a:endParaRPr>
          </a:p>
        </p:txBody>
      </p:sp>
      <p:sp>
        <p:nvSpPr>
          <p:cNvPr id="5" name="Footer Placeholder 2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1400" b="0">
                <a:solidFill>
                  <a:schemeClr val="tx1"/>
                </a:solidFill>
                <a:cs typeface="+mj-cs"/>
              </a:rPr>
              <a:t>(เทพสุริยา)</a:t>
            </a:r>
            <a:endParaRPr lang="th-TH" sz="1400" b="0">
              <a:solidFill>
                <a:schemeClr val="tx1"/>
              </a:solidFill>
              <a:cs typeface="+mj-cs"/>
            </a:endParaRPr>
          </a:p>
        </p:txBody>
      </p:sp>
      <p:sp>
        <p:nvSpPr>
          <p:cNvPr id="15364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7" tIns="45718" rIns="91437" bIns="45718" anchor="ctr"/>
          <a:lstStyle/>
          <a:p>
            <a:pPr algn="ctr" eaLnBrk="1" hangingPunct="1">
              <a:defRPr/>
            </a:pPr>
            <a:r>
              <a:rPr lang="th-TH">
                <a:cs typeface="+mj-cs"/>
              </a:rPr>
              <a:t>แบบเสนอขอรับการประเมิน</a:t>
            </a:r>
            <a:r>
              <a:rPr lang="en-US">
                <a:cs typeface="+mj-cs"/>
              </a:rPr>
              <a:t>      </a:t>
            </a:r>
            <a:r>
              <a:rPr lang="th-TH">
                <a:cs typeface="+mj-cs"/>
              </a:rPr>
              <a:t>วฐ.1</a:t>
            </a:r>
          </a:p>
        </p:txBody>
      </p:sp>
      <p:sp>
        <p:nvSpPr>
          <p:cNvPr id="15365" name="Rectangle 3"/>
          <p:cNvSpPr>
            <a:spLocks noChangeArrowheads="1"/>
          </p:cNvSpPr>
          <p:nvPr/>
        </p:nvSpPr>
        <p:spPr bwMode="auto">
          <a:xfrm>
            <a:off x="0" y="990600"/>
            <a:ext cx="9144000" cy="5867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7" tIns="45718" rIns="91437" bIns="45718" anchor="ctr"/>
          <a:lstStyle/>
          <a:p>
            <a:pPr eaLnBrk="1" hangingPunct="1">
              <a:defRPr/>
            </a:pPr>
            <a:r>
              <a:rPr lang="en-US" sz="2800">
                <a:solidFill>
                  <a:schemeClr val="tx1"/>
                </a:solidFill>
                <a:cs typeface="+mj-cs"/>
              </a:rPr>
              <a:t>                               </a:t>
            </a:r>
            <a:r>
              <a:rPr lang="en-US" sz="3200">
                <a:solidFill>
                  <a:schemeClr val="tx1"/>
                </a:solidFill>
                <a:cs typeface="+mj-cs"/>
              </a:rPr>
              <a:t>การตรวจสอบและรับรอง</a:t>
            </a:r>
          </a:p>
          <a:p>
            <a:pPr eaLnBrk="1" hangingPunct="1">
              <a:defRPr/>
            </a:pPr>
            <a:r>
              <a:rPr lang="en-US" sz="2800">
                <a:solidFill>
                  <a:schemeClr val="tx1"/>
                </a:solidFill>
                <a:cs typeface="+mj-cs"/>
              </a:rPr>
              <a:t>  การตรวจสอบและรับรองของผู้บังคับบัญชา  </a:t>
            </a:r>
          </a:p>
          <a:p>
            <a:pPr eaLnBrk="1" hangingPunct="1">
              <a:defRPr/>
            </a:pPr>
            <a:r>
              <a:rPr lang="en-US" sz="2800">
                <a:solidFill>
                  <a:schemeClr val="tx1"/>
                </a:solidFill>
                <a:cs typeface="+mj-cs"/>
              </a:rPr>
              <a:t>    ได้ตรวจสอบแล้วรับรองว่าข้อมูลถูกต้องและเป็นความจริง</a:t>
            </a:r>
          </a:p>
          <a:p>
            <a:pPr eaLnBrk="1" hangingPunct="1">
              <a:defRPr/>
            </a:pPr>
            <a:r>
              <a:rPr lang="en-US" sz="2800">
                <a:solidFill>
                  <a:schemeClr val="tx1"/>
                </a:solidFill>
                <a:cs typeface="+mj-cs"/>
              </a:rPr>
              <a:t>        </a:t>
            </a:r>
            <a:r>
              <a:rPr lang="en-US" sz="2800">
                <a:solidFill>
                  <a:schemeClr val="tx1"/>
                </a:solidFill>
                <a:cs typeface="+mj-cs"/>
                <a:sym typeface="Wingdings 2" pitchFamily="18" charset="2"/>
              </a:rPr>
              <a:t></a:t>
            </a:r>
            <a:r>
              <a:rPr lang="en-US" sz="2800">
                <a:solidFill>
                  <a:schemeClr val="tx1"/>
                </a:solidFill>
                <a:cs typeface="+mj-cs"/>
              </a:rPr>
              <a:t> มีคุณสมบัติตามที่ ก.ท.กำหนด </a:t>
            </a:r>
          </a:p>
          <a:p>
            <a:pPr eaLnBrk="1" hangingPunct="1">
              <a:defRPr/>
            </a:pPr>
            <a:r>
              <a:rPr lang="en-US" sz="2800">
                <a:solidFill>
                  <a:schemeClr val="tx1"/>
                </a:solidFill>
                <a:cs typeface="+mj-cs"/>
              </a:rPr>
              <a:t>        </a:t>
            </a:r>
            <a:r>
              <a:rPr lang="en-US" sz="2800">
                <a:solidFill>
                  <a:schemeClr val="tx1"/>
                </a:solidFill>
                <a:cs typeface="+mj-cs"/>
                <a:sym typeface="Wingdings 2" pitchFamily="18" charset="2"/>
              </a:rPr>
              <a:t></a:t>
            </a:r>
            <a:r>
              <a:rPr lang="en-US" sz="2800">
                <a:solidFill>
                  <a:schemeClr val="tx1"/>
                </a:solidFill>
                <a:cs typeface="+mj-cs"/>
              </a:rPr>
              <a:t> ขาดคุณสมบัติ (ระบุ) ....................</a:t>
            </a:r>
          </a:p>
          <a:p>
            <a:pPr eaLnBrk="1" hangingPunct="1">
              <a:defRPr/>
            </a:pPr>
            <a:endParaRPr lang="en-US" sz="2000">
              <a:solidFill>
                <a:schemeClr val="tx1"/>
              </a:solidFill>
              <a:cs typeface="+mj-cs"/>
            </a:endParaRPr>
          </a:p>
          <a:p>
            <a:pPr eaLnBrk="1" hangingPunct="1">
              <a:defRPr/>
            </a:pPr>
            <a:r>
              <a:rPr lang="en-US" sz="2800">
                <a:solidFill>
                  <a:schemeClr val="tx1"/>
                </a:solidFill>
                <a:cs typeface="+mj-cs"/>
              </a:rPr>
              <a:t>			</a:t>
            </a:r>
            <a:r>
              <a:rPr lang="en-US" sz="2400">
                <a:solidFill>
                  <a:schemeClr val="tx1"/>
                </a:solidFill>
                <a:cs typeface="+mj-cs"/>
              </a:rPr>
              <a:t>ลงชื่อ.................................. </a:t>
            </a:r>
          </a:p>
          <a:p>
            <a:pPr eaLnBrk="1" hangingPunct="1">
              <a:defRPr/>
            </a:pPr>
            <a:r>
              <a:rPr lang="en-US" sz="2400">
                <a:solidFill>
                  <a:schemeClr val="tx1"/>
                </a:solidFill>
                <a:cs typeface="+mj-cs"/>
              </a:rPr>
              <a:t>			      (..........................)	</a:t>
            </a:r>
          </a:p>
          <a:p>
            <a:pPr eaLnBrk="1" hangingPunct="1">
              <a:defRPr/>
            </a:pPr>
            <a:r>
              <a:rPr lang="en-US" sz="2400">
                <a:solidFill>
                  <a:schemeClr val="tx1"/>
                </a:solidFill>
                <a:cs typeface="+mj-cs"/>
              </a:rPr>
              <a:t>			ตำแหน่ง ผู้อำนวยการสถานศึกษา </a:t>
            </a:r>
            <a:r>
              <a:rPr lang="en-US" sz="2000">
                <a:solidFill>
                  <a:schemeClr val="tx1"/>
                </a:solidFill>
                <a:cs typeface="+mj-cs"/>
              </a:rPr>
              <a:t>(กรณีประเมินครู/รอง ผอ.สถานศึกษา)</a:t>
            </a:r>
            <a:r>
              <a:rPr lang="en-US" sz="2400">
                <a:solidFill>
                  <a:schemeClr val="tx1"/>
                </a:solidFill>
                <a:cs typeface="+mj-cs"/>
              </a:rPr>
              <a:t>  </a:t>
            </a:r>
          </a:p>
          <a:p>
            <a:pPr eaLnBrk="1" hangingPunct="1">
              <a:defRPr/>
            </a:pPr>
            <a:r>
              <a:rPr lang="en-US" sz="2400">
                <a:solidFill>
                  <a:schemeClr val="tx1"/>
                </a:solidFill>
                <a:cs typeface="+mj-cs"/>
              </a:rPr>
              <a:t>			วันที่........เดือน.................พ.ศ.........</a:t>
            </a:r>
          </a:p>
          <a:p>
            <a:pPr eaLnBrk="1" hangingPunct="1">
              <a:defRPr/>
            </a:pPr>
            <a:r>
              <a:rPr lang="en-US" sz="2400">
                <a:solidFill>
                  <a:schemeClr val="tx1"/>
                </a:solidFill>
                <a:cs typeface="+mj-cs"/>
              </a:rPr>
              <a:t>	</a:t>
            </a:r>
          </a:p>
          <a:p>
            <a:pPr eaLnBrk="1" hangingPunct="1">
              <a:defRPr/>
            </a:pPr>
            <a:r>
              <a:rPr lang="en-US" sz="2400">
                <a:solidFill>
                  <a:schemeClr val="tx1"/>
                </a:solidFill>
                <a:cs typeface="+mj-cs"/>
              </a:rPr>
              <a:t>			ลงชื่อ....................................</a:t>
            </a:r>
          </a:p>
          <a:p>
            <a:pPr eaLnBrk="1" hangingPunct="1">
              <a:defRPr/>
            </a:pPr>
            <a:r>
              <a:rPr lang="en-US" sz="2400">
                <a:solidFill>
                  <a:schemeClr val="tx1"/>
                </a:solidFill>
                <a:cs typeface="+mj-cs"/>
              </a:rPr>
              <a:t>			     (..............................)	</a:t>
            </a:r>
          </a:p>
          <a:p>
            <a:pPr eaLnBrk="1" hangingPunct="1">
              <a:defRPr/>
            </a:pPr>
            <a:r>
              <a:rPr lang="en-US" sz="2400">
                <a:solidFill>
                  <a:schemeClr val="tx1"/>
                </a:solidFill>
                <a:cs typeface="+mj-cs"/>
              </a:rPr>
              <a:t>	                    ตำแหน่ง ผอ.สำนัก/กองการศึกษา</a:t>
            </a:r>
          </a:p>
          <a:p>
            <a:pPr eaLnBrk="1" hangingPunct="1">
              <a:defRPr/>
            </a:pPr>
            <a:r>
              <a:rPr lang="en-US" sz="2400">
                <a:solidFill>
                  <a:schemeClr val="tx1"/>
                </a:solidFill>
                <a:cs typeface="+mj-cs"/>
              </a:rPr>
              <a:t>			วันที่........เดือน...................พ.ศ..........</a:t>
            </a:r>
          </a:p>
        </p:txBody>
      </p:sp>
    </p:spTree>
  </p:cSld>
  <p:clrMapOvr>
    <a:masterClrMapping/>
  </p:clrMapOvr>
  <p:transition spd="med">
    <p:strips dir="rd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 txBox="1">
            <a:spLocks noGrp="1"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1400" b="0">
                <a:solidFill>
                  <a:schemeClr val="tx1"/>
                </a:solidFill>
                <a:cs typeface="+mj-cs"/>
              </a:rPr>
              <a:t>กรมส่งเสริมการปกครองท้องถิ่น  เทพสุริยา(เทพสุริยา)</a:t>
            </a:r>
            <a:endParaRPr lang="th-TH" sz="1400" b="0">
              <a:solidFill>
                <a:schemeClr val="tx1"/>
              </a:solidFill>
              <a:cs typeface="+mj-cs"/>
            </a:endParaRPr>
          </a:p>
        </p:txBody>
      </p:sp>
      <p:sp>
        <p:nvSpPr>
          <p:cNvPr id="5" name="Footer Placeholder 2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1400" b="0">
                <a:solidFill>
                  <a:schemeClr val="tx1"/>
                </a:solidFill>
                <a:cs typeface="+mj-cs"/>
              </a:rPr>
              <a:t>(เทพสุริยา)</a:t>
            </a:r>
            <a:endParaRPr lang="th-TH" sz="1400" b="0">
              <a:solidFill>
                <a:schemeClr val="tx1"/>
              </a:solidFill>
              <a:cs typeface="+mj-cs"/>
            </a:endParaRPr>
          </a:p>
        </p:txBody>
      </p:sp>
      <p:sp>
        <p:nvSpPr>
          <p:cNvPr id="16388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7" tIns="45718" rIns="91437" bIns="45718" anchor="ctr"/>
          <a:lstStyle/>
          <a:p>
            <a:pPr algn="ctr" eaLnBrk="1" hangingPunct="1">
              <a:defRPr/>
            </a:pPr>
            <a:r>
              <a:rPr lang="th-TH">
                <a:cs typeface="+mj-cs"/>
              </a:rPr>
              <a:t>แบบเสนอขอรับการประเมิน</a:t>
            </a:r>
            <a:r>
              <a:rPr lang="en-US">
                <a:cs typeface="+mj-cs"/>
              </a:rPr>
              <a:t>      </a:t>
            </a:r>
            <a:r>
              <a:rPr lang="th-TH">
                <a:cs typeface="+mj-cs"/>
              </a:rPr>
              <a:t>วฐ.1</a:t>
            </a:r>
          </a:p>
        </p:txBody>
      </p:sp>
      <p:sp>
        <p:nvSpPr>
          <p:cNvPr id="16389" name="Rectangle 3"/>
          <p:cNvSpPr>
            <a:spLocks noChangeArrowheads="1"/>
          </p:cNvSpPr>
          <p:nvPr/>
        </p:nvSpPr>
        <p:spPr bwMode="auto">
          <a:xfrm>
            <a:off x="0" y="990600"/>
            <a:ext cx="9144000" cy="5867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7" tIns="45718" rIns="91437" bIns="45718" anchor="ctr"/>
          <a:lstStyle/>
          <a:p>
            <a:pPr eaLnBrk="1" hangingPunct="1">
              <a:defRPr/>
            </a:pPr>
            <a:r>
              <a:rPr lang="en-US" sz="2800">
                <a:solidFill>
                  <a:schemeClr val="tx1"/>
                </a:solidFill>
                <a:cs typeface="+mj-cs"/>
              </a:rPr>
              <a:t>   </a:t>
            </a:r>
            <a:r>
              <a:rPr lang="th-TH" sz="2800">
                <a:solidFill>
                  <a:schemeClr val="tx1"/>
                </a:solidFill>
                <a:cs typeface="+mj-cs"/>
              </a:rPr>
              <a:t>ความเห็น</a:t>
            </a:r>
          </a:p>
          <a:p>
            <a:pPr eaLnBrk="1" hangingPunct="1">
              <a:defRPr/>
            </a:pPr>
            <a:r>
              <a:rPr lang="th-TH" sz="2800">
                <a:solidFill>
                  <a:schemeClr val="tx1"/>
                </a:solidFill>
                <a:cs typeface="+mj-cs"/>
              </a:rPr>
              <a:t>      ............................</a:t>
            </a:r>
            <a:r>
              <a:rPr lang="en-US" sz="2800">
                <a:solidFill>
                  <a:schemeClr val="tx1"/>
                </a:solidFill>
                <a:cs typeface="+mj-cs"/>
              </a:rPr>
              <a:t>.........................</a:t>
            </a:r>
          </a:p>
          <a:p>
            <a:pPr eaLnBrk="1" hangingPunct="1">
              <a:defRPr/>
            </a:pPr>
            <a:endParaRPr lang="th-TH" sz="2800">
              <a:solidFill>
                <a:schemeClr val="tx1"/>
              </a:solidFill>
              <a:cs typeface="+mj-cs"/>
            </a:endParaRPr>
          </a:p>
          <a:p>
            <a:pPr eaLnBrk="1" hangingPunct="1">
              <a:defRPr/>
            </a:pPr>
            <a:r>
              <a:rPr lang="th-TH" sz="2800">
                <a:solidFill>
                  <a:schemeClr val="tx1"/>
                </a:solidFill>
                <a:cs typeface="+mj-cs"/>
              </a:rPr>
              <a:t>			</a:t>
            </a:r>
            <a:r>
              <a:rPr lang="th-TH" sz="2400">
                <a:solidFill>
                  <a:schemeClr val="tx1"/>
                </a:solidFill>
                <a:cs typeface="+mj-cs"/>
              </a:rPr>
              <a:t>ลงชื่อ.................................</a:t>
            </a:r>
            <a:r>
              <a:rPr lang="en-US" sz="2400">
                <a:solidFill>
                  <a:schemeClr val="tx1"/>
                </a:solidFill>
                <a:cs typeface="+mj-cs"/>
              </a:rPr>
              <a:t>..</a:t>
            </a:r>
            <a:r>
              <a:rPr lang="th-TH" sz="2400">
                <a:solidFill>
                  <a:schemeClr val="tx1"/>
                </a:solidFill>
                <a:cs typeface="+mj-cs"/>
              </a:rPr>
              <a:t>.</a:t>
            </a:r>
          </a:p>
          <a:p>
            <a:pPr eaLnBrk="1" hangingPunct="1">
              <a:defRPr/>
            </a:pPr>
            <a:r>
              <a:rPr lang="th-TH" sz="2400">
                <a:solidFill>
                  <a:schemeClr val="tx1"/>
                </a:solidFill>
                <a:cs typeface="+mj-cs"/>
              </a:rPr>
              <a:t>			</a:t>
            </a:r>
            <a:r>
              <a:rPr lang="en-US" sz="2400">
                <a:solidFill>
                  <a:schemeClr val="tx1"/>
                </a:solidFill>
                <a:cs typeface="+mj-cs"/>
              </a:rPr>
              <a:t>      </a:t>
            </a:r>
            <a:r>
              <a:rPr lang="th-TH" sz="2400">
                <a:solidFill>
                  <a:schemeClr val="tx1"/>
                </a:solidFill>
                <a:cs typeface="+mj-cs"/>
              </a:rPr>
              <a:t>(...........................)	</a:t>
            </a:r>
          </a:p>
          <a:p>
            <a:pPr eaLnBrk="1" hangingPunct="1">
              <a:defRPr/>
            </a:pPr>
            <a:r>
              <a:rPr lang="th-TH" sz="2400">
                <a:solidFill>
                  <a:schemeClr val="tx1"/>
                </a:solidFill>
                <a:cs typeface="+mj-cs"/>
              </a:rPr>
              <a:t>			ตำแหน่ง  ปลัด อปท. </a:t>
            </a:r>
          </a:p>
          <a:p>
            <a:pPr eaLnBrk="1" hangingPunct="1">
              <a:defRPr/>
            </a:pPr>
            <a:r>
              <a:rPr lang="th-TH" sz="2400">
                <a:solidFill>
                  <a:schemeClr val="tx1"/>
                </a:solidFill>
                <a:cs typeface="+mj-cs"/>
              </a:rPr>
              <a:t>			วันที่.......เดือน..................พ.ศ..........</a:t>
            </a:r>
          </a:p>
          <a:p>
            <a:pPr eaLnBrk="1" hangingPunct="1">
              <a:defRPr/>
            </a:pPr>
            <a:r>
              <a:rPr lang="en-US" sz="2800">
                <a:solidFill>
                  <a:schemeClr val="tx1"/>
                </a:solidFill>
                <a:cs typeface="+mj-cs"/>
              </a:rPr>
              <a:t>   </a:t>
            </a:r>
            <a:r>
              <a:rPr lang="th-TH" sz="2800">
                <a:solidFill>
                  <a:schemeClr val="tx1"/>
                </a:solidFill>
                <a:cs typeface="+mj-cs"/>
              </a:rPr>
              <a:t>ความเห็น</a:t>
            </a:r>
          </a:p>
          <a:p>
            <a:pPr eaLnBrk="1" hangingPunct="1">
              <a:defRPr/>
            </a:pPr>
            <a:r>
              <a:rPr lang="th-TH" sz="2800">
                <a:solidFill>
                  <a:schemeClr val="tx1"/>
                </a:solidFill>
                <a:cs typeface="+mj-cs"/>
              </a:rPr>
              <a:t>      ......................................................</a:t>
            </a:r>
            <a:endParaRPr lang="en-US" sz="2800">
              <a:solidFill>
                <a:schemeClr val="tx1"/>
              </a:solidFill>
              <a:cs typeface="+mj-cs"/>
            </a:endParaRPr>
          </a:p>
          <a:p>
            <a:pPr eaLnBrk="1" hangingPunct="1">
              <a:defRPr/>
            </a:pPr>
            <a:endParaRPr lang="th-TH" sz="2800">
              <a:solidFill>
                <a:schemeClr val="tx1"/>
              </a:solidFill>
              <a:cs typeface="+mj-cs"/>
            </a:endParaRPr>
          </a:p>
          <a:p>
            <a:pPr eaLnBrk="1" hangingPunct="1">
              <a:defRPr/>
            </a:pPr>
            <a:r>
              <a:rPr lang="th-TH" sz="2800">
                <a:solidFill>
                  <a:schemeClr val="tx1"/>
                </a:solidFill>
                <a:cs typeface="+mj-cs"/>
              </a:rPr>
              <a:t>			</a:t>
            </a:r>
            <a:r>
              <a:rPr lang="th-TH" sz="2400">
                <a:solidFill>
                  <a:schemeClr val="tx1"/>
                </a:solidFill>
                <a:cs typeface="+mj-cs"/>
              </a:rPr>
              <a:t>ลงชื่อ.......................................</a:t>
            </a:r>
          </a:p>
          <a:p>
            <a:pPr eaLnBrk="1" hangingPunct="1">
              <a:defRPr/>
            </a:pPr>
            <a:r>
              <a:rPr lang="th-TH" sz="2400">
                <a:solidFill>
                  <a:schemeClr val="tx1"/>
                </a:solidFill>
                <a:cs typeface="+mj-cs"/>
              </a:rPr>
              <a:t>	</a:t>
            </a:r>
            <a:r>
              <a:rPr lang="en-US" sz="2400">
                <a:solidFill>
                  <a:schemeClr val="tx1"/>
                </a:solidFill>
                <a:cs typeface="+mj-cs"/>
              </a:rPr>
              <a:t>		     </a:t>
            </a:r>
            <a:r>
              <a:rPr lang="th-TH" sz="2400">
                <a:solidFill>
                  <a:schemeClr val="tx1"/>
                </a:solidFill>
                <a:cs typeface="+mj-cs"/>
              </a:rPr>
              <a:t>(...............................)	</a:t>
            </a:r>
          </a:p>
          <a:p>
            <a:pPr eaLnBrk="1" hangingPunct="1">
              <a:defRPr/>
            </a:pPr>
            <a:r>
              <a:rPr lang="th-TH" sz="2400">
                <a:solidFill>
                  <a:schemeClr val="tx1"/>
                </a:solidFill>
                <a:cs typeface="+mj-cs"/>
              </a:rPr>
              <a:t>			ตำแหน่ง  นายก อปท. </a:t>
            </a:r>
          </a:p>
          <a:p>
            <a:pPr eaLnBrk="1" hangingPunct="1">
              <a:defRPr/>
            </a:pPr>
            <a:r>
              <a:rPr lang="th-TH" sz="2400">
                <a:solidFill>
                  <a:schemeClr val="tx1"/>
                </a:solidFill>
                <a:cs typeface="+mj-cs"/>
              </a:rPr>
              <a:t>			วันที่.........เดือน..................พ.ศ...............</a:t>
            </a:r>
          </a:p>
        </p:txBody>
      </p:sp>
      <p:sp>
        <p:nvSpPr>
          <p:cNvPr id="16390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6477000"/>
            <a:ext cx="609600" cy="381000"/>
          </a:xfrm>
          <a:prstGeom prst="actionButtonBackPrevious">
            <a:avLst/>
          </a:prstGeom>
          <a:solidFill>
            <a:srgbClr val="FFFF00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cs typeface="+mj-cs"/>
            </a:endParaRPr>
          </a:p>
        </p:txBody>
      </p:sp>
    </p:spTree>
  </p:cSld>
  <p:clrMapOvr>
    <a:masterClrMapping/>
  </p:clrMapOvr>
  <p:transition spd="med">
    <p:strips dir="rd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7" tIns="45718" rIns="91437" bIns="45718" anchor="ctr"/>
          <a:lstStyle/>
          <a:p>
            <a:pPr algn="ctr" eaLnBrk="1" hangingPunct="1">
              <a:defRPr/>
            </a:pPr>
            <a:r>
              <a:rPr lang="th-TH" sz="4400">
                <a:cs typeface="+mj-cs"/>
              </a:rPr>
              <a:t>แบบรายงานผลงานที่เกิดจากการปฏิบัติหน้าที่</a:t>
            </a:r>
            <a:r>
              <a:rPr lang="en-US" sz="4400">
                <a:cs typeface="+mj-cs"/>
              </a:rPr>
              <a:t>  </a:t>
            </a:r>
            <a:r>
              <a:rPr lang="th-TH" sz="4400">
                <a:cs typeface="+mj-cs"/>
              </a:rPr>
              <a:t>วฐ.2</a:t>
            </a:r>
          </a:p>
        </p:txBody>
      </p:sp>
      <p:sp>
        <p:nvSpPr>
          <p:cNvPr id="17413" name="Rectangle 3"/>
          <p:cNvSpPr>
            <a:spLocks noChangeArrowheads="1"/>
          </p:cNvSpPr>
          <p:nvPr/>
        </p:nvSpPr>
        <p:spPr bwMode="auto">
          <a:xfrm>
            <a:off x="0" y="990600"/>
            <a:ext cx="9144000" cy="1934344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7" tIns="45718" rIns="91437" bIns="45718" anchor="ctr"/>
          <a:lstStyle/>
          <a:p>
            <a:pPr algn="ctr" eaLnBrk="1" hangingPunct="1">
              <a:defRPr/>
            </a:pPr>
            <a:r>
              <a:rPr lang="th-TH" sz="3600" dirty="0">
                <a:solidFill>
                  <a:schemeClr val="tx1"/>
                </a:solidFill>
                <a:cs typeface="+mj-cs"/>
              </a:rPr>
              <a:t>แบบรายงานผลงานที่เกิดจากการปฏิบัติหน้าที่</a:t>
            </a:r>
          </a:p>
          <a:p>
            <a:pPr algn="ctr" eaLnBrk="1" hangingPunct="1">
              <a:defRPr/>
            </a:pPr>
            <a:r>
              <a:rPr lang="th-TH" sz="2200" dirty="0">
                <a:solidFill>
                  <a:schemeClr val="tx1"/>
                </a:solidFill>
                <a:cs typeface="+mj-cs"/>
              </a:rPr>
              <a:t>(สำหรับการเสนอขอรับการประเมินเพื่อให้มีหรือเลื่อน</a:t>
            </a:r>
            <a:r>
              <a:rPr lang="th-TH" sz="2200" dirty="0" err="1">
                <a:solidFill>
                  <a:schemeClr val="tx1"/>
                </a:solidFill>
                <a:cs typeface="+mj-cs"/>
              </a:rPr>
              <a:t>วิทย</a:t>
            </a:r>
            <a:r>
              <a:rPr lang="th-TH" sz="2200" dirty="0">
                <a:solidFill>
                  <a:schemeClr val="tx1"/>
                </a:solidFill>
                <a:cs typeface="+mj-cs"/>
              </a:rPr>
              <a:t>ฐานระดับชำนาญการ)</a:t>
            </a:r>
          </a:p>
        </p:txBody>
      </p:sp>
      <p:sp>
        <p:nvSpPr>
          <p:cNvPr id="17414" name="Rectangle 4"/>
          <p:cNvSpPr>
            <a:spLocks noChangeArrowheads="1"/>
          </p:cNvSpPr>
          <p:nvPr/>
        </p:nvSpPr>
        <p:spPr bwMode="auto">
          <a:xfrm>
            <a:off x="0" y="2708920"/>
            <a:ext cx="9144000" cy="414908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7" tIns="45718" rIns="91437" bIns="45718" anchor="ctr"/>
          <a:lstStyle/>
          <a:p>
            <a:pPr eaLnBrk="1" hangingPunct="1">
              <a:defRPr/>
            </a:pPr>
            <a:r>
              <a:rPr lang="th-TH" sz="2800">
                <a:solidFill>
                  <a:schemeClr val="tx1"/>
                </a:solidFill>
                <a:cs typeface="+mj-cs"/>
              </a:rPr>
              <a:t>1.  ข้อมูลผู้ขอรับการประเมิน</a:t>
            </a:r>
          </a:p>
          <a:p>
            <a:pPr eaLnBrk="1" hangingPunct="1">
              <a:defRPr/>
            </a:pPr>
            <a:r>
              <a:rPr lang="th-TH" sz="2800">
                <a:solidFill>
                  <a:schemeClr val="tx1"/>
                </a:solidFill>
                <a:cs typeface="+mj-cs"/>
              </a:rPr>
              <a:t>     ชื่อ-สกุล .................</a:t>
            </a:r>
            <a:r>
              <a:rPr lang="en-US" sz="2800">
                <a:solidFill>
                  <a:schemeClr val="tx1"/>
                </a:solidFill>
                <a:cs typeface="+mj-cs"/>
              </a:rPr>
              <a:t>.................</a:t>
            </a:r>
            <a:r>
              <a:rPr lang="th-TH" sz="2800">
                <a:solidFill>
                  <a:schemeClr val="tx1"/>
                </a:solidFill>
                <a:cs typeface="+mj-cs"/>
              </a:rPr>
              <a:t>........อายุ...............ปี อายุราชการ................ปี</a:t>
            </a:r>
          </a:p>
          <a:p>
            <a:pPr eaLnBrk="1" hangingPunct="1">
              <a:defRPr/>
            </a:pPr>
            <a:r>
              <a:rPr lang="th-TH" sz="2800">
                <a:solidFill>
                  <a:schemeClr val="tx1"/>
                </a:solidFill>
                <a:cs typeface="+mj-cs"/>
              </a:rPr>
              <a:t>     คุณวุฒิสูงสุด......................วิชาเอก............</a:t>
            </a:r>
            <a:r>
              <a:rPr lang="en-US" sz="2800">
                <a:solidFill>
                  <a:schemeClr val="tx1"/>
                </a:solidFill>
                <a:cs typeface="+mj-cs"/>
              </a:rPr>
              <a:t>..</a:t>
            </a:r>
            <a:r>
              <a:rPr lang="th-TH" sz="2800">
                <a:solidFill>
                  <a:schemeClr val="tx1"/>
                </a:solidFill>
                <a:cs typeface="+mj-cs"/>
              </a:rPr>
              <a:t>.........จากสถาบันการศึกษา................</a:t>
            </a:r>
          </a:p>
          <a:p>
            <a:pPr eaLnBrk="1" hangingPunct="1">
              <a:defRPr/>
            </a:pPr>
            <a:r>
              <a:rPr lang="th-TH" sz="2800">
                <a:solidFill>
                  <a:schemeClr val="tx1"/>
                </a:solidFill>
                <a:cs typeface="+mj-cs"/>
              </a:rPr>
              <a:t>     ตำแหน่ง.............................................ตำแหน่งเลขที่.............................................</a:t>
            </a:r>
          </a:p>
          <a:p>
            <a:pPr eaLnBrk="1" hangingPunct="1">
              <a:defRPr/>
            </a:pPr>
            <a:r>
              <a:rPr lang="th-TH" sz="2800">
                <a:solidFill>
                  <a:schemeClr val="tx1"/>
                </a:solidFill>
                <a:cs typeface="+mj-cs"/>
              </a:rPr>
              <a:t>     สำนัก/กอง/สถานศึกษา...................... อปท............................จังหวัด....................</a:t>
            </a:r>
          </a:p>
          <a:p>
            <a:pPr eaLnBrk="1" hangingPunct="1">
              <a:defRPr/>
            </a:pPr>
            <a:r>
              <a:rPr lang="th-TH" sz="2800">
                <a:solidFill>
                  <a:schemeClr val="tx1"/>
                </a:solidFill>
                <a:cs typeface="+mj-cs"/>
              </a:rPr>
              <a:t>     รับเงินเดือนอันดับ คศ.............ขั้น...............อัตรา.........................บาท</a:t>
            </a:r>
            <a:r>
              <a:rPr lang="en-US" sz="2800">
                <a:solidFill>
                  <a:schemeClr val="tx1"/>
                </a:solidFill>
                <a:cs typeface="+mj-cs"/>
              </a:rPr>
              <a:t> </a:t>
            </a:r>
            <a:endParaRPr lang="th-TH" sz="2800">
              <a:solidFill>
                <a:schemeClr val="tx1"/>
              </a:solidFill>
              <a:cs typeface="+mj-cs"/>
            </a:endParaRPr>
          </a:p>
          <a:p>
            <a:pPr eaLnBrk="1" hangingPunct="1">
              <a:defRPr/>
            </a:pPr>
            <a:endParaRPr lang="th-TH" sz="2800">
              <a:solidFill>
                <a:schemeClr val="tx1"/>
              </a:solidFill>
              <a:cs typeface="+mj-cs"/>
            </a:endParaRPr>
          </a:p>
        </p:txBody>
      </p:sp>
    </p:spTree>
  </p:cSld>
  <p:clrMapOvr>
    <a:masterClrMapping/>
  </p:clrMapOvr>
  <p:transition spd="med">
    <p:strips dir="rd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 txBox="1">
            <a:spLocks noGrp="1"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1400" b="0">
                <a:solidFill>
                  <a:schemeClr val="tx1"/>
                </a:solidFill>
                <a:cs typeface="+mj-cs"/>
              </a:rPr>
              <a:t>กรมส่งเสริมการปกครองท้องถิ่น  เทพสุริยา(เทพสุริยา)</a:t>
            </a:r>
            <a:endParaRPr lang="th-TH" sz="1400" b="0">
              <a:solidFill>
                <a:schemeClr val="tx1"/>
              </a:solidFill>
              <a:cs typeface="+mj-cs"/>
            </a:endParaRPr>
          </a:p>
        </p:txBody>
      </p:sp>
      <p:sp>
        <p:nvSpPr>
          <p:cNvPr id="5" name="Footer Placeholder 2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1400" b="0">
                <a:solidFill>
                  <a:schemeClr val="tx1"/>
                </a:solidFill>
                <a:cs typeface="+mj-cs"/>
              </a:rPr>
              <a:t>(เทพสุริยา)</a:t>
            </a:r>
            <a:endParaRPr lang="th-TH" sz="1400" b="0">
              <a:solidFill>
                <a:schemeClr val="tx1"/>
              </a:solidFill>
              <a:cs typeface="+mj-cs"/>
            </a:endParaRPr>
          </a:p>
        </p:txBody>
      </p:sp>
      <p:sp>
        <p:nvSpPr>
          <p:cNvPr id="18436" name="Rectangle 2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7" tIns="45718" rIns="91437" bIns="45718" anchor="ctr"/>
          <a:lstStyle/>
          <a:p>
            <a:pPr algn="ctr" eaLnBrk="1" hangingPunct="1">
              <a:defRPr/>
            </a:pPr>
            <a:r>
              <a:rPr lang="th-TH" sz="4400">
                <a:cs typeface="+mj-cs"/>
              </a:rPr>
              <a:t>แบบรายงานผลงานที่เกิดจากการปฏิบัติหน้าที่</a:t>
            </a:r>
            <a:r>
              <a:rPr lang="en-US" sz="4400">
                <a:cs typeface="+mj-cs"/>
              </a:rPr>
              <a:t>  </a:t>
            </a:r>
            <a:r>
              <a:rPr lang="th-TH" sz="4400">
                <a:cs typeface="+mj-cs"/>
              </a:rPr>
              <a:t>วฐ.2</a:t>
            </a:r>
          </a:p>
        </p:txBody>
      </p:sp>
      <p:sp>
        <p:nvSpPr>
          <p:cNvPr id="18437" name="Rectangle 4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7" tIns="45718" rIns="91437" bIns="45718" anchor="ctr"/>
          <a:lstStyle/>
          <a:p>
            <a:pPr eaLnBrk="1" hangingPunct="1">
              <a:defRPr/>
            </a:pPr>
            <a:r>
              <a:rPr lang="en-US" sz="2800">
                <a:solidFill>
                  <a:schemeClr val="tx1"/>
                </a:solidFill>
                <a:cs typeface="+mj-cs"/>
              </a:rPr>
              <a:t>    </a:t>
            </a:r>
            <a:r>
              <a:rPr lang="th-TH" sz="2800">
                <a:solidFill>
                  <a:schemeClr val="tx1"/>
                </a:solidFill>
                <a:cs typeface="+mj-cs"/>
              </a:rPr>
              <a:t>2.  การปฏิบัติงานในปีที่ขอรับการประเมิน (ระบุรายการที่ปฏิบัติจริง)</a:t>
            </a:r>
          </a:p>
          <a:p>
            <a:pPr eaLnBrk="1" hangingPunct="1">
              <a:defRPr/>
            </a:pPr>
            <a:r>
              <a:rPr lang="th-TH" sz="2800">
                <a:solidFill>
                  <a:schemeClr val="tx1"/>
                </a:solidFill>
                <a:cs typeface="+mj-cs"/>
              </a:rPr>
              <a:t>     </a:t>
            </a:r>
            <a:r>
              <a:rPr lang="en-US" sz="2800">
                <a:solidFill>
                  <a:schemeClr val="tx1"/>
                </a:solidFill>
                <a:cs typeface="+mj-cs"/>
              </a:rPr>
              <a:t>   </a:t>
            </a:r>
            <a:r>
              <a:rPr lang="th-TH" sz="2800" u="sng">
                <a:solidFill>
                  <a:schemeClr val="tx1"/>
                </a:solidFill>
                <a:cs typeface="+mj-cs"/>
              </a:rPr>
              <a:t>สายงานการสอน</a:t>
            </a:r>
          </a:p>
          <a:p>
            <a:pPr eaLnBrk="1" hangingPunct="1">
              <a:defRPr/>
            </a:pPr>
            <a:r>
              <a:rPr lang="en-US" sz="2800">
                <a:solidFill>
                  <a:schemeClr val="tx1"/>
                </a:solidFill>
                <a:cs typeface="+mj-cs"/>
              </a:rPr>
              <a:t>         </a:t>
            </a:r>
            <a:r>
              <a:rPr lang="th-TH" sz="2400">
                <a:solidFill>
                  <a:schemeClr val="tx1"/>
                </a:solidFill>
                <a:cs typeface="+mj-cs"/>
              </a:rPr>
              <a:t>1) ปฏิบัติการสอน (ชั้น/ระดับ กลุ่มสาระการเรียนรู้/แผนก หรือรายวิชาตามที่สอน)</a:t>
            </a:r>
          </a:p>
          <a:p>
            <a:pPr eaLnBrk="1" hangingPunct="1">
              <a:defRPr/>
            </a:pPr>
            <a:r>
              <a:rPr lang="en-US" sz="2400">
                <a:solidFill>
                  <a:schemeClr val="tx1"/>
                </a:solidFill>
                <a:cs typeface="+mj-cs"/>
              </a:rPr>
              <a:t>          </a:t>
            </a:r>
            <a:r>
              <a:rPr lang="th-TH" sz="2400">
                <a:solidFill>
                  <a:schemeClr val="tx1"/>
                </a:solidFill>
                <a:cs typeface="+mj-cs"/>
              </a:rPr>
              <a:t>2) จำนวนชั่วโมง(คาบ)ที่สอน/สัปดาห์(ไม่น้อยกว่า 7 ชม(คาบ) แต่ไม่เกิน 30 ชม(คาบ)/สัปดาห์)</a:t>
            </a:r>
          </a:p>
          <a:p>
            <a:pPr eaLnBrk="1" hangingPunct="1">
              <a:defRPr/>
            </a:pPr>
            <a:r>
              <a:rPr lang="en-US" sz="2800">
                <a:solidFill>
                  <a:schemeClr val="tx1"/>
                </a:solidFill>
                <a:cs typeface="+mj-cs"/>
              </a:rPr>
              <a:t>         </a:t>
            </a:r>
            <a:r>
              <a:rPr lang="th-TH" sz="2400">
                <a:solidFill>
                  <a:schemeClr val="tx1"/>
                </a:solidFill>
                <a:cs typeface="+mj-cs"/>
              </a:rPr>
              <a:t>3) ปฏิบัติหน้าที่ครูที่ปรึกษา/ครูประจำชั้น</a:t>
            </a:r>
          </a:p>
          <a:p>
            <a:pPr eaLnBrk="1" hangingPunct="1">
              <a:defRPr/>
            </a:pPr>
            <a:r>
              <a:rPr lang="en-US" sz="2400">
                <a:solidFill>
                  <a:schemeClr val="tx1"/>
                </a:solidFill>
                <a:cs typeface="+mj-cs"/>
              </a:rPr>
              <a:t>          </a:t>
            </a:r>
            <a:r>
              <a:rPr lang="th-TH" sz="2400">
                <a:solidFill>
                  <a:schemeClr val="tx1"/>
                </a:solidFill>
                <a:cs typeface="+mj-cs"/>
              </a:rPr>
              <a:t>4) กิจกรรมพัฒนาผู้เรียนที่รับผิดชอบ</a:t>
            </a:r>
          </a:p>
          <a:p>
            <a:pPr eaLnBrk="1" hangingPunct="1">
              <a:defRPr/>
            </a:pPr>
            <a:r>
              <a:rPr lang="en-US" sz="2800">
                <a:solidFill>
                  <a:schemeClr val="tx1"/>
                </a:solidFill>
                <a:cs typeface="+mj-cs"/>
              </a:rPr>
              <a:t>         </a:t>
            </a:r>
            <a:r>
              <a:rPr lang="th-TH" sz="2400">
                <a:solidFill>
                  <a:schemeClr val="tx1"/>
                </a:solidFill>
                <a:cs typeface="+mj-cs"/>
              </a:rPr>
              <a:t>5) หน้าที่ที่ได้รับมอบหมายเป็นพิเศษ</a:t>
            </a:r>
          </a:p>
          <a:p>
            <a:pPr eaLnBrk="1" hangingPunct="1">
              <a:defRPr/>
            </a:pPr>
            <a:r>
              <a:rPr lang="en-US" sz="2800">
                <a:solidFill>
                  <a:schemeClr val="tx1"/>
                </a:solidFill>
                <a:cs typeface="+mj-cs"/>
              </a:rPr>
              <a:t>        </a:t>
            </a:r>
            <a:r>
              <a:rPr lang="th-TH" sz="2800" u="sng">
                <a:solidFill>
                  <a:schemeClr val="tx1"/>
                </a:solidFill>
                <a:cs typeface="+mj-cs"/>
              </a:rPr>
              <a:t>สายงานบริหารสถานศึกษา และสายงานนิเทศการศึกษา</a:t>
            </a:r>
          </a:p>
          <a:p>
            <a:pPr eaLnBrk="1" hangingPunct="1">
              <a:defRPr/>
            </a:pPr>
            <a:r>
              <a:rPr lang="en-US" sz="2800">
                <a:solidFill>
                  <a:schemeClr val="tx1"/>
                </a:solidFill>
                <a:cs typeface="+mj-cs"/>
              </a:rPr>
              <a:t>        </a:t>
            </a:r>
            <a:r>
              <a:rPr lang="th-TH" sz="2400">
                <a:solidFill>
                  <a:schemeClr val="tx1"/>
                </a:solidFill>
                <a:cs typeface="+mj-cs"/>
              </a:rPr>
              <a:t>1)  หน้าที่และความรับผิดชอบ</a:t>
            </a:r>
          </a:p>
          <a:p>
            <a:pPr eaLnBrk="1" hangingPunct="1">
              <a:defRPr/>
            </a:pPr>
            <a:r>
              <a:rPr lang="th-TH" sz="2400">
                <a:solidFill>
                  <a:schemeClr val="tx1"/>
                </a:solidFill>
                <a:cs typeface="+mj-cs"/>
              </a:rPr>
              <a:t>      </a:t>
            </a:r>
            <a:r>
              <a:rPr lang="en-US" sz="2400">
                <a:solidFill>
                  <a:schemeClr val="tx1"/>
                </a:solidFill>
                <a:cs typeface="+mj-cs"/>
              </a:rPr>
              <a:t>   </a:t>
            </a:r>
            <a:r>
              <a:rPr lang="th-TH" sz="2400">
                <a:solidFill>
                  <a:schemeClr val="tx1"/>
                </a:solidFill>
                <a:cs typeface="+mj-cs"/>
              </a:rPr>
              <a:t>2)  หน้าที่ที่ได้รับมอบหมายเป็นพิเศษ</a:t>
            </a:r>
          </a:p>
        </p:txBody>
      </p:sp>
    </p:spTree>
  </p:cSld>
  <p:clrMapOvr>
    <a:masterClrMapping/>
  </p:clrMapOvr>
  <p:transition spd="med">
    <p:strips dir="r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69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7" tIns="45718" rIns="91437" bIns="45718" anchor="ctr"/>
          <a:lstStyle/>
          <a:p>
            <a:pPr algn="ctr">
              <a:defRPr/>
            </a:pPr>
            <a:r>
              <a:rPr lang="th-TH" sz="4400" dirty="0">
                <a:solidFill>
                  <a:srgbClr val="0000FF"/>
                </a:solidFill>
                <a:cs typeface="+mn-cs"/>
              </a:rPr>
              <a:t>การปรับเปลี่ยนแนวทางการประเมิน</a:t>
            </a:r>
            <a:r>
              <a:rPr lang="th-TH" sz="4400" dirty="0" err="1">
                <a:solidFill>
                  <a:srgbClr val="0000FF"/>
                </a:solidFill>
                <a:cs typeface="+mn-cs"/>
              </a:rPr>
              <a:t>วิทย</a:t>
            </a:r>
            <a:r>
              <a:rPr lang="th-TH" sz="4400" dirty="0">
                <a:solidFill>
                  <a:srgbClr val="0000FF"/>
                </a:solidFill>
                <a:cs typeface="+mn-cs"/>
              </a:rPr>
              <a:t>ฐานะครู</a:t>
            </a:r>
          </a:p>
          <a:p>
            <a:pPr algn="ctr">
              <a:defRPr/>
            </a:pPr>
            <a:endParaRPr lang="th-TH" sz="2000" dirty="0">
              <a:solidFill>
                <a:srgbClr val="0000FF"/>
              </a:solidFill>
              <a:cs typeface="+mn-cs"/>
            </a:endParaRPr>
          </a:p>
          <a:p>
            <a:pPr>
              <a:defRPr/>
            </a:pPr>
            <a:r>
              <a:rPr lang="th-TH" sz="4400" dirty="0">
                <a:solidFill>
                  <a:srgbClr val="CC0066"/>
                </a:solidFill>
                <a:cs typeface="+mn-cs"/>
              </a:rPr>
              <a:t>       “จากการประเมินเอกสารเป็นส่วนใหญ่ </a:t>
            </a:r>
          </a:p>
          <a:p>
            <a:pPr algn="ctr">
              <a:defRPr/>
            </a:pPr>
            <a:r>
              <a:rPr lang="th-TH" sz="4400" dirty="0">
                <a:solidFill>
                  <a:srgbClr val="CC0066"/>
                </a:solidFill>
                <a:cs typeface="+mn-cs"/>
              </a:rPr>
              <a:t>               เป็นการประเมินจากการปฏิบัติงานจริง”</a:t>
            </a:r>
          </a:p>
          <a:p>
            <a:pPr algn="ctr">
              <a:defRPr/>
            </a:pPr>
            <a:r>
              <a:rPr lang="th-TH" sz="2000" dirty="0">
                <a:solidFill>
                  <a:srgbClr val="CC0066"/>
                </a:solidFill>
                <a:cs typeface="+mn-cs"/>
              </a:rPr>
              <a:t> </a:t>
            </a:r>
          </a:p>
          <a:p>
            <a:pPr>
              <a:defRPr/>
            </a:pPr>
            <a:r>
              <a:rPr lang="th-TH" sz="4000" dirty="0">
                <a:solidFill>
                  <a:srgbClr val="CC0066"/>
                </a:solidFill>
                <a:cs typeface="+mn-cs"/>
              </a:rPr>
              <a:t>      </a:t>
            </a:r>
            <a:r>
              <a:rPr lang="th-TH" sz="4000" dirty="0">
                <a:solidFill>
                  <a:srgbClr val="FF0000"/>
                </a:solidFill>
                <a:cs typeface="+mn-cs"/>
              </a:rPr>
              <a:t>โดยพิจารณาจาก</a:t>
            </a:r>
          </a:p>
          <a:p>
            <a:pPr lvl="1">
              <a:buFont typeface="Wingdings" pitchFamily="2" charset="2"/>
              <a:buChar char="v"/>
              <a:defRPr/>
            </a:pPr>
            <a:r>
              <a:rPr lang="th-TH" sz="3600" dirty="0">
                <a:solidFill>
                  <a:srgbClr val="CC0066"/>
                </a:solidFill>
                <a:cs typeface="+mn-cs"/>
              </a:rPr>
              <a:t> ความรู้ความสามารถ </a:t>
            </a:r>
          </a:p>
          <a:p>
            <a:pPr lvl="1">
              <a:buFont typeface="Wingdings" pitchFamily="2" charset="2"/>
              <a:buChar char="v"/>
              <a:defRPr/>
            </a:pPr>
            <a:r>
              <a:rPr lang="th-TH" sz="3600" dirty="0">
                <a:solidFill>
                  <a:srgbClr val="CC0066"/>
                </a:solidFill>
                <a:cs typeface="+mn-cs"/>
              </a:rPr>
              <a:t> การสั่งสมประสบการณ์ในวิชาที่ทำการสอน จนเกิด</a:t>
            </a:r>
          </a:p>
          <a:p>
            <a:pPr lvl="1">
              <a:defRPr/>
            </a:pPr>
            <a:r>
              <a:rPr lang="th-TH" sz="3600" dirty="0">
                <a:solidFill>
                  <a:srgbClr val="CC0066"/>
                </a:solidFill>
                <a:cs typeface="+mn-cs"/>
              </a:rPr>
              <a:t>      ความชำนาญ ความเชี่ยวชาญ </a:t>
            </a:r>
          </a:p>
          <a:p>
            <a:pPr lvl="1">
              <a:buFont typeface="Wingdings" pitchFamily="2" charset="2"/>
              <a:buChar char="v"/>
              <a:defRPr/>
            </a:pPr>
            <a:r>
              <a:rPr lang="th-TH" sz="3600" dirty="0">
                <a:solidFill>
                  <a:srgbClr val="CC0066"/>
                </a:solidFill>
                <a:cs typeface="+mn-cs"/>
              </a:rPr>
              <a:t> มีการพัฒนาตนเองและพัฒนาวิชาชีพอย่างต่อเนื่อง </a:t>
            </a:r>
          </a:p>
          <a:p>
            <a:pPr lvl="1">
              <a:buFont typeface="Wingdings" pitchFamily="2" charset="2"/>
              <a:buChar char="v"/>
              <a:defRPr/>
            </a:pPr>
            <a:r>
              <a:rPr lang="th-TH" sz="3600" dirty="0">
                <a:solidFill>
                  <a:srgbClr val="CC0066"/>
                </a:solidFill>
                <a:cs typeface="+mn-cs"/>
              </a:rPr>
              <a:t> มีวินัย คุณธรรม จริยธรรมและจรรยาบรรณวิชาชีพ</a:t>
            </a:r>
            <a:endParaRPr lang="th-TH" sz="3600" dirty="0">
              <a:solidFill>
                <a:srgbClr val="CC0066"/>
              </a:solidFill>
              <a:latin typeface="Angsana New" pitchFamily="18" charset="-34"/>
              <a:cs typeface="+mn-cs"/>
            </a:endParaRPr>
          </a:p>
        </p:txBody>
      </p:sp>
      <p:pic>
        <p:nvPicPr>
          <p:cNvPr id="4" name="Picture 3" descr="G:\ \เกณฑ์วิทยฐานะใหม่ 60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0"/>
            <a:ext cx="5572163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5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65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5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1565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5698" grpId="0" animBg="1"/>
      <p:bldP spid="1565698" grpId="1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 txBox="1">
            <a:spLocks noGrp="1"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1400" b="0">
                <a:solidFill>
                  <a:schemeClr val="tx1"/>
                </a:solidFill>
                <a:cs typeface="+mj-cs"/>
              </a:rPr>
              <a:t>กรมส่งเสริมการปกครองท้องถิ่น  เทพสุริยา(เทพสุริยา)</a:t>
            </a:r>
            <a:endParaRPr lang="th-TH" sz="1400" b="0">
              <a:solidFill>
                <a:schemeClr val="tx1"/>
              </a:solidFill>
              <a:cs typeface="+mj-cs"/>
            </a:endParaRPr>
          </a:p>
        </p:txBody>
      </p:sp>
      <p:sp>
        <p:nvSpPr>
          <p:cNvPr id="5" name="Footer Placeholder 2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1400" b="0">
                <a:solidFill>
                  <a:schemeClr val="tx1"/>
                </a:solidFill>
                <a:cs typeface="+mj-cs"/>
              </a:rPr>
              <a:t>(เทพสุริยา)</a:t>
            </a:r>
            <a:endParaRPr lang="th-TH" sz="1400" b="0">
              <a:solidFill>
                <a:schemeClr val="tx1"/>
              </a:solidFill>
              <a:cs typeface="+mj-cs"/>
            </a:endParaRPr>
          </a:p>
        </p:txBody>
      </p:sp>
      <p:sp>
        <p:nvSpPr>
          <p:cNvPr id="19460" name="Rectangle 2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7" tIns="45718" rIns="91437" bIns="45718" anchor="ctr"/>
          <a:lstStyle/>
          <a:p>
            <a:pPr algn="ctr" eaLnBrk="1" hangingPunct="1">
              <a:defRPr/>
            </a:pPr>
            <a:r>
              <a:rPr lang="th-TH" sz="4400">
                <a:cs typeface="+mj-cs"/>
              </a:rPr>
              <a:t>แบบรายงานผลงานที่เกิดจากการปฏิบัติหน้าที่</a:t>
            </a:r>
            <a:r>
              <a:rPr lang="en-US" sz="4400">
                <a:cs typeface="+mj-cs"/>
              </a:rPr>
              <a:t>  </a:t>
            </a:r>
            <a:r>
              <a:rPr lang="th-TH" sz="4400">
                <a:cs typeface="+mj-cs"/>
              </a:rPr>
              <a:t>วฐ.2</a:t>
            </a:r>
          </a:p>
        </p:txBody>
      </p:sp>
      <p:sp>
        <p:nvSpPr>
          <p:cNvPr id="19461" name="Rectangle 3"/>
          <p:cNvSpPr>
            <a:spLocks noChangeArrowheads="1"/>
          </p:cNvSpPr>
          <p:nvPr/>
        </p:nvSpPr>
        <p:spPr bwMode="auto">
          <a:xfrm>
            <a:off x="0" y="1066800"/>
            <a:ext cx="9144000" cy="26670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7" tIns="45718" rIns="91437" bIns="45718" anchor="ctr"/>
          <a:lstStyle/>
          <a:p>
            <a:pPr marL="533400" indent="-533400" eaLnBrk="1" hangingPunct="1">
              <a:defRPr/>
            </a:pPr>
            <a:endParaRPr lang="en-US" sz="2800">
              <a:solidFill>
                <a:schemeClr val="tx1"/>
              </a:solidFill>
              <a:cs typeface="+mj-cs"/>
            </a:endParaRPr>
          </a:p>
          <a:p>
            <a:pPr marL="533400" indent="-533400" eaLnBrk="1" hangingPunct="1">
              <a:defRPr/>
            </a:pPr>
            <a:r>
              <a:rPr lang="en-US" sz="2800">
                <a:solidFill>
                  <a:schemeClr val="tx1"/>
                </a:solidFill>
                <a:cs typeface="+mj-cs"/>
              </a:rPr>
              <a:t>3. การรายงานผลงานที่เกิดจากการปฏิบัติหน้าที่ </a:t>
            </a:r>
            <a:r>
              <a:rPr lang="en-US" sz="2400">
                <a:solidFill>
                  <a:schemeClr val="tx1"/>
                </a:solidFill>
                <a:cs typeface="+mj-cs"/>
              </a:rPr>
              <a:t> ให้รายงานผลงานที่เกิดจากการปฏิบัติหน้าที่</a:t>
            </a:r>
          </a:p>
          <a:p>
            <a:pPr marL="533400" indent="-533400" eaLnBrk="1" hangingPunct="1">
              <a:defRPr/>
            </a:pPr>
            <a:r>
              <a:rPr lang="en-US" sz="2400">
                <a:solidFill>
                  <a:schemeClr val="tx1"/>
                </a:solidFill>
                <a:cs typeface="+mj-cs"/>
              </a:rPr>
              <a:t>ย้อนหลัง 2 ปี ติดต่อกันนับถึงวันที่ยื่นคำขอ  </a:t>
            </a:r>
            <a:r>
              <a:rPr lang="th-TH" sz="2400">
                <a:solidFill>
                  <a:schemeClr val="tx1"/>
                </a:solidFill>
                <a:cs typeface="+mj-cs"/>
              </a:rPr>
              <a:t>(ให้จัดพิมพ์ จำนวน </a:t>
            </a:r>
            <a:r>
              <a:rPr lang="en-US" sz="2400">
                <a:solidFill>
                  <a:schemeClr val="tx1"/>
                </a:solidFill>
                <a:cs typeface="+mj-cs"/>
              </a:rPr>
              <a:t>3</a:t>
            </a:r>
            <a:r>
              <a:rPr lang="th-TH" sz="2400">
                <a:solidFill>
                  <a:schemeClr val="tx1"/>
                </a:solidFill>
                <a:cs typeface="+mj-cs"/>
              </a:rPr>
              <a:t>-</a:t>
            </a:r>
            <a:r>
              <a:rPr lang="en-US" sz="2400">
                <a:solidFill>
                  <a:schemeClr val="tx1"/>
                </a:solidFill>
                <a:cs typeface="+mj-cs"/>
              </a:rPr>
              <a:t>5 </a:t>
            </a:r>
            <a:r>
              <a:rPr lang="th-TH" sz="2400">
                <a:solidFill>
                  <a:schemeClr val="tx1"/>
                </a:solidFill>
                <a:cs typeface="+mj-cs"/>
              </a:rPr>
              <a:t>หน้า โดยไม่ต้องแนบเอกสารอ้างอิง)</a:t>
            </a:r>
            <a:endParaRPr lang="en-US" sz="2400">
              <a:solidFill>
                <a:schemeClr val="tx1"/>
              </a:solidFill>
              <a:cs typeface="+mj-cs"/>
            </a:endParaRPr>
          </a:p>
          <a:p>
            <a:pPr marL="533400" indent="-533400" eaLnBrk="1" hangingPunct="1">
              <a:defRPr/>
            </a:pPr>
            <a:r>
              <a:rPr lang="en-US" sz="2400">
                <a:solidFill>
                  <a:schemeClr val="tx1"/>
                </a:solidFill>
                <a:cs typeface="+mj-cs"/>
              </a:rPr>
              <a:t>        1) ผลงานตามหน้าที่และความรับผิดชอบตามาตรฐานตำแหน่งและมาตรฐานวิทยฐานะ</a:t>
            </a:r>
          </a:p>
          <a:p>
            <a:pPr marL="533400" indent="-533400" eaLnBrk="1" hangingPunct="1">
              <a:defRPr/>
            </a:pPr>
            <a:r>
              <a:rPr lang="en-US" sz="2400">
                <a:solidFill>
                  <a:schemeClr val="tx1"/>
                </a:solidFill>
                <a:cs typeface="+mj-cs"/>
              </a:rPr>
              <a:t>        2) </a:t>
            </a:r>
            <a:r>
              <a:rPr lang="en-US" sz="2200">
                <a:solidFill>
                  <a:schemeClr val="tx1"/>
                </a:solidFill>
                <a:cs typeface="+mj-cs"/>
              </a:rPr>
              <a:t>ผลงานตามลักษณะงานที่ปฏิบัติตามมาตรฐานตำแหน่งและคุณภาพการปฏิบัติงานตามมาตรฐานวิทยฐานะ</a:t>
            </a:r>
          </a:p>
          <a:p>
            <a:pPr marL="533400" indent="-533400" eaLnBrk="1" hangingPunct="1">
              <a:defRPr/>
            </a:pPr>
            <a:r>
              <a:rPr lang="en-US" sz="2400">
                <a:solidFill>
                  <a:schemeClr val="tx1"/>
                </a:solidFill>
                <a:cs typeface="+mj-cs"/>
              </a:rPr>
              <a:t>        3) ผลที่เกิดกับผู้เรียน ครู ผู้ปกครอง ชุมชน สถานศึกษา และการจัดการศึกษา แล้วแต่กรณี</a:t>
            </a:r>
          </a:p>
          <a:p>
            <a:pPr marL="533400" indent="-533400" eaLnBrk="1" hangingPunct="1">
              <a:defRPr/>
            </a:pPr>
            <a:endParaRPr lang="en-US" sz="2400">
              <a:solidFill>
                <a:schemeClr val="tx1"/>
              </a:solidFill>
              <a:cs typeface="+mj-cs"/>
            </a:endParaRPr>
          </a:p>
          <a:p>
            <a:pPr marL="533400" indent="-533400" eaLnBrk="1" hangingPunct="1">
              <a:defRPr/>
            </a:pPr>
            <a:r>
              <a:rPr lang="en-US" sz="2800">
                <a:solidFill>
                  <a:schemeClr val="tx1"/>
                </a:solidFill>
                <a:cs typeface="+mj-cs"/>
              </a:rPr>
              <a:t>      </a:t>
            </a:r>
          </a:p>
        </p:txBody>
      </p:sp>
      <p:sp>
        <p:nvSpPr>
          <p:cNvPr id="19462" name="Rectangle 4"/>
          <p:cNvSpPr>
            <a:spLocks noChangeArrowheads="1"/>
          </p:cNvSpPr>
          <p:nvPr/>
        </p:nvSpPr>
        <p:spPr bwMode="auto">
          <a:xfrm>
            <a:off x="0" y="3657600"/>
            <a:ext cx="9144000" cy="32004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 lIns="91437" tIns="45718" rIns="91437" bIns="45718" anchor="ctr"/>
          <a:lstStyle/>
          <a:p>
            <a:pPr marL="2362200" lvl="4" indent="-533400" eaLnBrk="1" hangingPunct="1">
              <a:defRPr/>
            </a:pPr>
            <a:r>
              <a:rPr lang="en-US" sz="2800">
                <a:solidFill>
                  <a:schemeClr val="tx1"/>
                </a:solidFill>
                <a:cs typeface="+mj-cs"/>
              </a:rPr>
              <a:t>               </a:t>
            </a:r>
          </a:p>
          <a:p>
            <a:pPr marL="2362200" lvl="4" indent="-533400" eaLnBrk="1" hangingPunct="1">
              <a:defRPr/>
            </a:pPr>
            <a:r>
              <a:rPr lang="en-US" sz="2800">
                <a:solidFill>
                  <a:schemeClr val="tx1"/>
                </a:solidFill>
                <a:cs typeface="+mj-cs"/>
              </a:rPr>
              <a:t>                </a:t>
            </a:r>
            <a:r>
              <a:rPr lang="th-TH" sz="2800">
                <a:solidFill>
                  <a:schemeClr val="tx1"/>
                </a:solidFill>
                <a:cs typeface="+mj-cs"/>
              </a:rPr>
              <a:t>ขอรับรองว่าข้อมูลทั้งหมดถูกต้อง และเป็นความจริง</a:t>
            </a:r>
            <a:endParaRPr lang="en-US" sz="2800">
              <a:solidFill>
                <a:schemeClr val="tx1"/>
              </a:solidFill>
              <a:cs typeface="+mj-cs"/>
            </a:endParaRPr>
          </a:p>
          <a:p>
            <a:pPr marL="2362200" lvl="4" indent="-533400" eaLnBrk="1" hangingPunct="1">
              <a:defRPr/>
            </a:pPr>
            <a:endParaRPr lang="en-US" sz="2800">
              <a:solidFill>
                <a:schemeClr val="tx1"/>
              </a:solidFill>
              <a:cs typeface="+mj-cs"/>
            </a:endParaRPr>
          </a:p>
          <a:p>
            <a:pPr marL="2362200" lvl="4" indent="-533400" eaLnBrk="1" hangingPunct="1">
              <a:defRPr/>
            </a:pPr>
            <a:endParaRPr lang="th-TH" sz="2800">
              <a:solidFill>
                <a:schemeClr val="tx1"/>
              </a:solidFill>
              <a:cs typeface="+mj-cs"/>
            </a:endParaRPr>
          </a:p>
          <a:p>
            <a:pPr marL="2362200" lvl="4" indent="-533400" eaLnBrk="1" hangingPunct="1">
              <a:defRPr/>
            </a:pPr>
            <a:r>
              <a:rPr lang="th-TH" sz="2800">
                <a:solidFill>
                  <a:schemeClr val="tx1"/>
                </a:solidFill>
                <a:cs typeface="+mj-cs"/>
              </a:rPr>
              <a:t>		</a:t>
            </a:r>
            <a:r>
              <a:rPr lang="en-US" sz="2800">
                <a:solidFill>
                  <a:schemeClr val="tx1"/>
                </a:solidFill>
                <a:cs typeface="+mj-cs"/>
              </a:rPr>
              <a:t>      </a:t>
            </a:r>
            <a:r>
              <a:rPr lang="th-TH" sz="2800">
                <a:solidFill>
                  <a:schemeClr val="tx1"/>
                </a:solidFill>
                <a:cs typeface="+mj-cs"/>
              </a:rPr>
              <a:t>ลงชื่อ...........................................ผู้ขอรับการประเมิน</a:t>
            </a:r>
          </a:p>
          <a:p>
            <a:pPr marL="2362200" lvl="4" indent="-533400" eaLnBrk="1" hangingPunct="1">
              <a:defRPr/>
            </a:pPr>
            <a:r>
              <a:rPr lang="th-TH" sz="2800">
                <a:solidFill>
                  <a:schemeClr val="tx1"/>
                </a:solidFill>
                <a:cs typeface="+mj-cs"/>
              </a:rPr>
              <a:t>			(...................................)	</a:t>
            </a:r>
          </a:p>
          <a:p>
            <a:pPr marL="2362200" lvl="4" indent="-533400" eaLnBrk="1" hangingPunct="1">
              <a:defRPr/>
            </a:pPr>
            <a:r>
              <a:rPr lang="th-TH" sz="2800">
                <a:solidFill>
                  <a:schemeClr val="tx1"/>
                </a:solidFill>
                <a:cs typeface="+mj-cs"/>
              </a:rPr>
              <a:t>		</a:t>
            </a:r>
            <a:r>
              <a:rPr lang="en-US" sz="2800">
                <a:solidFill>
                  <a:schemeClr val="tx1"/>
                </a:solidFill>
                <a:cs typeface="+mj-cs"/>
              </a:rPr>
              <a:t>     </a:t>
            </a:r>
            <a:r>
              <a:rPr lang="th-TH" sz="2800">
                <a:solidFill>
                  <a:schemeClr val="tx1"/>
                </a:solidFill>
                <a:cs typeface="+mj-cs"/>
              </a:rPr>
              <a:t>ตำแหน่ง......</a:t>
            </a:r>
            <a:r>
              <a:rPr lang="en-US" sz="2800">
                <a:solidFill>
                  <a:schemeClr val="tx1"/>
                </a:solidFill>
                <a:cs typeface="+mj-cs"/>
              </a:rPr>
              <a:t> </a:t>
            </a:r>
            <a:r>
              <a:rPr lang="th-TH" sz="2800">
                <a:solidFill>
                  <a:schemeClr val="tx1"/>
                </a:solidFill>
                <a:cs typeface="+mj-cs"/>
              </a:rPr>
              <a:t>................................</a:t>
            </a:r>
          </a:p>
          <a:p>
            <a:pPr marL="2362200" lvl="4" indent="-533400" eaLnBrk="1" hangingPunct="1">
              <a:defRPr/>
            </a:pPr>
            <a:r>
              <a:rPr lang="th-TH" sz="2800">
                <a:solidFill>
                  <a:schemeClr val="tx1"/>
                </a:solidFill>
                <a:cs typeface="+mj-cs"/>
              </a:rPr>
              <a:t>		</a:t>
            </a:r>
            <a:r>
              <a:rPr lang="en-US" sz="2800">
                <a:solidFill>
                  <a:schemeClr val="tx1"/>
                </a:solidFill>
                <a:cs typeface="+mj-cs"/>
              </a:rPr>
              <a:t>     </a:t>
            </a:r>
            <a:r>
              <a:rPr lang="th-TH" sz="2800">
                <a:solidFill>
                  <a:schemeClr val="tx1"/>
                </a:solidFill>
                <a:cs typeface="+mj-cs"/>
              </a:rPr>
              <a:t>วันที่.....</a:t>
            </a:r>
            <a:r>
              <a:rPr lang="en-US" sz="2800">
                <a:solidFill>
                  <a:schemeClr val="tx1"/>
                </a:solidFill>
                <a:cs typeface="+mj-cs"/>
              </a:rPr>
              <a:t> </a:t>
            </a:r>
            <a:r>
              <a:rPr lang="th-TH" sz="2800">
                <a:solidFill>
                  <a:schemeClr val="tx1"/>
                </a:solidFill>
                <a:cs typeface="+mj-cs"/>
              </a:rPr>
              <a:t>...เดือน........</a:t>
            </a:r>
            <a:r>
              <a:rPr lang="en-US" sz="2800">
                <a:solidFill>
                  <a:schemeClr val="tx1"/>
                </a:solidFill>
                <a:cs typeface="+mj-cs"/>
              </a:rPr>
              <a:t> </a:t>
            </a:r>
            <a:r>
              <a:rPr lang="th-TH" sz="2800">
                <a:solidFill>
                  <a:schemeClr val="tx1"/>
                </a:solidFill>
                <a:cs typeface="+mj-cs"/>
              </a:rPr>
              <a:t>..........พ.ศ.........</a:t>
            </a:r>
            <a:r>
              <a:rPr lang="en-US" sz="2800">
                <a:solidFill>
                  <a:schemeClr val="tx1"/>
                </a:solidFill>
                <a:cs typeface="+mj-cs"/>
              </a:rPr>
              <a:t> </a:t>
            </a:r>
          </a:p>
          <a:p>
            <a:pPr marL="2362200" lvl="4" indent="-533400" eaLnBrk="1" hangingPunct="1">
              <a:defRPr/>
            </a:pPr>
            <a:endParaRPr lang="th-TH" sz="2800">
              <a:solidFill>
                <a:schemeClr val="tx1"/>
              </a:solidFill>
              <a:cs typeface="+mj-cs"/>
            </a:endParaRPr>
          </a:p>
        </p:txBody>
      </p:sp>
    </p:spTree>
  </p:cSld>
  <p:clrMapOvr>
    <a:masterClrMapping/>
  </p:clrMapOvr>
  <p:transition spd="med">
    <p:strips dir="rd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/>
          <p:cNvSpPr txBox="1">
            <a:spLocks noGrp="1"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1400" b="0">
                <a:solidFill>
                  <a:schemeClr val="tx1"/>
                </a:solidFill>
                <a:cs typeface="+mj-cs"/>
              </a:rPr>
              <a:t>กรมส่งเสริมการปกครองท้องถิ่น  เทพสุริยา(เทพสุริยา)</a:t>
            </a:r>
            <a:endParaRPr lang="th-TH" sz="1400" b="0">
              <a:solidFill>
                <a:schemeClr val="tx1"/>
              </a:solidFill>
              <a:cs typeface="+mj-cs"/>
            </a:endParaRPr>
          </a:p>
        </p:txBody>
      </p:sp>
      <p:sp>
        <p:nvSpPr>
          <p:cNvPr id="5" name="Footer Placeholder 2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1400" b="0">
                <a:solidFill>
                  <a:schemeClr val="tx1"/>
                </a:solidFill>
                <a:cs typeface="+mj-cs"/>
              </a:rPr>
              <a:t>(เทพสุริยา)</a:t>
            </a:r>
            <a:endParaRPr lang="th-TH" sz="1400" b="0">
              <a:solidFill>
                <a:schemeClr val="tx1"/>
              </a:solidFill>
              <a:cs typeface="+mj-cs"/>
            </a:endParaRPr>
          </a:p>
        </p:txBody>
      </p:sp>
      <p:sp>
        <p:nvSpPr>
          <p:cNvPr id="20484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7" tIns="45718" rIns="91437" bIns="45718" anchor="ctr"/>
          <a:lstStyle/>
          <a:p>
            <a:pPr algn="ctr" eaLnBrk="1" hangingPunct="1">
              <a:defRPr/>
            </a:pPr>
            <a:r>
              <a:rPr lang="th-TH" sz="4400">
                <a:cs typeface="+mj-cs"/>
              </a:rPr>
              <a:t>แบบรายงานผลงานที่เกิดจากการปฏิบัติหน้าที่</a:t>
            </a:r>
            <a:r>
              <a:rPr lang="en-US" sz="4400">
                <a:cs typeface="+mj-cs"/>
              </a:rPr>
              <a:t>  </a:t>
            </a:r>
            <a:r>
              <a:rPr lang="th-TH" sz="4400">
                <a:cs typeface="+mj-cs"/>
              </a:rPr>
              <a:t>วฐ.2</a:t>
            </a:r>
          </a:p>
        </p:txBody>
      </p:sp>
      <p:sp>
        <p:nvSpPr>
          <p:cNvPr id="20485" name="Rectangle 3"/>
          <p:cNvSpPr>
            <a:spLocks noChangeArrowheads="1"/>
          </p:cNvSpPr>
          <p:nvPr/>
        </p:nvSpPr>
        <p:spPr bwMode="auto">
          <a:xfrm>
            <a:off x="0" y="990600"/>
            <a:ext cx="9144000" cy="5867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7" tIns="45718" rIns="91437" bIns="45718" anchor="ctr"/>
          <a:lstStyle/>
          <a:p>
            <a:pPr eaLnBrk="1" hangingPunct="1">
              <a:defRPr/>
            </a:pPr>
            <a:r>
              <a:rPr lang="en-US" sz="2800">
                <a:solidFill>
                  <a:schemeClr val="tx1"/>
                </a:solidFill>
                <a:cs typeface="+mj-cs"/>
              </a:rPr>
              <a:t>                               </a:t>
            </a:r>
            <a:r>
              <a:rPr lang="en-US" sz="3200">
                <a:solidFill>
                  <a:schemeClr val="tx1"/>
                </a:solidFill>
                <a:cs typeface="+mj-cs"/>
              </a:rPr>
              <a:t>การตรวจสอบและรับรอง</a:t>
            </a:r>
          </a:p>
          <a:p>
            <a:pPr eaLnBrk="1" hangingPunct="1">
              <a:defRPr/>
            </a:pPr>
            <a:r>
              <a:rPr lang="en-US" sz="2800">
                <a:solidFill>
                  <a:schemeClr val="tx1"/>
                </a:solidFill>
                <a:cs typeface="+mj-cs"/>
              </a:rPr>
              <a:t>  การตรวจสอบและรับรองของผู้บังคับบัญชา  </a:t>
            </a:r>
          </a:p>
          <a:p>
            <a:pPr eaLnBrk="1" hangingPunct="1">
              <a:defRPr/>
            </a:pPr>
            <a:r>
              <a:rPr lang="en-US" sz="2800">
                <a:solidFill>
                  <a:schemeClr val="tx1"/>
                </a:solidFill>
                <a:cs typeface="+mj-cs"/>
              </a:rPr>
              <a:t>    ได้ตรวจสอบแล้วรับรองว่า</a:t>
            </a:r>
            <a:r>
              <a:rPr lang="th-TH" sz="2800">
                <a:solidFill>
                  <a:schemeClr val="tx1"/>
                </a:solidFill>
                <a:cs typeface="+mj-cs"/>
              </a:rPr>
              <a:t>การรายงานผลงานที่เกิดจากการปฏิบัติหน้าที่ถูกต้องและ</a:t>
            </a:r>
          </a:p>
          <a:p>
            <a:pPr eaLnBrk="1" hangingPunct="1">
              <a:defRPr/>
            </a:pPr>
            <a:r>
              <a:rPr lang="th-TH" sz="2800">
                <a:solidFill>
                  <a:schemeClr val="tx1"/>
                </a:solidFill>
                <a:cs typeface="+mj-cs"/>
              </a:rPr>
              <a:t>เป็นความจริง</a:t>
            </a:r>
            <a:endParaRPr lang="en-US" sz="2800">
              <a:solidFill>
                <a:schemeClr val="tx1"/>
              </a:solidFill>
              <a:cs typeface="+mj-cs"/>
            </a:endParaRPr>
          </a:p>
          <a:p>
            <a:pPr eaLnBrk="1" hangingPunct="1">
              <a:defRPr/>
            </a:pPr>
            <a:endParaRPr lang="en-US" sz="2000">
              <a:solidFill>
                <a:schemeClr val="tx1"/>
              </a:solidFill>
              <a:cs typeface="+mj-cs"/>
            </a:endParaRPr>
          </a:p>
          <a:p>
            <a:pPr eaLnBrk="1" hangingPunct="1">
              <a:defRPr/>
            </a:pPr>
            <a:r>
              <a:rPr lang="en-US" sz="2800">
                <a:solidFill>
                  <a:schemeClr val="tx1"/>
                </a:solidFill>
                <a:cs typeface="+mj-cs"/>
              </a:rPr>
              <a:t>			</a:t>
            </a:r>
            <a:r>
              <a:rPr lang="en-US" sz="2400">
                <a:solidFill>
                  <a:schemeClr val="tx1"/>
                </a:solidFill>
                <a:cs typeface="+mj-cs"/>
              </a:rPr>
              <a:t>ลงชื่อ.................................. </a:t>
            </a:r>
          </a:p>
          <a:p>
            <a:pPr eaLnBrk="1" hangingPunct="1">
              <a:defRPr/>
            </a:pPr>
            <a:r>
              <a:rPr lang="en-US" sz="2400">
                <a:solidFill>
                  <a:schemeClr val="tx1"/>
                </a:solidFill>
                <a:cs typeface="+mj-cs"/>
              </a:rPr>
              <a:t>			      (..........................)	</a:t>
            </a:r>
          </a:p>
          <a:p>
            <a:pPr eaLnBrk="1" hangingPunct="1">
              <a:defRPr/>
            </a:pPr>
            <a:r>
              <a:rPr lang="en-US" sz="2400">
                <a:solidFill>
                  <a:schemeClr val="tx1"/>
                </a:solidFill>
                <a:cs typeface="+mj-cs"/>
              </a:rPr>
              <a:t>			ตำแหน่ง ผู้อำนวยการสถานศึกษา </a:t>
            </a:r>
            <a:r>
              <a:rPr lang="en-US" sz="2000">
                <a:solidFill>
                  <a:schemeClr val="tx1"/>
                </a:solidFill>
                <a:cs typeface="+mj-cs"/>
              </a:rPr>
              <a:t>(กรณีประเมินครู/รอง ผอ.สถานศึกษา)</a:t>
            </a:r>
            <a:r>
              <a:rPr lang="en-US" sz="2400">
                <a:solidFill>
                  <a:schemeClr val="tx1"/>
                </a:solidFill>
                <a:cs typeface="+mj-cs"/>
              </a:rPr>
              <a:t>  </a:t>
            </a:r>
          </a:p>
          <a:p>
            <a:pPr eaLnBrk="1" hangingPunct="1">
              <a:defRPr/>
            </a:pPr>
            <a:r>
              <a:rPr lang="en-US" sz="2400">
                <a:solidFill>
                  <a:schemeClr val="tx1"/>
                </a:solidFill>
                <a:cs typeface="+mj-cs"/>
              </a:rPr>
              <a:t>			วันที่........เดือน.................พ.ศ.........</a:t>
            </a:r>
          </a:p>
          <a:p>
            <a:pPr eaLnBrk="1" hangingPunct="1">
              <a:defRPr/>
            </a:pPr>
            <a:r>
              <a:rPr lang="en-US" sz="2400">
                <a:solidFill>
                  <a:schemeClr val="tx1"/>
                </a:solidFill>
                <a:cs typeface="+mj-cs"/>
              </a:rPr>
              <a:t>	</a:t>
            </a:r>
          </a:p>
          <a:p>
            <a:pPr eaLnBrk="1" hangingPunct="1">
              <a:defRPr/>
            </a:pPr>
            <a:r>
              <a:rPr lang="en-US" sz="2400">
                <a:solidFill>
                  <a:schemeClr val="tx1"/>
                </a:solidFill>
                <a:cs typeface="+mj-cs"/>
              </a:rPr>
              <a:t>			ลงชื่อ....................................</a:t>
            </a:r>
          </a:p>
          <a:p>
            <a:pPr eaLnBrk="1" hangingPunct="1">
              <a:defRPr/>
            </a:pPr>
            <a:r>
              <a:rPr lang="en-US" sz="2400">
                <a:solidFill>
                  <a:schemeClr val="tx1"/>
                </a:solidFill>
                <a:cs typeface="+mj-cs"/>
              </a:rPr>
              <a:t>			     (..............................)	</a:t>
            </a:r>
          </a:p>
          <a:p>
            <a:pPr eaLnBrk="1" hangingPunct="1">
              <a:defRPr/>
            </a:pPr>
            <a:r>
              <a:rPr lang="en-US" sz="2400">
                <a:solidFill>
                  <a:schemeClr val="tx1"/>
                </a:solidFill>
                <a:cs typeface="+mj-cs"/>
              </a:rPr>
              <a:t>	                    ตำแหน่ง ผอ.สำนัก/กองการศึกษา</a:t>
            </a:r>
          </a:p>
          <a:p>
            <a:pPr eaLnBrk="1" hangingPunct="1">
              <a:defRPr/>
            </a:pPr>
            <a:r>
              <a:rPr lang="en-US" sz="2400">
                <a:solidFill>
                  <a:schemeClr val="tx1"/>
                </a:solidFill>
                <a:cs typeface="+mj-cs"/>
              </a:rPr>
              <a:t>			วันที่........เดือน...................พ.ศ..........</a:t>
            </a:r>
          </a:p>
        </p:txBody>
      </p:sp>
    </p:spTree>
  </p:cSld>
  <p:clrMapOvr>
    <a:masterClrMapping/>
  </p:clrMapOvr>
  <p:transition spd="med">
    <p:strips dir="rd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 txBox="1">
            <a:spLocks noGrp="1"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1400" b="0">
                <a:solidFill>
                  <a:schemeClr val="tx1"/>
                </a:solidFill>
                <a:cs typeface="+mj-cs"/>
              </a:rPr>
              <a:t>กรมส่งเสริมการปกครองท้องถิ่น  เทพสุริยา(เทพสุริยา)</a:t>
            </a:r>
            <a:endParaRPr lang="th-TH" sz="1400" b="0">
              <a:solidFill>
                <a:schemeClr val="tx1"/>
              </a:solidFill>
              <a:cs typeface="+mj-cs"/>
            </a:endParaRPr>
          </a:p>
        </p:txBody>
      </p:sp>
      <p:sp>
        <p:nvSpPr>
          <p:cNvPr id="6" name="Footer Placeholder 2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1400" b="0">
                <a:solidFill>
                  <a:schemeClr val="tx1"/>
                </a:solidFill>
                <a:cs typeface="+mj-cs"/>
              </a:rPr>
              <a:t>(เทพสุริยา)</a:t>
            </a:r>
            <a:endParaRPr lang="th-TH" sz="1400" b="0">
              <a:solidFill>
                <a:schemeClr val="tx1"/>
              </a:solidFill>
              <a:cs typeface="+mj-cs"/>
            </a:endParaRPr>
          </a:p>
        </p:txBody>
      </p:sp>
      <p:sp>
        <p:nvSpPr>
          <p:cNvPr id="21508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7" tIns="45718" rIns="91437" bIns="45718" anchor="ctr"/>
          <a:lstStyle/>
          <a:p>
            <a:pPr algn="ctr" eaLnBrk="1" hangingPunct="1">
              <a:defRPr/>
            </a:pPr>
            <a:r>
              <a:rPr lang="th-TH" sz="4400" dirty="0">
                <a:cs typeface="+mj-cs"/>
              </a:rPr>
              <a:t>แบบรายงานผลงานที่เกิดจากการปฏิบัติหน้าที่</a:t>
            </a:r>
            <a:r>
              <a:rPr lang="en-US" sz="4400" dirty="0">
                <a:cs typeface="+mj-cs"/>
              </a:rPr>
              <a:t>  </a:t>
            </a:r>
            <a:r>
              <a:rPr lang="th-TH" sz="4400" dirty="0" err="1">
                <a:cs typeface="+mj-cs"/>
              </a:rPr>
              <a:t>วฐ.</a:t>
            </a:r>
            <a:r>
              <a:rPr lang="th-TH" sz="4400" dirty="0">
                <a:cs typeface="+mj-cs"/>
              </a:rPr>
              <a:t>2</a:t>
            </a:r>
          </a:p>
        </p:txBody>
      </p:sp>
      <p:sp>
        <p:nvSpPr>
          <p:cNvPr id="21509" name="Rectangle 3"/>
          <p:cNvSpPr>
            <a:spLocks noChangeArrowheads="1"/>
          </p:cNvSpPr>
          <p:nvPr/>
        </p:nvSpPr>
        <p:spPr bwMode="auto">
          <a:xfrm>
            <a:off x="0" y="990600"/>
            <a:ext cx="9144000" cy="5867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7" tIns="45718" rIns="91437" bIns="45718" anchor="ctr"/>
          <a:lstStyle/>
          <a:p>
            <a:pPr eaLnBrk="1" hangingPunct="1">
              <a:defRPr/>
            </a:pPr>
            <a:r>
              <a:rPr lang="en-US" sz="2800">
                <a:solidFill>
                  <a:schemeClr val="tx1"/>
                </a:solidFill>
                <a:cs typeface="+mj-cs"/>
              </a:rPr>
              <a:t>   </a:t>
            </a:r>
            <a:r>
              <a:rPr lang="th-TH" sz="2800">
                <a:solidFill>
                  <a:schemeClr val="tx1"/>
                </a:solidFill>
                <a:cs typeface="+mj-cs"/>
              </a:rPr>
              <a:t>ความเห็น</a:t>
            </a:r>
          </a:p>
          <a:p>
            <a:pPr eaLnBrk="1" hangingPunct="1">
              <a:defRPr/>
            </a:pPr>
            <a:r>
              <a:rPr lang="th-TH" sz="2800">
                <a:solidFill>
                  <a:schemeClr val="tx1"/>
                </a:solidFill>
                <a:cs typeface="+mj-cs"/>
              </a:rPr>
              <a:t>      ............................</a:t>
            </a:r>
            <a:r>
              <a:rPr lang="en-US" sz="2800">
                <a:solidFill>
                  <a:schemeClr val="tx1"/>
                </a:solidFill>
                <a:cs typeface="+mj-cs"/>
              </a:rPr>
              <a:t>.........................</a:t>
            </a:r>
          </a:p>
          <a:p>
            <a:pPr eaLnBrk="1" hangingPunct="1">
              <a:defRPr/>
            </a:pPr>
            <a:endParaRPr lang="th-TH" sz="2800">
              <a:solidFill>
                <a:schemeClr val="tx1"/>
              </a:solidFill>
              <a:cs typeface="+mj-cs"/>
            </a:endParaRPr>
          </a:p>
          <a:p>
            <a:pPr eaLnBrk="1" hangingPunct="1">
              <a:defRPr/>
            </a:pPr>
            <a:r>
              <a:rPr lang="th-TH" sz="2800">
                <a:solidFill>
                  <a:schemeClr val="tx1"/>
                </a:solidFill>
                <a:cs typeface="+mj-cs"/>
              </a:rPr>
              <a:t>			</a:t>
            </a:r>
            <a:r>
              <a:rPr lang="th-TH" sz="2400">
                <a:solidFill>
                  <a:schemeClr val="tx1"/>
                </a:solidFill>
                <a:cs typeface="+mj-cs"/>
              </a:rPr>
              <a:t>ลงชื่อ.................................</a:t>
            </a:r>
            <a:r>
              <a:rPr lang="en-US" sz="2400">
                <a:solidFill>
                  <a:schemeClr val="tx1"/>
                </a:solidFill>
                <a:cs typeface="+mj-cs"/>
              </a:rPr>
              <a:t>..</a:t>
            </a:r>
            <a:r>
              <a:rPr lang="th-TH" sz="2400">
                <a:solidFill>
                  <a:schemeClr val="tx1"/>
                </a:solidFill>
                <a:cs typeface="+mj-cs"/>
              </a:rPr>
              <a:t>.</a:t>
            </a:r>
          </a:p>
          <a:p>
            <a:pPr eaLnBrk="1" hangingPunct="1">
              <a:defRPr/>
            </a:pPr>
            <a:r>
              <a:rPr lang="th-TH" sz="2400">
                <a:solidFill>
                  <a:schemeClr val="tx1"/>
                </a:solidFill>
                <a:cs typeface="+mj-cs"/>
              </a:rPr>
              <a:t>			</a:t>
            </a:r>
            <a:r>
              <a:rPr lang="en-US" sz="2400">
                <a:solidFill>
                  <a:schemeClr val="tx1"/>
                </a:solidFill>
                <a:cs typeface="+mj-cs"/>
              </a:rPr>
              <a:t>      </a:t>
            </a:r>
            <a:r>
              <a:rPr lang="th-TH" sz="2400">
                <a:solidFill>
                  <a:schemeClr val="tx1"/>
                </a:solidFill>
                <a:cs typeface="+mj-cs"/>
              </a:rPr>
              <a:t>(...........................)	</a:t>
            </a:r>
          </a:p>
          <a:p>
            <a:pPr eaLnBrk="1" hangingPunct="1">
              <a:defRPr/>
            </a:pPr>
            <a:r>
              <a:rPr lang="th-TH" sz="2400">
                <a:solidFill>
                  <a:schemeClr val="tx1"/>
                </a:solidFill>
                <a:cs typeface="+mj-cs"/>
              </a:rPr>
              <a:t>			ตำแหน่ง  ปลัด อปท. </a:t>
            </a:r>
          </a:p>
          <a:p>
            <a:pPr eaLnBrk="1" hangingPunct="1">
              <a:defRPr/>
            </a:pPr>
            <a:r>
              <a:rPr lang="th-TH" sz="2400">
                <a:solidFill>
                  <a:schemeClr val="tx1"/>
                </a:solidFill>
                <a:cs typeface="+mj-cs"/>
              </a:rPr>
              <a:t>			วันที่.......เดือน..................พ.ศ..........</a:t>
            </a:r>
          </a:p>
          <a:p>
            <a:pPr eaLnBrk="1" hangingPunct="1">
              <a:defRPr/>
            </a:pPr>
            <a:r>
              <a:rPr lang="en-US" sz="2800">
                <a:solidFill>
                  <a:schemeClr val="tx1"/>
                </a:solidFill>
                <a:cs typeface="+mj-cs"/>
              </a:rPr>
              <a:t>   </a:t>
            </a:r>
            <a:r>
              <a:rPr lang="th-TH" sz="2800">
                <a:solidFill>
                  <a:schemeClr val="tx1"/>
                </a:solidFill>
                <a:cs typeface="+mj-cs"/>
              </a:rPr>
              <a:t>ความเห็น</a:t>
            </a:r>
          </a:p>
          <a:p>
            <a:pPr eaLnBrk="1" hangingPunct="1">
              <a:defRPr/>
            </a:pPr>
            <a:r>
              <a:rPr lang="th-TH" sz="2800">
                <a:solidFill>
                  <a:schemeClr val="tx1"/>
                </a:solidFill>
                <a:cs typeface="+mj-cs"/>
              </a:rPr>
              <a:t>      ......................................................</a:t>
            </a:r>
            <a:endParaRPr lang="en-US" sz="2800">
              <a:solidFill>
                <a:schemeClr val="tx1"/>
              </a:solidFill>
              <a:cs typeface="+mj-cs"/>
            </a:endParaRPr>
          </a:p>
          <a:p>
            <a:pPr eaLnBrk="1" hangingPunct="1">
              <a:defRPr/>
            </a:pPr>
            <a:endParaRPr lang="th-TH" sz="2800">
              <a:solidFill>
                <a:schemeClr val="tx1"/>
              </a:solidFill>
              <a:cs typeface="+mj-cs"/>
            </a:endParaRPr>
          </a:p>
          <a:p>
            <a:pPr eaLnBrk="1" hangingPunct="1">
              <a:defRPr/>
            </a:pPr>
            <a:r>
              <a:rPr lang="th-TH" sz="2800">
                <a:solidFill>
                  <a:schemeClr val="tx1"/>
                </a:solidFill>
                <a:cs typeface="+mj-cs"/>
              </a:rPr>
              <a:t>			</a:t>
            </a:r>
            <a:r>
              <a:rPr lang="th-TH" sz="2400">
                <a:solidFill>
                  <a:schemeClr val="tx1"/>
                </a:solidFill>
                <a:cs typeface="+mj-cs"/>
              </a:rPr>
              <a:t>ลงชื่อ.......................................</a:t>
            </a:r>
          </a:p>
          <a:p>
            <a:pPr eaLnBrk="1" hangingPunct="1">
              <a:defRPr/>
            </a:pPr>
            <a:r>
              <a:rPr lang="th-TH" sz="2400">
                <a:solidFill>
                  <a:schemeClr val="tx1"/>
                </a:solidFill>
                <a:cs typeface="+mj-cs"/>
              </a:rPr>
              <a:t>	</a:t>
            </a:r>
            <a:r>
              <a:rPr lang="en-US" sz="2400">
                <a:solidFill>
                  <a:schemeClr val="tx1"/>
                </a:solidFill>
                <a:cs typeface="+mj-cs"/>
              </a:rPr>
              <a:t>		     </a:t>
            </a:r>
            <a:r>
              <a:rPr lang="th-TH" sz="2400">
                <a:solidFill>
                  <a:schemeClr val="tx1"/>
                </a:solidFill>
                <a:cs typeface="+mj-cs"/>
              </a:rPr>
              <a:t>(...............................)	</a:t>
            </a:r>
          </a:p>
          <a:p>
            <a:pPr eaLnBrk="1" hangingPunct="1">
              <a:defRPr/>
            </a:pPr>
            <a:r>
              <a:rPr lang="th-TH" sz="2400">
                <a:solidFill>
                  <a:schemeClr val="tx1"/>
                </a:solidFill>
                <a:cs typeface="+mj-cs"/>
              </a:rPr>
              <a:t>			ตำแหน่ง  นายก อปท. </a:t>
            </a:r>
          </a:p>
          <a:p>
            <a:pPr eaLnBrk="1" hangingPunct="1">
              <a:defRPr/>
            </a:pPr>
            <a:r>
              <a:rPr lang="th-TH" sz="2400">
                <a:solidFill>
                  <a:schemeClr val="tx1"/>
                </a:solidFill>
                <a:cs typeface="+mj-cs"/>
              </a:rPr>
              <a:t>			วันที่.........เดือน..................พ.ศ...............</a:t>
            </a:r>
          </a:p>
        </p:txBody>
      </p:sp>
      <p:sp>
        <p:nvSpPr>
          <p:cNvPr id="21510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8200" y="6477000"/>
            <a:ext cx="685800" cy="381000"/>
          </a:xfrm>
          <a:prstGeom prst="actionButtonBackPrevious">
            <a:avLst/>
          </a:prstGeom>
          <a:solidFill>
            <a:srgbClr val="FFFF00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cs typeface="+mj-cs"/>
            </a:endParaRPr>
          </a:p>
        </p:txBody>
      </p:sp>
    </p:spTree>
  </p:cSld>
  <p:clrMapOvr>
    <a:masterClrMapping/>
  </p:clrMapOvr>
  <p:transition spd="med">
    <p:strips dir="rd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 txBox="1">
            <a:spLocks noGrp="1"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1400" b="0">
                <a:solidFill>
                  <a:schemeClr val="tx1"/>
                </a:solidFill>
                <a:cs typeface="+mj-cs"/>
              </a:rPr>
              <a:t>กรมส่งเสริมการปกครองท้องถิ่น  เทพสุริยา(เทพสุริยา)</a:t>
            </a:r>
            <a:endParaRPr lang="th-TH" sz="1400" b="0">
              <a:solidFill>
                <a:schemeClr val="tx1"/>
              </a:solidFill>
              <a:cs typeface="+mj-cs"/>
            </a:endParaRPr>
          </a:p>
        </p:txBody>
      </p:sp>
      <p:sp>
        <p:nvSpPr>
          <p:cNvPr id="6" name="Footer Placeholder 2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1400" b="0">
                <a:solidFill>
                  <a:schemeClr val="tx1"/>
                </a:solidFill>
                <a:cs typeface="+mj-cs"/>
              </a:rPr>
              <a:t>(เทพสุริยา)</a:t>
            </a:r>
            <a:endParaRPr lang="th-TH" sz="1400" b="0">
              <a:solidFill>
                <a:schemeClr val="tx1"/>
              </a:solidFill>
              <a:cs typeface="+mj-cs"/>
            </a:endParaRPr>
          </a:p>
        </p:txBody>
      </p:sp>
      <p:sp>
        <p:nvSpPr>
          <p:cNvPr id="22532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7" tIns="45718" rIns="91437" bIns="45718" anchor="ctr"/>
          <a:lstStyle/>
          <a:p>
            <a:pPr algn="ctr" eaLnBrk="1" hangingPunct="1">
              <a:defRPr/>
            </a:pPr>
            <a:r>
              <a:rPr lang="th-TH" sz="4400">
                <a:cs typeface="+mj-cs"/>
              </a:rPr>
              <a:t>แบบรายงานผลงานที่เกิดจากการปฏิบัติหน้าที่</a:t>
            </a:r>
            <a:r>
              <a:rPr lang="en-US" sz="4400">
                <a:cs typeface="+mj-cs"/>
              </a:rPr>
              <a:t>  </a:t>
            </a:r>
            <a:r>
              <a:rPr lang="th-TH" sz="4400">
                <a:cs typeface="+mj-cs"/>
              </a:rPr>
              <a:t>วฐ.2/1</a:t>
            </a:r>
          </a:p>
        </p:txBody>
      </p:sp>
      <p:sp>
        <p:nvSpPr>
          <p:cNvPr id="22533" name="Rectangle 3"/>
          <p:cNvSpPr>
            <a:spLocks noChangeArrowheads="1"/>
          </p:cNvSpPr>
          <p:nvPr/>
        </p:nvSpPr>
        <p:spPr bwMode="auto">
          <a:xfrm>
            <a:off x="0" y="990600"/>
            <a:ext cx="9144000" cy="2362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7" tIns="45718" rIns="91437" bIns="45718" anchor="ctr"/>
          <a:lstStyle/>
          <a:p>
            <a:pPr algn="ctr" eaLnBrk="1" hangingPunct="1">
              <a:defRPr/>
            </a:pPr>
            <a:r>
              <a:rPr lang="th-TH" sz="3600">
                <a:solidFill>
                  <a:schemeClr val="tx1"/>
                </a:solidFill>
                <a:cs typeface="+mj-cs"/>
              </a:rPr>
              <a:t>แบบรายงานผลงานที่เกิดจากการปฏิบัติหน้าที่</a:t>
            </a:r>
          </a:p>
          <a:p>
            <a:pPr algn="ctr" eaLnBrk="1" hangingPunct="1">
              <a:defRPr/>
            </a:pPr>
            <a:r>
              <a:rPr lang="th-TH" sz="2200">
                <a:solidFill>
                  <a:schemeClr val="tx1"/>
                </a:solidFill>
                <a:cs typeface="+mj-cs"/>
              </a:rPr>
              <a:t>(สำหรับการเสนอขอรับการประเมินเพื่อให้มีหรือเลื่อนวิทยฐานะระดับชำนาญการพิเศษ/เชี่ยวชาญ/เชี่ยวชาญพิเศษ)</a:t>
            </a:r>
          </a:p>
          <a:p>
            <a:pPr algn="ctr" eaLnBrk="1" hangingPunct="1">
              <a:defRPr/>
            </a:pPr>
            <a:r>
              <a:rPr lang="th-TH" sz="3600">
                <a:solidFill>
                  <a:schemeClr val="tx1"/>
                </a:solidFill>
                <a:cs typeface="+mj-cs"/>
              </a:rPr>
              <a:t>วิทยฐานะที่ขอเลื่อน ...........................................</a:t>
            </a:r>
          </a:p>
        </p:txBody>
      </p:sp>
      <p:sp>
        <p:nvSpPr>
          <p:cNvPr id="22534" name="Rectangle 4"/>
          <p:cNvSpPr>
            <a:spLocks noChangeArrowheads="1"/>
          </p:cNvSpPr>
          <p:nvPr/>
        </p:nvSpPr>
        <p:spPr bwMode="auto">
          <a:xfrm>
            <a:off x="0" y="3352800"/>
            <a:ext cx="9144000" cy="3505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7" tIns="45718" rIns="91437" bIns="45718" anchor="ctr"/>
          <a:lstStyle/>
          <a:p>
            <a:pPr eaLnBrk="1" hangingPunct="1">
              <a:defRPr/>
            </a:pPr>
            <a:r>
              <a:rPr lang="th-TH" sz="2800">
                <a:solidFill>
                  <a:schemeClr val="tx1"/>
                </a:solidFill>
                <a:cs typeface="+mj-cs"/>
              </a:rPr>
              <a:t>1.  ข้อมูลผู้ขอรับการประเมิน</a:t>
            </a:r>
          </a:p>
          <a:p>
            <a:pPr eaLnBrk="1" hangingPunct="1">
              <a:defRPr/>
            </a:pPr>
            <a:r>
              <a:rPr lang="th-TH" sz="2800">
                <a:solidFill>
                  <a:schemeClr val="tx1"/>
                </a:solidFill>
                <a:cs typeface="+mj-cs"/>
              </a:rPr>
              <a:t>     ชื่อ-สกุล .................</a:t>
            </a:r>
            <a:r>
              <a:rPr lang="en-US" sz="2800">
                <a:solidFill>
                  <a:schemeClr val="tx1"/>
                </a:solidFill>
                <a:cs typeface="+mj-cs"/>
              </a:rPr>
              <a:t>.................</a:t>
            </a:r>
            <a:r>
              <a:rPr lang="th-TH" sz="2800">
                <a:solidFill>
                  <a:schemeClr val="tx1"/>
                </a:solidFill>
                <a:cs typeface="+mj-cs"/>
              </a:rPr>
              <a:t>........อายุ...............ปี อายุราชการ................ปี</a:t>
            </a:r>
          </a:p>
          <a:p>
            <a:pPr eaLnBrk="1" hangingPunct="1">
              <a:defRPr/>
            </a:pPr>
            <a:r>
              <a:rPr lang="th-TH" sz="2800">
                <a:solidFill>
                  <a:schemeClr val="tx1"/>
                </a:solidFill>
                <a:cs typeface="+mj-cs"/>
              </a:rPr>
              <a:t>     คุณวุฒิสูงสุด......................วิชาเอก............</a:t>
            </a:r>
            <a:r>
              <a:rPr lang="en-US" sz="2800">
                <a:solidFill>
                  <a:schemeClr val="tx1"/>
                </a:solidFill>
                <a:cs typeface="+mj-cs"/>
              </a:rPr>
              <a:t>..</a:t>
            </a:r>
            <a:r>
              <a:rPr lang="th-TH" sz="2800">
                <a:solidFill>
                  <a:schemeClr val="tx1"/>
                </a:solidFill>
                <a:cs typeface="+mj-cs"/>
              </a:rPr>
              <a:t>.........จากสถาบันการศึกษา................</a:t>
            </a:r>
          </a:p>
          <a:p>
            <a:pPr eaLnBrk="1" hangingPunct="1">
              <a:defRPr/>
            </a:pPr>
            <a:r>
              <a:rPr lang="th-TH" sz="2800">
                <a:solidFill>
                  <a:schemeClr val="tx1"/>
                </a:solidFill>
                <a:cs typeface="+mj-cs"/>
              </a:rPr>
              <a:t>     ตำแหน่ง.............................................ตำแหน่งเลขที่.............................................</a:t>
            </a:r>
          </a:p>
          <a:p>
            <a:pPr eaLnBrk="1" hangingPunct="1">
              <a:defRPr/>
            </a:pPr>
            <a:r>
              <a:rPr lang="th-TH" sz="2800">
                <a:solidFill>
                  <a:schemeClr val="tx1"/>
                </a:solidFill>
                <a:cs typeface="+mj-cs"/>
              </a:rPr>
              <a:t>     สำนัก/กอง/สถานศึกษา...................... อปท............................จังหวัด....................</a:t>
            </a:r>
          </a:p>
          <a:p>
            <a:pPr eaLnBrk="1" hangingPunct="1">
              <a:defRPr/>
            </a:pPr>
            <a:r>
              <a:rPr lang="th-TH" sz="2800">
                <a:solidFill>
                  <a:schemeClr val="tx1"/>
                </a:solidFill>
                <a:cs typeface="+mj-cs"/>
              </a:rPr>
              <a:t>     รับเงินเดือนอันดับ คศ.............ขั้น...............อัตรา.........................บาท</a:t>
            </a:r>
            <a:r>
              <a:rPr lang="en-US" sz="2800">
                <a:solidFill>
                  <a:schemeClr val="tx1"/>
                </a:solidFill>
                <a:cs typeface="+mj-cs"/>
              </a:rPr>
              <a:t> </a:t>
            </a:r>
            <a:endParaRPr lang="th-TH" sz="2800">
              <a:solidFill>
                <a:schemeClr val="tx1"/>
              </a:solidFill>
              <a:cs typeface="+mj-cs"/>
            </a:endParaRPr>
          </a:p>
          <a:p>
            <a:pPr eaLnBrk="1" hangingPunct="1">
              <a:defRPr/>
            </a:pPr>
            <a:endParaRPr lang="th-TH" sz="2800">
              <a:solidFill>
                <a:schemeClr val="tx1"/>
              </a:solidFill>
              <a:cs typeface="+mj-cs"/>
            </a:endParaRPr>
          </a:p>
        </p:txBody>
      </p:sp>
    </p:spTree>
  </p:cSld>
  <p:clrMapOvr>
    <a:masterClrMapping/>
  </p:clrMapOvr>
  <p:transition spd="med">
    <p:strips dir="rd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5"/>
          <p:cNvSpPr txBox="1">
            <a:spLocks noGrp="1"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1400" b="0">
                <a:solidFill>
                  <a:schemeClr val="tx1"/>
                </a:solidFill>
                <a:cs typeface="+mj-cs"/>
              </a:rPr>
              <a:t>กรมส่งเสริมการปกครองท้องถิ่น  เทพสุริยา(เทพสุริยา)</a:t>
            </a:r>
            <a:endParaRPr lang="th-TH" sz="1400" b="0">
              <a:solidFill>
                <a:schemeClr val="tx1"/>
              </a:solidFill>
              <a:cs typeface="+mj-cs"/>
            </a:endParaRPr>
          </a:p>
        </p:txBody>
      </p:sp>
      <p:sp>
        <p:nvSpPr>
          <p:cNvPr id="5" name="Footer Placeholder 2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1400" b="0">
                <a:solidFill>
                  <a:schemeClr val="tx1"/>
                </a:solidFill>
                <a:cs typeface="+mj-cs"/>
              </a:rPr>
              <a:t>(เทพสุริยา)</a:t>
            </a:r>
            <a:endParaRPr lang="th-TH" sz="1400" b="0">
              <a:solidFill>
                <a:schemeClr val="tx1"/>
              </a:solidFill>
              <a:cs typeface="+mj-cs"/>
            </a:endParaRPr>
          </a:p>
        </p:txBody>
      </p:sp>
      <p:sp>
        <p:nvSpPr>
          <p:cNvPr id="23556" name="Rectangle 2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7" tIns="45718" rIns="91437" bIns="45718" anchor="ctr"/>
          <a:lstStyle/>
          <a:p>
            <a:pPr algn="ctr" eaLnBrk="1" hangingPunct="1">
              <a:defRPr/>
            </a:pPr>
            <a:r>
              <a:rPr lang="th-TH" sz="4400">
                <a:cs typeface="+mj-cs"/>
              </a:rPr>
              <a:t>แบบรายงานผลงานที่เกิดจากการปฏิบัติหน้าที่</a:t>
            </a:r>
            <a:r>
              <a:rPr lang="en-US" sz="4400">
                <a:cs typeface="+mj-cs"/>
              </a:rPr>
              <a:t>  </a:t>
            </a:r>
            <a:r>
              <a:rPr lang="th-TH" sz="4400">
                <a:cs typeface="+mj-cs"/>
              </a:rPr>
              <a:t>วฐ.2/1</a:t>
            </a:r>
          </a:p>
        </p:txBody>
      </p:sp>
      <p:sp>
        <p:nvSpPr>
          <p:cNvPr id="23557" name="Rectangle 4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7" tIns="45718" rIns="91437" bIns="45718" anchor="ctr"/>
          <a:lstStyle/>
          <a:p>
            <a:pPr eaLnBrk="1" hangingPunct="1">
              <a:defRPr/>
            </a:pPr>
            <a:r>
              <a:rPr lang="en-US" sz="2800">
                <a:solidFill>
                  <a:schemeClr val="tx1"/>
                </a:solidFill>
                <a:cs typeface="+mj-cs"/>
              </a:rPr>
              <a:t>    </a:t>
            </a:r>
            <a:r>
              <a:rPr lang="th-TH" sz="2800">
                <a:solidFill>
                  <a:schemeClr val="tx1"/>
                </a:solidFill>
                <a:cs typeface="+mj-cs"/>
              </a:rPr>
              <a:t>2.  การปฏิบัติงานในปีที่ขอรับการประเมิน (ระบุรายการที่ปฏิบัติจริง)</a:t>
            </a:r>
          </a:p>
          <a:p>
            <a:pPr eaLnBrk="1" hangingPunct="1">
              <a:defRPr/>
            </a:pPr>
            <a:r>
              <a:rPr lang="th-TH" sz="2800">
                <a:solidFill>
                  <a:schemeClr val="tx1"/>
                </a:solidFill>
                <a:cs typeface="+mj-cs"/>
              </a:rPr>
              <a:t>     </a:t>
            </a:r>
            <a:r>
              <a:rPr lang="en-US" sz="2800">
                <a:solidFill>
                  <a:schemeClr val="tx1"/>
                </a:solidFill>
                <a:cs typeface="+mj-cs"/>
              </a:rPr>
              <a:t>   </a:t>
            </a:r>
            <a:r>
              <a:rPr lang="th-TH" sz="2800" u="sng">
                <a:solidFill>
                  <a:schemeClr val="tx1"/>
                </a:solidFill>
                <a:cs typeface="+mj-cs"/>
              </a:rPr>
              <a:t>สายงานการสอน</a:t>
            </a:r>
          </a:p>
          <a:p>
            <a:pPr eaLnBrk="1" hangingPunct="1">
              <a:defRPr/>
            </a:pPr>
            <a:r>
              <a:rPr lang="en-US" sz="2800">
                <a:solidFill>
                  <a:schemeClr val="tx1"/>
                </a:solidFill>
                <a:cs typeface="+mj-cs"/>
              </a:rPr>
              <a:t>         </a:t>
            </a:r>
            <a:r>
              <a:rPr lang="th-TH" sz="2400">
                <a:solidFill>
                  <a:schemeClr val="tx1"/>
                </a:solidFill>
                <a:cs typeface="+mj-cs"/>
              </a:rPr>
              <a:t>1) ปฏิบัติการสอน (ชั้น/ระดับ กลุ่มสาระการเรียนรู้/แผนก หรือรายวิชาตามที่สอน)</a:t>
            </a:r>
          </a:p>
          <a:p>
            <a:pPr eaLnBrk="1" hangingPunct="1">
              <a:defRPr/>
            </a:pPr>
            <a:r>
              <a:rPr lang="en-US" sz="2400">
                <a:solidFill>
                  <a:schemeClr val="tx1"/>
                </a:solidFill>
                <a:cs typeface="+mj-cs"/>
              </a:rPr>
              <a:t>          </a:t>
            </a:r>
            <a:r>
              <a:rPr lang="th-TH" sz="2400">
                <a:solidFill>
                  <a:schemeClr val="tx1"/>
                </a:solidFill>
                <a:cs typeface="+mj-cs"/>
              </a:rPr>
              <a:t>2) จำนวนชั่วโมง(คาบ)ที่สอน/สัปดาห์(ไม่น้อยกว่า 7 ชม(คาบ) แต่ไม่เกิน 30 ชม(คาบ)/สัปดาห์)</a:t>
            </a:r>
          </a:p>
          <a:p>
            <a:pPr eaLnBrk="1" hangingPunct="1">
              <a:defRPr/>
            </a:pPr>
            <a:r>
              <a:rPr lang="en-US" sz="2800">
                <a:solidFill>
                  <a:schemeClr val="tx1"/>
                </a:solidFill>
                <a:cs typeface="+mj-cs"/>
              </a:rPr>
              <a:t>         </a:t>
            </a:r>
            <a:r>
              <a:rPr lang="th-TH" sz="2400">
                <a:solidFill>
                  <a:schemeClr val="tx1"/>
                </a:solidFill>
                <a:cs typeface="+mj-cs"/>
              </a:rPr>
              <a:t>3) ปฏิบัติหน้าที่ครูที่ปรึกษา/ครูประจำชั้น</a:t>
            </a:r>
          </a:p>
          <a:p>
            <a:pPr eaLnBrk="1" hangingPunct="1">
              <a:defRPr/>
            </a:pPr>
            <a:r>
              <a:rPr lang="en-US" sz="2400">
                <a:solidFill>
                  <a:schemeClr val="tx1"/>
                </a:solidFill>
                <a:cs typeface="+mj-cs"/>
              </a:rPr>
              <a:t>          </a:t>
            </a:r>
            <a:r>
              <a:rPr lang="th-TH" sz="2400">
                <a:solidFill>
                  <a:schemeClr val="tx1"/>
                </a:solidFill>
                <a:cs typeface="+mj-cs"/>
              </a:rPr>
              <a:t>4) กิจกรรมพัฒนาผู้เรียนที่รับผิดชอบ</a:t>
            </a:r>
          </a:p>
          <a:p>
            <a:pPr eaLnBrk="1" hangingPunct="1">
              <a:defRPr/>
            </a:pPr>
            <a:r>
              <a:rPr lang="en-US" sz="2800">
                <a:solidFill>
                  <a:schemeClr val="tx1"/>
                </a:solidFill>
                <a:cs typeface="+mj-cs"/>
              </a:rPr>
              <a:t>         </a:t>
            </a:r>
            <a:r>
              <a:rPr lang="th-TH" sz="2400">
                <a:solidFill>
                  <a:schemeClr val="tx1"/>
                </a:solidFill>
                <a:cs typeface="+mj-cs"/>
              </a:rPr>
              <a:t>5) หน้าที่ที่ได้รับมอบหมายเป็นพิเศษ</a:t>
            </a:r>
          </a:p>
          <a:p>
            <a:pPr eaLnBrk="1" hangingPunct="1">
              <a:defRPr/>
            </a:pPr>
            <a:r>
              <a:rPr lang="en-US" sz="2800">
                <a:solidFill>
                  <a:schemeClr val="tx1"/>
                </a:solidFill>
                <a:cs typeface="+mj-cs"/>
              </a:rPr>
              <a:t>        </a:t>
            </a:r>
            <a:r>
              <a:rPr lang="th-TH" sz="2800" u="sng">
                <a:solidFill>
                  <a:schemeClr val="tx1"/>
                </a:solidFill>
                <a:cs typeface="+mj-cs"/>
              </a:rPr>
              <a:t>สายงานบริหารสถานศึกษา และสายงานนิเทศการศึกษา</a:t>
            </a:r>
          </a:p>
          <a:p>
            <a:pPr eaLnBrk="1" hangingPunct="1">
              <a:defRPr/>
            </a:pPr>
            <a:r>
              <a:rPr lang="en-US" sz="2800">
                <a:solidFill>
                  <a:schemeClr val="tx1"/>
                </a:solidFill>
                <a:cs typeface="+mj-cs"/>
              </a:rPr>
              <a:t>        </a:t>
            </a:r>
            <a:r>
              <a:rPr lang="th-TH" sz="2400">
                <a:solidFill>
                  <a:schemeClr val="tx1"/>
                </a:solidFill>
                <a:cs typeface="+mj-cs"/>
              </a:rPr>
              <a:t>1)  หน้าที่และความรับผิดชอบ</a:t>
            </a:r>
          </a:p>
          <a:p>
            <a:pPr eaLnBrk="1" hangingPunct="1">
              <a:defRPr/>
            </a:pPr>
            <a:r>
              <a:rPr lang="th-TH" sz="2400">
                <a:solidFill>
                  <a:schemeClr val="tx1"/>
                </a:solidFill>
                <a:cs typeface="+mj-cs"/>
              </a:rPr>
              <a:t>      </a:t>
            </a:r>
            <a:r>
              <a:rPr lang="en-US" sz="2400">
                <a:solidFill>
                  <a:schemeClr val="tx1"/>
                </a:solidFill>
                <a:cs typeface="+mj-cs"/>
              </a:rPr>
              <a:t>   </a:t>
            </a:r>
            <a:r>
              <a:rPr lang="th-TH" sz="2400">
                <a:solidFill>
                  <a:schemeClr val="tx1"/>
                </a:solidFill>
                <a:cs typeface="+mj-cs"/>
              </a:rPr>
              <a:t>2)  หน้าที่ที่ได้รับมอบหมายเป็นพิเศษ</a:t>
            </a:r>
          </a:p>
        </p:txBody>
      </p:sp>
    </p:spTree>
  </p:cSld>
  <p:clrMapOvr>
    <a:masterClrMapping/>
  </p:clrMapOvr>
  <p:transition spd="med">
    <p:strips dir="rd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"/>
          <p:cNvSpPr txBox="1">
            <a:spLocks noGrp="1"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1400" b="0">
                <a:solidFill>
                  <a:schemeClr val="tx1"/>
                </a:solidFill>
                <a:cs typeface="+mj-cs"/>
              </a:rPr>
              <a:t>กรมส่งเสริมการปกครองท้องถิ่น  เทพสุริยา(เทพสุริยา)</a:t>
            </a:r>
            <a:endParaRPr lang="th-TH" sz="1400" b="0">
              <a:solidFill>
                <a:schemeClr val="tx1"/>
              </a:solidFill>
              <a:cs typeface="+mj-cs"/>
            </a:endParaRPr>
          </a:p>
        </p:txBody>
      </p:sp>
      <p:sp>
        <p:nvSpPr>
          <p:cNvPr id="5" name="Footer Placeholder 2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1400" b="0">
                <a:solidFill>
                  <a:schemeClr val="tx1"/>
                </a:solidFill>
                <a:cs typeface="+mj-cs"/>
              </a:rPr>
              <a:t>(เทพสุริยา)</a:t>
            </a:r>
            <a:endParaRPr lang="th-TH" sz="1400" b="0">
              <a:solidFill>
                <a:schemeClr val="tx1"/>
              </a:solidFill>
              <a:cs typeface="+mj-cs"/>
            </a:endParaRPr>
          </a:p>
        </p:txBody>
      </p:sp>
      <p:sp>
        <p:nvSpPr>
          <p:cNvPr id="24580" name="Rectangle 2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7" tIns="45718" rIns="91437" bIns="45718" anchor="ctr"/>
          <a:lstStyle/>
          <a:p>
            <a:pPr algn="ctr" eaLnBrk="1" hangingPunct="1">
              <a:defRPr/>
            </a:pPr>
            <a:r>
              <a:rPr lang="th-TH" sz="4400">
                <a:cs typeface="+mj-cs"/>
              </a:rPr>
              <a:t>แบบรายงานผลงานที่เกิดจากการปฏิบัติหน้าที่</a:t>
            </a:r>
            <a:r>
              <a:rPr lang="en-US" sz="4400">
                <a:cs typeface="+mj-cs"/>
              </a:rPr>
              <a:t>  </a:t>
            </a:r>
            <a:r>
              <a:rPr lang="th-TH" sz="4400">
                <a:cs typeface="+mj-cs"/>
              </a:rPr>
              <a:t>วฐ.2/1</a:t>
            </a:r>
          </a:p>
        </p:txBody>
      </p:sp>
      <p:sp>
        <p:nvSpPr>
          <p:cNvPr id="24581" name="Rectangle 3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7" tIns="45718" rIns="91437" bIns="45718" anchor="ctr"/>
          <a:lstStyle/>
          <a:p>
            <a:pPr marL="533400" indent="-533400" eaLnBrk="1" hangingPunct="1">
              <a:defRPr/>
            </a:pPr>
            <a:r>
              <a:rPr lang="en-US" sz="2800">
                <a:solidFill>
                  <a:schemeClr val="tx1"/>
                </a:solidFill>
                <a:cs typeface="+mj-cs"/>
              </a:rPr>
              <a:t>3. การรายงานผลงานที่เกิดจากการปฏิบัติหน้าที่ </a:t>
            </a:r>
          </a:p>
          <a:p>
            <a:pPr marL="533400" indent="-533400" eaLnBrk="1" hangingPunct="1">
              <a:defRPr/>
            </a:pPr>
            <a:r>
              <a:rPr lang="en-US" sz="2800">
                <a:solidFill>
                  <a:schemeClr val="tx1"/>
                </a:solidFill>
                <a:cs typeface="+mj-cs"/>
              </a:rPr>
              <a:t>    </a:t>
            </a:r>
            <a:r>
              <a:rPr lang="en-US" sz="2400">
                <a:solidFill>
                  <a:schemeClr val="tx1"/>
                </a:solidFill>
                <a:cs typeface="+mj-cs"/>
              </a:rPr>
              <a:t>3.1 ผลการปฏิบัติงาน ให้รายงานผลงานที่เกิดจากการปฏิบัติหน้าที่ย้อนหลัง 2 ปี ติดต่อกัน </a:t>
            </a:r>
          </a:p>
          <a:p>
            <a:pPr marL="533400" indent="-533400" eaLnBrk="1" hangingPunct="1">
              <a:defRPr/>
            </a:pPr>
            <a:r>
              <a:rPr lang="en-US" sz="2400">
                <a:solidFill>
                  <a:schemeClr val="tx1"/>
                </a:solidFill>
                <a:cs typeface="+mj-cs"/>
              </a:rPr>
              <a:t>นับถึงวันที่ยื่นคำขอ  ดังนี้ </a:t>
            </a:r>
          </a:p>
          <a:p>
            <a:pPr marL="533400" indent="-533400" eaLnBrk="1" hangingPunct="1">
              <a:defRPr/>
            </a:pPr>
            <a:r>
              <a:rPr lang="en-US" sz="2400">
                <a:solidFill>
                  <a:schemeClr val="tx1"/>
                </a:solidFill>
                <a:cs typeface="+mj-cs"/>
              </a:rPr>
              <a:t>        1) ผลงานตามหน้าที่และความรับผิดชอบตามาตรฐานตำแหน่งและมาตรฐานวิทยฐานะ</a:t>
            </a:r>
          </a:p>
          <a:p>
            <a:pPr marL="533400" indent="-533400" eaLnBrk="1" hangingPunct="1">
              <a:defRPr/>
            </a:pPr>
            <a:r>
              <a:rPr lang="en-US" sz="2400">
                <a:solidFill>
                  <a:schemeClr val="tx1"/>
                </a:solidFill>
                <a:cs typeface="+mj-cs"/>
              </a:rPr>
              <a:t>        2) </a:t>
            </a:r>
            <a:r>
              <a:rPr lang="en-US" sz="2200">
                <a:solidFill>
                  <a:schemeClr val="tx1"/>
                </a:solidFill>
                <a:cs typeface="+mj-cs"/>
              </a:rPr>
              <a:t>ผลงานตามลักษณะงานที่ปฏิบัติตามมาตรฐานตำแหน่งและคุณภาพการปฏิบัติงานตามมาตรฐานวิทยฐานะ</a:t>
            </a:r>
          </a:p>
          <a:p>
            <a:pPr marL="533400" indent="-533400" eaLnBrk="1" hangingPunct="1">
              <a:defRPr/>
            </a:pPr>
            <a:r>
              <a:rPr lang="en-US" sz="2400">
                <a:solidFill>
                  <a:schemeClr val="tx1"/>
                </a:solidFill>
                <a:cs typeface="+mj-cs"/>
              </a:rPr>
              <a:t>        3) ผลที่เกิดกับผู้เรียน ครู ผู้ปกครอง ชุมชน สถานศึกษา และการจัดการศึกษา แล้วแต่กรณี</a:t>
            </a:r>
          </a:p>
          <a:p>
            <a:pPr marL="533400" indent="-533400" eaLnBrk="1" hangingPunct="1">
              <a:defRPr/>
            </a:pPr>
            <a:r>
              <a:rPr lang="en-US" sz="2800">
                <a:solidFill>
                  <a:schemeClr val="tx1"/>
                </a:solidFill>
                <a:cs typeface="+mj-cs"/>
              </a:rPr>
              <a:t>      </a:t>
            </a:r>
            <a:r>
              <a:rPr lang="en-US" sz="2000">
                <a:solidFill>
                  <a:schemeClr val="tx1"/>
                </a:solidFill>
                <a:cs typeface="+mj-cs"/>
              </a:rPr>
              <a:t>สำหรับวิทยฐานะชำนาญการพิเศษ ให้จัดพิมพ์ จำนวน 5-10 หน้า โดยไม่ต้องแนบเอกสารอ้างอิง สำหรับวิทยฐาน</a:t>
            </a:r>
          </a:p>
          <a:p>
            <a:pPr marL="533400" indent="-533400" eaLnBrk="1" hangingPunct="1">
              <a:defRPr/>
            </a:pPr>
            <a:r>
              <a:rPr lang="en-US" sz="2000">
                <a:solidFill>
                  <a:schemeClr val="tx1"/>
                </a:solidFill>
                <a:cs typeface="+mj-cs"/>
              </a:rPr>
              <a:t>ะเชี่ยวชาญและเชี่ยวชาญพิเศษ จำนวน 20-50 หน้า) ไม่รวมเอกสารอ้างอิง หากจำเป็นต้องมีเอกสารอ้างอิงที่มีความสำคัญอย่างยิ่ง</a:t>
            </a:r>
          </a:p>
          <a:p>
            <a:pPr marL="533400" indent="-533400" eaLnBrk="1" hangingPunct="1">
              <a:defRPr/>
            </a:pPr>
            <a:r>
              <a:rPr lang="en-US" sz="2000">
                <a:solidFill>
                  <a:schemeClr val="tx1"/>
                </a:solidFill>
                <a:cs typeface="+mj-cs"/>
              </a:rPr>
              <a:t>ให้ใส่ไว้ในภาคผนวกได้ไม่เกิน 20 หน้า</a:t>
            </a:r>
          </a:p>
          <a:p>
            <a:pPr marL="533400" indent="-533400" eaLnBrk="1" hangingPunct="1">
              <a:defRPr/>
            </a:pPr>
            <a:r>
              <a:rPr lang="en-US" sz="2800">
                <a:solidFill>
                  <a:schemeClr val="tx1"/>
                </a:solidFill>
                <a:cs typeface="+mj-cs"/>
              </a:rPr>
              <a:t>   </a:t>
            </a:r>
            <a:r>
              <a:rPr lang="en-US" sz="2400">
                <a:solidFill>
                  <a:schemeClr val="tx1"/>
                </a:solidFill>
                <a:cs typeface="+mj-cs"/>
              </a:rPr>
              <a:t>3.2 ผลงานทางวิชาการที่เสนอขอรับการประเมิน ให้ระบุชื่อของผลงานทางวิชาการที่เสนอขอ</a:t>
            </a:r>
          </a:p>
          <a:p>
            <a:pPr marL="533400" indent="-533400" eaLnBrk="1" hangingPunct="1">
              <a:defRPr/>
            </a:pPr>
            <a:endParaRPr lang="en-US" sz="2400">
              <a:solidFill>
                <a:schemeClr val="tx1"/>
              </a:solidFill>
              <a:cs typeface="+mj-cs"/>
            </a:endParaRPr>
          </a:p>
          <a:p>
            <a:pPr marL="533400" indent="-533400" eaLnBrk="1" hangingPunct="1">
              <a:buFontTx/>
              <a:buAutoNum type="arabicPeriod" startAt="4"/>
              <a:defRPr/>
            </a:pPr>
            <a:r>
              <a:rPr lang="en-US" sz="2800">
                <a:solidFill>
                  <a:schemeClr val="tx1"/>
                </a:solidFill>
                <a:cs typeface="+mj-cs"/>
              </a:rPr>
              <a:t>งานวิจัยหรือวิทยานิพนธ์ที่เคยเสนอเป็นส่วนหนึ่งของการศึกษาเพื่อขอรับปริญญา หรือ</a:t>
            </a:r>
          </a:p>
          <a:p>
            <a:pPr marL="533400" indent="-533400" eaLnBrk="1" hangingPunct="1">
              <a:defRPr/>
            </a:pPr>
            <a:r>
              <a:rPr lang="en-US" sz="2800">
                <a:solidFill>
                  <a:schemeClr val="tx1"/>
                </a:solidFill>
                <a:cs typeface="+mj-cs"/>
              </a:rPr>
              <a:t>ประกาศนียบัตรหรือเป็นส่วนหนึ่งของการฝึกอบรม (ถ้ามี โปรดระบุ)………………</a:t>
            </a:r>
          </a:p>
          <a:p>
            <a:pPr marL="533400" indent="-533400" eaLnBrk="1" hangingPunct="1">
              <a:defRPr/>
            </a:pPr>
            <a:r>
              <a:rPr lang="en-US" sz="2800">
                <a:solidFill>
                  <a:schemeClr val="tx1"/>
                </a:solidFill>
                <a:cs typeface="+mj-cs"/>
              </a:rPr>
              <a:t>      </a:t>
            </a:r>
          </a:p>
        </p:txBody>
      </p:sp>
    </p:spTree>
  </p:cSld>
  <p:clrMapOvr>
    <a:masterClrMapping/>
  </p:clrMapOvr>
  <p:transition spd="med">
    <p:strips dir="rd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5"/>
          <p:cNvSpPr txBox="1">
            <a:spLocks noGrp="1"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1400" b="0">
                <a:solidFill>
                  <a:schemeClr val="tx1"/>
                </a:solidFill>
                <a:cs typeface="+mj-cs"/>
              </a:rPr>
              <a:t>กรมส่งเสริมการปกครองท้องถิ่น  เทพสุริยา(เทพสุริยา)</a:t>
            </a:r>
            <a:endParaRPr lang="th-TH" sz="1400" b="0">
              <a:solidFill>
                <a:schemeClr val="tx1"/>
              </a:solidFill>
              <a:cs typeface="+mj-cs"/>
            </a:endParaRPr>
          </a:p>
        </p:txBody>
      </p:sp>
      <p:sp>
        <p:nvSpPr>
          <p:cNvPr id="6" name="Footer Placeholder 2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1400" b="0">
                <a:solidFill>
                  <a:schemeClr val="tx1"/>
                </a:solidFill>
                <a:cs typeface="+mj-cs"/>
              </a:rPr>
              <a:t>(เทพสุริยา)</a:t>
            </a:r>
            <a:endParaRPr lang="th-TH" sz="1400" b="0">
              <a:solidFill>
                <a:schemeClr val="tx1"/>
              </a:solidFill>
              <a:cs typeface="+mj-cs"/>
            </a:endParaRPr>
          </a:p>
        </p:txBody>
      </p:sp>
      <p:sp>
        <p:nvSpPr>
          <p:cNvPr id="25604" name="Rectangle 2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7" tIns="45718" rIns="91437" bIns="45718" anchor="ctr"/>
          <a:lstStyle/>
          <a:p>
            <a:pPr algn="ctr" eaLnBrk="1" hangingPunct="1">
              <a:defRPr/>
            </a:pPr>
            <a:r>
              <a:rPr lang="th-TH" sz="4400">
                <a:cs typeface="+mj-cs"/>
              </a:rPr>
              <a:t>แบบรายงานผลงานที่เกิดจากการปฏิบัติหน้าที่</a:t>
            </a:r>
            <a:r>
              <a:rPr lang="en-US" sz="4400">
                <a:cs typeface="+mj-cs"/>
              </a:rPr>
              <a:t>  </a:t>
            </a:r>
            <a:r>
              <a:rPr lang="th-TH" sz="4400">
                <a:cs typeface="+mj-cs"/>
              </a:rPr>
              <a:t>วฐ.2/1</a:t>
            </a:r>
          </a:p>
        </p:txBody>
      </p:sp>
      <p:sp>
        <p:nvSpPr>
          <p:cNvPr id="25605" name="Rectangle 3"/>
          <p:cNvSpPr>
            <a:spLocks noChangeArrowheads="1"/>
          </p:cNvSpPr>
          <p:nvPr/>
        </p:nvSpPr>
        <p:spPr bwMode="auto">
          <a:xfrm>
            <a:off x="14288" y="1114425"/>
            <a:ext cx="9144000" cy="19050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 lIns="91437" tIns="45718" rIns="91437" bIns="45718" anchor="ctr"/>
          <a:lstStyle/>
          <a:p>
            <a:pPr marL="533400" indent="-533400" eaLnBrk="1" hangingPunct="1">
              <a:buFontTx/>
              <a:buAutoNum type="arabicPeriod" startAt="5"/>
              <a:defRPr/>
            </a:pPr>
            <a:r>
              <a:rPr lang="en-US" sz="2800">
                <a:solidFill>
                  <a:schemeClr val="tx1"/>
                </a:solidFill>
                <a:cs typeface="+mj-cs"/>
              </a:rPr>
              <a:t>ผลงานทางวิชาการที่เคยได้รับอนุมัติ เพื่อกำหนดตำแหน่งและแต่งตั้งให้ได้รับเงินเดือน</a:t>
            </a:r>
          </a:p>
          <a:p>
            <a:pPr marL="533400" indent="-533400" eaLnBrk="1" hangingPunct="1">
              <a:defRPr/>
            </a:pPr>
            <a:r>
              <a:rPr lang="en-US" sz="2800">
                <a:solidFill>
                  <a:schemeClr val="tx1"/>
                </a:solidFill>
                <a:cs typeface="+mj-cs"/>
              </a:rPr>
              <a:t>ในระดับที่สูงขึ้น หรือให้มีวิทยฐานะ หรือเลื่อนวิทยฐานะที่สูงขึ้น </a:t>
            </a:r>
          </a:p>
          <a:p>
            <a:pPr marL="533400" indent="-533400" eaLnBrk="1" hangingPunct="1">
              <a:defRPr/>
            </a:pPr>
            <a:r>
              <a:rPr lang="en-US" sz="2000">
                <a:solidFill>
                  <a:schemeClr val="tx1"/>
                </a:solidFill>
                <a:cs typeface="+mj-cs"/>
              </a:rPr>
              <a:t>(ถ้ามี โปรดระบุ ตำแหน่งวิทยฐานะ ที่ได้รับอนุมัติและชื่อผลงานทางวิชาการ)</a:t>
            </a:r>
          </a:p>
          <a:p>
            <a:pPr marL="533400" indent="-533400" eaLnBrk="1" hangingPunct="1">
              <a:defRPr/>
            </a:pPr>
            <a:r>
              <a:rPr lang="en-US" sz="2000">
                <a:solidFill>
                  <a:schemeClr val="tx1"/>
                </a:solidFill>
                <a:cs typeface="+mj-cs"/>
              </a:rPr>
              <a:t>     ……………………………………………………………………………………</a:t>
            </a:r>
            <a:endParaRPr lang="en-US" sz="2800">
              <a:solidFill>
                <a:schemeClr val="tx1"/>
              </a:solidFill>
              <a:cs typeface="+mj-cs"/>
            </a:endParaRPr>
          </a:p>
        </p:txBody>
      </p:sp>
      <p:sp>
        <p:nvSpPr>
          <p:cNvPr id="25606" name="Rectangle 4"/>
          <p:cNvSpPr>
            <a:spLocks noChangeArrowheads="1"/>
          </p:cNvSpPr>
          <p:nvPr/>
        </p:nvSpPr>
        <p:spPr bwMode="auto">
          <a:xfrm>
            <a:off x="0" y="3048000"/>
            <a:ext cx="9144000" cy="38100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 lIns="91437" tIns="45718" rIns="91437" bIns="45718" anchor="ctr"/>
          <a:lstStyle/>
          <a:p>
            <a:pPr marL="2362200" lvl="4" indent="-533400" eaLnBrk="1" hangingPunct="1">
              <a:defRPr/>
            </a:pPr>
            <a:r>
              <a:rPr lang="en-US" sz="2800">
                <a:solidFill>
                  <a:schemeClr val="tx1"/>
                </a:solidFill>
                <a:cs typeface="+mj-cs"/>
              </a:rPr>
              <a:t>               </a:t>
            </a:r>
          </a:p>
          <a:p>
            <a:pPr marL="2362200" lvl="4" indent="-533400" eaLnBrk="1" hangingPunct="1">
              <a:defRPr/>
            </a:pPr>
            <a:r>
              <a:rPr lang="en-US" sz="2800">
                <a:solidFill>
                  <a:schemeClr val="tx1"/>
                </a:solidFill>
                <a:cs typeface="+mj-cs"/>
              </a:rPr>
              <a:t>                </a:t>
            </a:r>
            <a:r>
              <a:rPr lang="th-TH" sz="2800">
                <a:solidFill>
                  <a:schemeClr val="tx1"/>
                </a:solidFill>
                <a:cs typeface="+mj-cs"/>
              </a:rPr>
              <a:t>ขอรับรองว่าข้อมูลทั้งหมดถูกต้อง และเป็นความจริง</a:t>
            </a:r>
            <a:endParaRPr lang="en-US" sz="2800">
              <a:solidFill>
                <a:schemeClr val="tx1"/>
              </a:solidFill>
              <a:cs typeface="+mj-cs"/>
            </a:endParaRPr>
          </a:p>
          <a:p>
            <a:pPr marL="2362200" lvl="4" indent="-533400" eaLnBrk="1" hangingPunct="1">
              <a:defRPr/>
            </a:pPr>
            <a:endParaRPr lang="en-US" sz="2800">
              <a:solidFill>
                <a:schemeClr val="tx1"/>
              </a:solidFill>
              <a:cs typeface="+mj-cs"/>
            </a:endParaRPr>
          </a:p>
          <a:p>
            <a:pPr marL="2362200" lvl="4" indent="-533400" eaLnBrk="1" hangingPunct="1">
              <a:defRPr/>
            </a:pPr>
            <a:endParaRPr lang="th-TH" sz="2800">
              <a:solidFill>
                <a:schemeClr val="tx1"/>
              </a:solidFill>
              <a:cs typeface="+mj-cs"/>
            </a:endParaRPr>
          </a:p>
          <a:p>
            <a:pPr marL="2362200" lvl="4" indent="-533400" eaLnBrk="1" hangingPunct="1">
              <a:defRPr/>
            </a:pPr>
            <a:r>
              <a:rPr lang="th-TH" sz="2800">
                <a:solidFill>
                  <a:schemeClr val="tx1"/>
                </a:solidFill>
                <a:cs typeface="+mj-cs"/>
              </a:rPr>
              <a:t>		</a:t>
            </a:r>
            <a:r>
              <a:rPr lang="en-US" sz="2800">
                <a:solidFill>
                  <a:schemeClr val="tx1"/>
                </a:solidFill>
                <a:cs typeface="+mj-cs"/>
              </a:rPr>
              <a:t>      </a:t>
            </a:r>
            <a:r>
              <a:rPr lang="th-TH" sz="2800">
                <a:solidFill>
                  <a:schemeClr val="tx1"/>
                </a:solidFill>
                <a:cs typeface="+mj-cs"/>
              </a:rPr>
              <a:t>ลงชื่อ...........................................ผู้ขอรับการประเมิน</a:t>
            </a:r>
          </a:p>
          <a:p>
            <a:pPr marL="2362200" lvl="4" indent="-533400" eaLnBrk="1" hangingPunct="1">
              <a:defRPr/>
            </a:pPr>
            <a:r>
              <a:rPr lang="th-TH" sz="2800">
                <a:solidFill>
                  <a:schemeClr val="tx1"/>
                </a:solidFill>
                <a:cs typeface="+mj-cs"/>
              </a:rPr>
              <a:t>			(...................................)	</a:t>
            </a:r>
          </a:p>
          <a:p>
            <a:pPr marL="2362200" lvl="4" indent="-533400" eaLnBrk="1" hangingPunct="1">
              <a:defRPr/>
            </a:pPr>
            <a:r>
              <a:rPr lang="th-TH" sz="2800">
                <a:solidFill>
                  <a:schemeClr val="tx1"/>
                </a:solidFill>
                <a:cs typeface="+mj-cs"/>
              </a:rPr>
              <a:t>		</a:t>
            </a:r>
            <a:r>
              <a:rPr lang="en-US" sz="2800">
                <a:solidFill>
                  <a:schemeClr val="tx1"/>
                </a:solidFill>
                <a:cs typeface="+mj-cs"/>
              </a:rPr>
              <a:t>     </a:t>
            </a:r>
            <a:r>
              <a:rPr lang="th-TH" sz="2800">
                <a:solidFill>
                  <a:schemeClr val="tx1"/>
                </a:solidFill>
                <a:cs typeface="+mj-cs"/>
              </a:rPr>
              <a:t>ตำแหน่ง......</a:t>
            </a:r>
            <a:r>
              <a:rPr lang="en-US" sz="2800">
                <a:solidFill>
                  <a:schemeClr val="tx1"/>
                </a:solidFill>
                <a:cs typeface="+mj-cs"/>
              </a:rPr>
              <a:t> </a:t>
            </a:r>
            <a:r>
              <a:rPr lang="th-TH" sz="2800">
                <a:solidFill>
                  <a:schemeClr val="tx1"/>
                </a:solidFill>
                <a:cs typeface="+mj-cs"/>
              </a:rPr>
              <a:t>................................</a:t>
            </a:r>
          </a:p>
          <a:p>
            <a:pPr marL="2362200" lvl="4" indent="-533400" eaLnBrk="1" hangingPunct="1">
              <a:defRPr/>
            </a:pPr>
            <a:r>
              <a:rPr lang="th-TH" sz="2800">
                <a:solidFill>
                  <a:schemeClr val="tx1"/>
                </a:solidFill>
                <a:cs typeface="+mj-cs"/>
              </a:rPr>
              <a:t>		</a:t>
            </a:r>
            <a:r>
              <a:rPr lang="en-US" sz="2800">
                <a:solidFill>
                  <a:schemeClr val="tx1"/>
                </a:solidFill>
                <a:cs typeface="+mj-cs"/>
              </a:rPr>
              <a:t>     </a:t>
            </a:r>
            <a:r>
              <a:rPr lang="th-TH" sz="2800">
                <a:solidFill>
                  <a:schemeClr val="tx1"/>
                </a:solidFill>
                <a:cs typeface="+mj-cs"/>
              </a:rPr>
              <a:t>วันที่.....</a:t>
            </a:r>
            <a:r>
              <a:rPr lang="en-US" sz="2800">
                <a:solidFill>
                  <a:schemeClr val="tx1"/>
                </a:solidFill>
                <a:cs typeface="+mj-cs"/>
              </a:rPr>
              <a:t> </a:t>
            </a:r>
            <a:r>
              <a:rPr lang="th-TH" sz="2800">
                <a:solidFill>
                  <a:schemeClr val="tx1"/>
                </a:solidFill>
                <a:cs typeface="+mj-cs"/>
              </a:rPr>
              <a:t>...เดือน........</a:t>
            </a:r>
            <a:r>
              <a:rPr lang="en-US" sz="2800">
                <a:solidFill>
                  <a:schemeClr val="tx1"/>
                </a:solidFill>
                <a:cs typeface="+mj-cs"/>
              </a:rPr>
              <a:t> </a:t>
            </a:r>
            <a:r>
              <a:rPr lang="th-TH" sz="2800">
                <a:solidFill>
                  <a:schemeClr val="tx1"/>
                </a:solidFill>
                <a:cs typeface="+mj-cs"/>
              </a:rPr>
              <a:t>..........พ.ศ.........</a:t>
            </a:r>
            <a:r>
              <a:rPr lang="en-US" sz="2800">
                <a:solidFill>
                  <a:schemeClr val="tx1"/>
                </a:solidFill>
                <a:cs typeface="+mj-cs"/>
              </a:rPr>
              <a:t> </a:t>
            </a:r>
          </a:p>
          <a:p>
            <a:pPr marL="2362200" lvl="4" indent="-533400" eaLnBrk="1" hangingPunct="1">
              <a:defRPr/>
            </a:pPr>
            <a:endParaRPr lang="th-TH" sz="2800">
              <a:solidFill>
                <a:schemeClr val="tx1"/>
              </a:solidFill>
              <a:cs typeface="+mj-cs"/>
            </a:endParaRPr>
          </a:p>
        </p:txBody>
      </p:sp>
    </p:spTree>
  </p:cSld>
  <p:clrMapOvr>
    <a:masterClrMapping/>
  </p:clrMapOvr>
  <p:transition spd="med">
    <p:strips dir="rd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 txBox="1">
            <a:spLocks noGrp="1"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1400" b="0">
                <a:solidFill>
                  <a:schemeClr val="tx1"/>
                </a:solidFill>
                <a:cs typeface="+mj-cs"/>
              </a:rPr>
              <a:t>กรมส่งเสริมการปกครองท้องถิ่น  เทพสุริยา(เทพสุริยา)</a:t>
            </a:r>
            <a:endParaRPr lang="th-TH" sz="1400" b="0">
              <a:solidFill>
                <a:schemeClr val="tx1"/>
              </a:solidFill>
              <a:cs typeface="+mj-cs"/>
            </a:endParaRPr>
          </a:p>
        </p:txBody>
      </p:sp>
      <p:sp>
        <p:nvSpPr>
          <p:cNvPr id="5" name="Footer Placeholder 2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1400" b="0">
                <a:solidFill>
                  <a:schemeClr val="tx1"/>
                </a:solidFill>
                <a:cs typeface="+mj-cs"/>
              </a:rPr>
              <a:t>(เทพสุริยา)</a:t>
            </a:r>
            <a:endParaRPr lang="th-TH" sz="1400" b="0">
              <a:solidFill>
                <a:schemeClr val="tx1"/>
              </a:solidFill>
              <a:cs typeface="+mj-cs"/>
            </a:endParaRPr>
          </a:p>
        </p:txBody>
      </p:sp>
      <p:sp>
        <p:nvSpPr>
          <p:cNvPr id="26628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7" tIns="45718" rIns="91437" bIns="45718" anchor="ctr"/>
          <a:lstStyle/>
          <a:p>
            <a:pPr algn="ctr" eaLnBrk="1" hangingPunct="1">
              <a:defRPr/>
            </a:pPr>
            <a:r>
              <a:rPr lang="th-TH" sz="4400">
                <a:cs typeface="+mj-cs"/>
              </a:rPr>
              <a:t>แบบรายงานผลงานที่เกิดจากการปฏิบัติหน้าที่</a:t>
            </a:r>
            <a:r>
              <a:rPr lang="en-US" sz="4400">
                <a:cs typeface="+mj-cs"/>
              </a:rPr>
              <a:t>  </a:t>
            </a:r>
            <a:r>
              <a:rPr lang="th-TH" sz="4400">
                <a:cs typeface="+mj-cs"/>
              </a:rPr>
              <a:t>วฐ.2/1</a:t>
            </a:r>
          </a:p>
        </p:txBody>
      </p:sp>
      <p:sp>
        <p:nvSpPr>
          <p:cNvPr id="26629" name="Rectangle 3"/>
          <p:cNvSpPr>
            <a:spLocks noChangeArrowheads="1"/>
          </p:cNvSpPr>
          <p:nvPr/>
        </p:nvSpPr>
        <p:spPr bwMode="auto">
          <a:xfrm>
            <a:off x="0" y="990600"/>
            <a:ext cx="9144000" cy="5867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7" tIns="45718" rIns="91437" bIns="45718" anchor="ctr"/>
          <a:lstStyle/>
          <a:p>
            <a:pPr eaLnBrk="1" hangingPunct="1">
              <a:defRPr/>
            </a:pPr>
            <a:r>
              <a:rPr lang="en-US" sz="2800">
                <a:solidFill>
                  <a:schemeClr val="tx1"/>
                </a:solidFill>
                <a:cs typeface="+mj-cs"/>
              </a:rPr>
              <a:t>                               </a:t>
            </a:r>
            <a:r>
              <a:rPr lang="en-US" sz="3200">
                <a:solidFill>
                  <a:schemeClr val="tx1"/>
                </a:solidFill>
                <a:cs typeface="+mj-cs"/>
              </a:rPr>
              <a:t>การตรวจสอบและรับรอง</a:t>
            </a:r>
          </a:p>
          <a:p>
            <a:pPr eaLnBrk="1" hangingPunct="1">
              <a:defRPr/>
            </a:pPr>
            <a:r>
              <a:rPr lang="en-US" sz="2800">
                <a:solidFill>
                  <a:schemeClr val="tx1"/>
                </a:solidFill>
                <a:cs typeface="+mj-cs"/>
              </a:rPr>
              <a:t>  การตรวจสอบและรับรองของผู้บังคับบัญชา  </a:t>
            </a:r>
          </a:p>
          <a:p>
            <a:pPr eaLnBrk="1" hangingPunct="1">
              <a:defRPr/>
            </a:pPr>
            <a:r>
              <a:rPr lang="en-US" sz="2800">
                <a:solidFill>
                  <a:schemeClr val="tx1"/>
                </a:solidFill>
                <a:cs typeface="+mj-cs"/>
              </a:rPr>
              <a:t>    ได้ตรวจสอบแล้วรับรองว่า</a:t>
            </a:r>
            <a:r>
              <a:rPr lang="th-TH" sz="2800">
                <a:solidFill>
                  <a:schemeClr val="tx1"/>
                </a:solidFill>
                <a:cs typeface="+mj-cs"/>
              </a:rPr>
              <a:t>การรายงานผลงานที่เกิดจากการปฏิบัติหน้าที่ถูกต้องและ</a:t>
            </a:r>
          </a:p>
          <a:p>
            <a:pPr eaLnBrk="1" hangingPunct="1">
              <a:defRPr/>
            </a:pPr>
            <a:r>
              <a:rPr lang="th-TH" sz="2800">
                <a:solidFill>
                  <a:schemeClr val="tx1"/>
                </a:solidFill>
                <a:cs typeface="+mj-cs"/>
              </a:rPr>
              <a:t>เป็นความจริง</a:t>
            </a:r>
            <a:endParaRPr lang="en-US" sz="2800">
              <a:solidFill>
                <a:schemeClr val="tx1"/>
              </a:solidFill>
              <a:cs typeface="+mj-cs"/>
            </a:endParaRPr>
          </a:p>
          <a:p>
            <a:pPr eaLnBrk="1" hangingPunct="1">
              <a:defRPr/>
            </a:pPr>
            <a:endParaRPr lang="en-US" sz="2000">
              <a:solidFill>
                <a:schemeClr val="tx1"/>
              </a:solidFill>
              <a:cs typeface="+mj-cs"/>
            </a:endParaRPr>
          </a:p>
          <a:p>
            <a:pPr eaLnBrk="1" hangingPunct="1">
              <a:defRPr/>
            </a:pPr>
            <a:r>
              <a:rPr lang="en-US" sz="2800">
                <a:solidFill>
                  <a:schemeClr val="tx1"/>
                </a:solidFill>
                <a:cs typeface="+mj-cs"/>
              </a:rPr>
              <a:t>			</a:t>
            </a:r>
            <a:r>
              <a:rPr lang="en-US" sz="2400">
                <a:solidFill>
                  <a:schemeClr val="tx1"/>
                </a:solidFill>
                <a:cs typeface="+mj-cs"/>
              </a:rPr>
              <a:t>ลงชื่อ.................................. </a:t>
            </a:r>
          </a:p>
          <a:p>
            <a:pPr eaLnBrk="1" hangingPunct="1">
              <a:defRPr/>
            </a:pPr>
            <a:r>
              <a:rPr lang="en-US" sz="2400">
                <a:solidFill>
                  <a:schemeClr val="tx1"/>
                </a:solidFill>
                <a:cs typeface="+mj-cs"/>
              </a:rPr>
              <a:t>			      (..........................)	</a:t>
            </a:r>
          </a:p>
          <a:p>
            <a:pPr eaLnBrk="1" hangingPunct="1">
              <a:defRPr/>
            </a:pPr>
            <a:r>
              <a:rPr lang="en-US" sz="2400">
                <a:solidFill>
                  <a:schemeClr val="tx1"/>
                </a:solidFill>
                <a:cs typeface="+mj-cs"/>
              </a:rPr>
              <a:t>			ตำแหน่ง ผู้อำนวยการสถานศึกษา </a:t>
            </a:r>
            <a:r>
              <a:rPr lang="en-US" sz="2000">
                <a:solidFill>
                  <a:schemeClr val="tx1"/>
                </a:solidFill>
                <a:cs typeface="+mj-cs"/>
              </a:rPr>
              <a:t>(กรณีประเมินครู/รอง ผอ.สถานศึกษา)</a:t>
            </a:r>
            <a:r>
              <a:rPr lang="en-US" sz="2400">
                <a:solidFill>
                  <a:schemeClr val="tx1"/>
                </a:solidFill>
                <a:cs typeface="+mj-cs"/>
              </a:rPr>
              <a:t>  </a:t>
            </a:r>
          </a:p>
          <a:p>
            <a:pPr eaLnBrk="1" hangingPunct="1">
              <a:defRPr/>
            </a:pPr>
            <a:r>
              <a:rPr lang="en-US" sz="2400">
                <a:solidFill>
                  <a:schemeClr val="tx1"/>
                </a:solidFill>
                <a:cs typeface="+mj-cs"/>
              </a:rPr>
              <a:t>			วันที่........เดือน.................พ.ศ.........</a:t>
            </a:r>
          </a:p>
          <a:p>
            <a:pPr eaLnBrk="1" hangingPunct="1">
              <a:defRPr/>
            </a:pPr>
            <a:r>
              <a:rPr lang="en-US" sz="2400">
                <a:solidFill>
                  <a:schemeClr val="tx1"/>
                </a:solidFill>
                <a:cs typeface="+mj-cs"/>
              </a:rPr>
              <a:t>	</a:t>
            </a:r>
          </a:p>
          <a:p>
            <a:pPr eaLnBrk="1" hangingPunct="1">
              <a:defRPr/>
            </a:pPr>
            <a:r>
              <a:rPr lang="en-US" sz="2400">
                <a:solidFill>
                  <a:schemeClr val="tx1"/>
                </a:solidFill>
                <a:cs typeface="+mj-cs"/>
              </a:rPr>
              <a:t>			ลงชื่อ....................................</a:t>
            </a:r>
          </a:p>
          <a:p>
            <a:pPr eaLnBrk="1" hangingPunct="1">
              <a:defRPr/>
            </a:pPr>
            <a:r>
              <a:rPr lang="en-US" sz="2400">
                <a:solidFill>
                  <a:schemeClr val="tx1"/>
                </a:solidFill>
                <a:cs typeface="+mj-cs"/>
              </a:rPr>
              <a:t>			     (..............................)	</a:t>
            </a:r>
          </a:p>
          <a:p>
            <a:pPr eaLnBrk="1" hangingPunct="1">
              <a:defRPr/>
            </a:pPr>
            <a:r>
              <a:rPr lang="en-US" sz="2400">
                <a:solidFill>
                  <a:schemeClr val="tx1"/>
                </a:solidFill>
                <a:cs typeface="+mj-cs"/>
              </a:rPr>
              <a:t>	                    ตำแหน่ง ผอ.สำนัก/กองการศึกษา</a:t>
            </a:r>
          </a:p>
          <a:p>
            <a:pPr eaLnBrk="1" hangingPunct="1">
              <a:defRPr/>
            </a:pPr>
            <a:r>
              <a:rPr lang="en-US" sz="2400">
                <a:solidFill>
                  <a:schemeClr val="tx1"/>
                </a:solidFill>
                <a:cs typeface="+mj-cs"/>
              </a:rPr>
              <a:t>			วันที่........เดือน...................พ.ศ..........</a:t>
            </a:r>
          </a:p>
        </p:txBody>
      </p:sp>
    </p:spTree>
  </p:cSld>
  <p:clrMapOvr>
    <a:masterClrMapping/>
  </p:clrMapOvr>
  <p:transition spd="med">
    <p:strips dir="rd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 txBox="1">
            <a:spLocks noGrp="1"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1400" b="0">
                <a:solidFill>
                  <a:schemeClr val="tx1"/>
                </a:solidFill>
                <a:cs typeface="+mj-cs"/>
              </a:rPr>
              <a:t>กรมส่งเสริมการปกครองท้องถิ่น  เทพสุริยา(เทพสุริยา)</a:t>
            </a:r>
            <a:endParaRPr lang="th-TH" sz="1400" b="0">
              <a:solidFill>
                <a:schemeClr val="tx1"/>
              </a:solidFill>
              <a:cs typeface="+mj-cs"/>
            </a:endParaRPr>
          </a:p>
        </p:txBody>
      </p:sp>
      <p:sp>
        <p:nvSpPr>
          <p:cNvPr id="6" name="Footer Placeholder 2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1400" b="0">
                <a:solidFill>
                  <a:schemeClr val="tx1"/>
                </a:solidFill>
                <a:cs typeface="+mj-cs"/>
              </a:rPr>
              <a:t>(เทพสุริยา)</a:t>
            </a:r>
            <a:endParaRPr lang="th-TH" sz="1400" b="0">
              <a:solidFill>
                <a:schemeClr val="tx1"/>
              </a:solidFill>
              <a:cs typeface="+mj-cs"/>
            </a:endParaRPr>
          </a:p>
        </p:txBody>
      </p:sp>
      <p:sp>
        <p:nvSpPr>
          <p:cNvPr id="27652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7" tIns="45718" rIns="91437" bIns="45718" anchor="ctr"/>
          <a:lstStyle/>
          <a:p>
            <a:pPr algn="ctr" eaLnBrk="1" hangingPunct="1">
              <a:defRPr/>
            </a:pPr>
            <a:r>
              <a:rPr lang="th-TH" sz="4400">
                <a:cs typeface="+mj-cs"/>
              </a:rPr>
              <a:t>แบบรายงานผลงานที่เกิดจากการปฏิบัติหน้าที่</a:t>
            </a:r>
            <a:r>
              <a:rPr lang="en-US" sz="4400">
                <a:cs typeface="+mj-cs"/>
              </a:rPr>
              <a:t>  </a:t>
            </a:r>
            <a:r>
              <a:rPr lang="th-TH" sz="4400">
                <a:cs typeface="+mj-cs"/>
              </a:rPr>
              <a:t>วฐ.2/1</a:t>
            </a:r>
          </a:p>
        </p:txBody>
      </p:sp>
      <p:sp>
        <p:nvSpPr>
          <p:cNvPr id="27653" name="Rectangle 3"/>
          <p:cNvSpPr>
            <a:spLocks noChangeArrowheads="1"/>
          </p:cNvSpPr>
          <p:nvPr/>
        </p:nvSpPr>
        <p:spPr bwMode="auto">
          <a:xfrm>
            <a:off x="0" y="990600"/>
            <a:ext cx="9144000" cy="5867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7" tIns="45718" rIns="91437" bIns="45718" anchor="ctr"/>
          <a:lstStyle/>
          <a:p>
            <a:pPr eaLnBrk="1" hangingPunct="1">
              <a:defRPr/>
            </a:pPr>
            <a:r>
              <a:rPr lang="en-US" sz="2800">
                <a:solidFill>
                  <a:schemeClr val="tx1"/>
                </a:solidFill>
                <a:cs typeface="+mj-cs"/>
              </a:rPr>
              <a:t>   </a:t>
            </a:r>
            <a:r>
              <a:rPr lang="th-TH" sz="2800">
                <a:solidFill>
                  <a:schemeClr val="tx1"/>
                </a:solidFill>
                <a:cs typeface="+mj-cs"/>
              </a:rPr>
              <a:t>ความเห็น</a:t>
            </a:r>
          </a:p>
          <a:p>
            <a:pPr eaLnBrk="1" hangingPunct="1">
              <a:defRPr/>
            </a:pPr>
            <a:r>
              <a:rPr lang="th-TH" sz="2800">
                <a:solidFill>
                  <a:schemeClr val="tx1"/>
                </a:solidFill>
                <a:cs typeface="+mj-cs"/>
              </a:rPr>
              <a:t>      ............................</a:t>
            </a:r>
            <a:r>
              <a:rPr lang="en-US" sz="2800">
                <a:solidFill>
                  <a:schemeClr val="tx1"/>
                </a:solidFill>
                <a:cs typeface="+mj-cs"/>
              </a:rPr>
              <a:t>.........................</a:t>
            </a:r>
          </a:p>
          <a:p>
            <a:pPr eaLnBrk="1" hangingPunct="1">
              <a:defRPr/>
            </a:pPr>
            <a:endParaRPr lang="th-TH" sz="2800">
              <a:solidFill>
                <a:schemeClr val="tx1"/>
              </a:solidFill>
              <a:cs typeface="+mj-cs"/>
            </a:endParaRPr>
          </a:p>
          <a:p>
            <a:pPr eaLnBrk="1" hangingPunct="1">
              <a:defRPr/>
            </a:pPr>
            <a:r>
              <a:rPr lang="th-TH" sz="2800">
                <a:solidFill>
                  <a:schemeClr val="tx1"/>
                </a:solidFill>
                <a:cs typeface="+mj-cs"/>
              </a:rPr>
              <a:t>			</a:t>
            </a:r>
            <a:r>
              <a:rPr lang="th-TH" sz="2400">
                <a:solidFill>
                  <a:schemeClr val="tx1"/>
                </a:solidFill>
                <a:cs typeface="+mj-cs"/>
              </a:rPr>
              <a:t>ลงชื่อ.................................</a:t>
            </a:r>
            <a:r>
              <a:rPr lang="en-US" sz="2400">
                <a:solidFill>
                  <a:schemeClr val="tx1"/>
                </a:solidFill>
                <a:cs typeface="+mj-cs"/>
              </a:rPr>
              <a:t>..</a:t>
            </a:r>
            <a:r>
              <a:rPr lang="th-TH" sz="2400">
                <a:solidFill>
                  <a:schemeClr val="tx1"/>
                </a:solidFill>
                <a:cs typeface="+mj-cs"/>
              </a:rPr>
              <a:t>.</a:t>
            </a:r>
          </a:p>
          <a:p>
            <a:pPr eaLnBrk="1" hangingPunct="1">
              <a:defRPr/>
            </a:pPr>
            <a:r>
              <a:rPr lang="th-TH" sz="2400">
                <a:solidFill>
                  <a:schemeClr val="tx1"/>
                </a:solidFill>
                <a:cs typeface="+mj-cs"/>
              </a:rPr>
              <a:t>			</a:t>
            </a:r>
            <a:r>
              <a:rPr lang="en-US" sz="2400">
                <a:solidFill>
                  <a:schemeClr val="tx1"/>
                </a:solidFill>
                <a:cs typeface="+mj-cs"/>
              </a:rPr>
              <a:t>      </a:t>
            </a:r>
            <a:r>
              <a:rPr lang="th-TH" sz="2400">
                <a:solidFill>
                  <a:schemeClr val="tx1"/>
                </a:solidFill>
                <a:cs typeface="+mj-cs"/>
              </a:rPr>
              <a:t>(...........................)	</a:t>
            </a:r>
          </a:p>
          <a:p>
            <a:pPr eaLnBrk="1" hangingPunct="1">
              <a:defRPr/>
            </a:pPr>
            <a:r>
              <a:rPr lang="th-TH" sz="2400">
                <a:solidFill>
                  <a:schemeClr val="tx1"/>
                </a:solidFill>
                <a:cs typeface="+mj-cs"/>
              </a:rPr>
              <a:t>			ตำแหน่ง  ปลัด อปท. </a:t>
            </a:r>
          </a:p>
          <a:p>
            <a:pPr eaLnBrk="1" hangingPunct="1">
              <a:defRPr/>
            </a:pPr>
            <a:r>
              <a:rPr lang="th-TH" sz="2400">
                <a:solidFill>
                  <a:schemeClr val="tx1"/>
                </a:solidFill>
                <a:cs typeface="+mj-cs"/>
              </a:rPr>
              <a:t>			วันที่.......เดือน..................พ.ศ..........</a:t>
            </a:r>
          </a:p>
          <a:p>
            <a:pPr eaLnBrk="1" hangingPunct="1">
              <a:defRPr/>
            </a:pPr>
            <a:r>
              <a:rPr lang="en-US" sz="2800">
                <a:solidFill>
                  <a:schemeClr val="tx1"/>
                </a:solidFill>
                <a:cs typeface="+mj-cs"/>
              </a:rPr>
              <a:t>   </a:t>
            </a:r>
            <a:r>
              <a:rPr lang="th-TH" sz="2800">
                <a:solidFill>
                  <a:schemeClr val="tx1"/>
                </a:solidFill>
                <a:cs typeface="+mj-cs"/>
              </a:rPr>
              <a:t>ความเห็น</a:t>
            </a:r>
          </a:p>
          <a:p>
            <a:pPr eaLnBrk="1" hangingPunct="1">
              <a:defRPr/>
            </a:pPr>
            <a:r>
              <a:rPr lang="th-TH" sz="2800">
                <a:solidFill>
                  <a:schemeClr val="tx1"/>
                </a:solidFill>
                <a:cs typeface="+mj-cs"/>
              </a:rPr>
              <a:t>      ......................................................</a:t>
            </a:r>
            <a:endParaRPr lang="en-US" sz="2800">
              <a:solidFill>
                <a:schemeClr val="tx1"/>
              </a:solidFill>
              <a:cs typeface="+mj-cs"/>
            </a:endParaRPr>
          </a:p>
          <a:p>
            <a:pPr eaLnBrk="1" hangingPunct="1">
              <a:defRPr/>
            </a:pPr>
            <a:endParaRPr lang="th-TH" sz="2800">
              <a:solidFill>
                <a:schemeClr val="tx1"/>
              </a:solidFill>
              <a:cs typeface="+mj-cs"/>
            </a:endParaRPr>
          </a:p>
          <a:p>
            <a:pPr eaLnBrk="1" hangingPunct="1">
              <a:defRPr/>
            </a:pPr>
            <a:r>
              <a:rPr lang="th-TH" sz="2800">
                <a:solidFill>
                  <a:schemeClr val="tx1"/>
                </a:solidFill>
                <a:cs typeface="+mj-cs"/>
              </a:rPr>
              <a:t>			</a:t>
            </a:r>
            <a:r>
              <a:rPr lang="th-TH" sz="2400">
                <a:solidFill>
                  <a:schemeClr val="tx1"/>
                </a:solidFill>
                <a:cs typeface="+mj-cs"/>
              </a:rPr>
              <a:t>ลงชื่อ.......................................</a:t>
            </a:r>
          </a:p>
          <a:p>
            <a:pPr eaLnBrk="1" hangingPunct="1">
              <a:defRPr/>
            </a:pPr>
            <a:r>
              <a:rPr lang="th-TH" sz="2400">
                <a:solidFill>
                  <a:schemeClr val="tx1"/>
                </a:solidFill>
                <a:cs typeface="+mj-cs"/>
              </a:rPr>
              <a:t>	</a:t>
            </a:r>
            <a:r>
              <a:rPr lang="en-US" sz="2400">
                <a:solidFill>
                  <a:schemeClr val="tx1"/>
                </a:solidFill>
                <a:cs typeface="+mj-cs"/>
              </a:rPr>
              <a:t>		     </a:t>
            </a:r>
            <a:r>
              <a:rPr lang="th-TH" sz="2400">
                <a:solidFill>
                  <a:schemeClr val="tx1"/>
                </a:solidFill>
                <a:cs typeface="+mj-cs"/>
              </a:rPr>
              <a:t>(...............................)	</a:t>
            </a:r>
          </a:p>
          <a:p>
            <a:pPr eaLnBrk="1" hangingPunct="1">
              <a:defRPr/>
            </a:pPr>
            <a:r>
              <a:rPr lang="th-TH" sz="2400">
                <a:solidFill>
                  <a:schemeClr val="tx1"/>
                </a:solidFill>
                <a:cs typeface="+mj-cs"/>
              </a:rPr>
              <a:t>			ตำแหน่ง  นายก อปท. </a:t>
            </a:r>
          </a:p>
          <a:p>
            <a:pPr eaLnBrk="1" hangingPunct="1">
              <a:defRPr/>
            </a:pPr>
            <a:r>
              <a:rPr lang="th-TH" sz="2400">
                <a:solidFill>
                  <a:schemeClr val="tx1"/>
                </a:solidFill>
                <a:cs typeface="+mj-cs"/>
              </a:rPr>
              <a:t>			วันที่.........เดือน..................พ.ศ...............</a:t>
            </a:r>
          </a:p>
        </p:txBody>
      </p:sp>
      <p:sp>
        <p:nvSpPr>
          <p:cNvPr id="27654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6477000"/>
            <a:ext cx="609600" cy="381000"/>
          </a:xfrm>
          <a:prstGeom prst="actionButtonBackPrevious">
            <a:avLst/>
          </a:prstGeom>
          <a:solidFill>
            <a:srgbClr val="993366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cs typeface="+mj-cs"/>
            </a:endParaRPr>
          </a:p>
        </p:txBody>
      </p:sp>
    </p:spTree>
  </p:cSld>
  <p:clrMapOvr>
    <a:masterClrMapping/>
  </p:clrMapOvr>
  <p:transition spd="med">
    <p:strips dir="rd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AutoShape 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6477000"/>
            <a:ext cx="609600" cy="381000"/>
          </a:xfrm>
          <a:prstGeom prst="actionButtonForwardNext">
            <a:avLst/>
          </a:prstGeom>
          <a:solidFill>
            <a:srgbClr val="66FFCC"/>
          </a:solidFill>
          <a:ln w="6350">
            <a:solidFill>
              <a:srgbClr val="66FF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1800"/>
          </a:p>
        </p:txBody>
      </p:sp>
      <p:pic>
        <p:nvPicPr>
          <p:cNvPr id="2222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28600"/>
            <a:ext cx="8153400" cy="6400800"/>
          </a:xfrm>
          <a:prstGeom prst="rect">
            <a:avLst/>
          </a:prstGeom>
          <a:noFill/>
          <a:ln w="3175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50000"/>
              </a:schemeClr>
            </a:prst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7850832" cy="5616624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2882"/>
            <a:ext cx="8381999" cy="624840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12768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746" name="AutoShape 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371600" y="6019800"/>
            <a:ext cx="1676400" cy="685800"/>
          </a:xfrm>
          <a:prstGeom prst="flowChartPredefinedProcess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600">
                <a:latin typeface="TH SarabunIT๙" pitchFamily="34" charset="-34"/>
                <a:cs typeface="TH SarabunIT๙" pitchFamily="34" charset="-34"/>
              </a:rPr>
              <a:t>ครูผู้ช่วย</a:t>
            </a:r>
          </a:p>
        </p:txBody>
      </p:sp>
      <p:sp>
        <p:nvSpPr>
          <p:cNvPr id="1567747" name="AutoShape 3"/>
          <p:cNvSpPr>
            <a:spLocks noChangeArrowheads="1"/>
          </p:cNvSpPr>
          <p:nvPr/>
        </p:nvSpPr>
        <p:spPr bwMode="auto">
          <a:xfrm>
            <a:off x="2743200" y="5680075"/>
            <a:ext cx="609600" cy="2921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567748" name="AutoShape 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133600" y="4876800"/>
            <a:ext cx="1752600" cy="762000"/>
          </a:xfrm>
          <a:prstGeom prst="flowChartPredefinedProcess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600">
                <a:latin typeface="TH SarabunIT๙" pitchFamily="34" charset="-34"/>
                <a:cs typeface="TH SarabunIT๙" pitchFamily="34" charset="-34"/>
              </a:rPr>
              <a:t>ครู</a:t>
            </a:r>
          </a:p>
        </p:txBody>
      </p:sp>
      <p:sp>
        <p:nvSpPr>
          <p:cNvPr id="1567749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257425" y="3854450"/>
            <a:ext cx="1524000" cy="609600"/>
          </a:xfrm>
          <a:prstGeom prst="flowChartPredefinedProcess">
            <a:avLst/>
          </a:prstGeom>
          <a:solidFill>
            <a:srgbClr val="FFCC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ครู ชน.</a:t>
            </a:r>
          </a:p>
        </p:txBody>
      </p:sp>
      <p:sp>
        <p:nvSpPr>
          <p:cNvPr id="1567750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286000" y="2763838"/>
            <a:ext cx="1530350" cy="609600"/>
          </a:xfrm>
          <a:prstGeom prst="flowChartPredefinedProcess">
            <a:avLst/>
          </a:prstGeom>
          <a:solidFill>
            <a:srgbClr val="FFCC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ครู ชนพ.</a:t>
            </a:r>
          </a:p>
        </p:txBody>
      </p:sp>
      <p:sp>
        <p:nvSpPr>
          <p:cNvPr id="1567751" name="AutoShape 7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2330450" y="1736725"/>
            <a:ext cx="1479550" cy="609600"/>
          </a:xfrm>
          <a:prstGeom prst="flowChartPredefinedProcess">
            <a:avLst/>
          </a:prstGeom>
          <a:solidFill>
            <a:srgbClr val="FFCC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ครู ชช.</a:t>
            </a:r>
          </a:p>
        </p:txBody>
      </p:sp>
      <p:sp>
        <p:nvSpPr>
          <p:cNvPr id="1567752" name="AutoShape 8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2708275" y="3457575"/>
            <a:ext cx="6604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567753" name="AutoShape 9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2790825" y="4524375"/>
            <a:ext cx="6096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567754" name="AutoShape 10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2733675" y="2403475"/>
            <a:ext cx="609600" cy="276225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567755" name="AutoShape 11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2289175" y="669925"/>
            <a:ext cx="1552575" cy="609600"/>
          </a:xfrm>
          <a:prstGeom prst="flowChartPredefinedProcess">
            <a:avLst/>
          </a:prstGeom>
          <a:solidFill>
            <a:srgbClr val="FFCC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ครู ชชพ.</a:t>
            </a:r>
          </a:p>
        </p:txBody>
      </p:sp>
      <p:sp>
        <p:nvSpPr>
          <p:cNvPr id="1567756" name="AutoShape 12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2714625" y="1365250"/>
            <a:ext cx="609600" cy="2794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567757" name="AutoShape 1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438400" y="5638800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2</a:t>
            </a:r>
            <a:endParaRPr lang="th-TH" sz="140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567758" name="AutoShape 14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2517775" y="4492625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6</a:t>
            </a:r>
            <a:r>
              <a:rPr lang="th-TH" sz="140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/</a:t>
            </a:r>
            <a:r>
              <a:rPr lang="en-US" sz="140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4</a:t>
            </a:r>
            <a:r>
              <a:rPr lang="th-TH" sz="140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/</a:t>
            </a:r>
            <a:r>
              <a:rPr lang="en-US" sz="140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2</a:t>
            </a:r>
            <a:endParaRPr lang="th-TH" sz="140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567759" name="AutoShape 15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2463800" y="3429000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1</a:t>
            </a:r>
            <a:endParaRPr lang="th-TH" sz="140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567760" name="AutoShape 16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438400" y="2374900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3</a:t>
            </a:r>
            <a:endParaRPr lang="th-TH" sz="140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567761" name="AutoShape 17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438400" y="1339850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2</a:t>
            </a:r>
            <a:endParaRPr lang="th-TH" sz="140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567767" name="Line 23"/>
          <p:cNvSpPr>
            <a:spLocks noChangeShapeType="1"/>
          </p:cNvSpPr>
          <p:nvPr/>
        </p:nvSpPr>
        <p:spPr bwMode="auto">
          <a:xfrm flipH="1">
            <a:off x="2057400" y="4235450"/>
            <a:ext cx="152400" cy="1588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th-TH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567768" name="Line 24"/>
          <p:cNvSpPr>
            <a:spLocks noChangeShapeType="1"/>
          </p:cNvSpPr>
          <p:nvPr/>
        </p:nvSpPr>
        <p:spPr bwMode="auto">
          <a:xfrm>
            <a:off x="2089150" y="2074863"/>
            <a:ext cx="228600" cy="1587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pPr algn="ctr" eaLnBrk="1" hangingPunct="1">
              <a:defRPr/>
            </a:pPr>
            <a:endParaRPr lang="th-TH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567769" name="Line 25"/>
          <p:cNvSpPr>
            <a:spLocks noChangeShapeType="1"/>
          </p:cNvSpPr>
          <p:nvPr/>
        </p:nvSpPr>
        <p:spPr bwMode="auto">
          <a:xfrm flipV="1">
            <a:off x="2089150" y="2054225"/>
            <a:ext cx="1588" cy="22098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th-TH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567770" name="AutoShape 26"/>
          <p:cNvSpPr>
            <a:spLocks noChangeArrowheads="1"/>
          </p:cNvSpPr>
          <p:nvPr/>
        </p:nvSpPr>
        <p:spPr bwMode="auto">
          <a:xfrm>
            <a:off x="1752600" y="2590800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5</a:t>
            </a:r>
            <a:endParaRPr lang="th-TH" sz="140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2" name="AutoShape 2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2971800" y="6019800"/>
            <a:ext cx="1676400" cy="685800"/>
          </a:xfrm>
          <a:prstGeom prst="flowChartPredefinedProcess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60000"/>
              </a:lnSpc>
              <a:defRPr/>
            </a:pPr>
            <a:r>
              <a:rPr lang="th-TH" sz="3200" dirty="0">
                <a:latin typeface="TH SarabunIT๙" pitchFamily="34" charset="-34"/>
                <a:cs typeface="TH SarabunIT๙" pitchFamily="34" charset="-34"/>
              </a:rPr>
              <a:t>ครู </a:t>
            </a:r>
            <a:r>
              <a:rPr lang="th-TH" sz="3200" dirty="0" err="1">
                <a:latin typeface="TH SarabunIT๙" pitchFamily="34" charset="-34"/>
                <a:cs typeface="TH SarabunIT๙" pitchFamily="34" charset="-34"/>
              </a:rPr>
              <a:t>ผดด.</a:t>
            </a:r>
            <a:endParaRPr lang="th-TH" sz="3200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91" name="AutoShape 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5029200" y="6007100"/>
            <a:ext cx="1676400" cy="685800"/>
          </a:xfrm>
          <a:prstGeom prst="flowChartPredefinedProcess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600">
                <a:latin typeface="TH SarabunIT๙" pitchFamily="34" charset="-34"/>
                <a:cs typeface="TH SarabunIT๙" pitchFamily="34" charset="-34"/>
              </a:rPr>
              <a:t>ครูผู้ช่วย</a:t>
            </a:r>
          </a:p>
        </p:txBody>
      </p:sp>
      <p:sp>
        <p:nvSpPr>
          <p:cNvPr id="92" name="AutoShape 3"/>
          <p:cNvSpPr>
            <a:spLocks noChangeArrowheads="1"/>
          </p:cNvSpPr>
          <p:nvPr/>
        </p:nvSpPr>
        <p:spPr bwMode="auto">
          <a:xfrm>
            <a:off x="6169025" y="5619750"/>
            <a:ext cx="609600" cy="2921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93" name="AutoShape 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5575300" y="4816475"/>
            <a:ext cx="1752600" cy="762000"/>
          </a:xfrm>
          <a:prstGeom prst="flowChartPredefinedProcess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600">
                <a:latin typeface="TH SarabunIT๙" pitchFamily="34" charset="-34"/>
                <a:cs typeface="TH SarabunIT๙" pitchFamily="34" charset="-34"/>
              </a:rPr>
              <a:t>ครู</a:t>
            </a:r>
          </a:p>
        </p:txBody>
      </p:sp>
      <p:sp>
        <p:nvSpPr>
          <p:cNvPr id="94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683250" y="3794125"/>
            <a:ext cx="1524000" cy="609600"/>
          </a:xfrm>
          <a:prstGeom prst="flowChartPredefinedProcess">
            <a:avLst/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ครู ชน.</a:t>
            </a:r>
          </a:p>
        </p:txBody>
      </p:sp>
      <p:sp>
        <p:nvSpPr>
          <p:cNvPr id="95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705475" y="2703513"/>
            <a:ext cx="1530350" cy="609600"/>
          </a:xfrm>
          <a:prstGeom prst="flowChartPredefinedProcess">
            <a:avLst/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ครู ชนพ.</a:t>
            </a:r>
          </a:p>
        </p:txBody>
      </p:sp>
      <p:sp>
        <p:nvSpPr>
          <p:cNvPr id="96" name="AutoShape 7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5756275" y="1676400"/>
            <a:ext cx="1479550" cy="609600"/>
          </a:xfrm>
          <a:prstGeom prst="flowChartPredefinedProcess">
            <a:avLst/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ครู ชช.</a:t>
            </a:r>
          </a:p>
        </p:txBody>
      </p:sp>
      <p:sp>
        <p:nvSpPr>
          <p:cNvPr id="97" name="AutoShape 8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134100" y="3397250"/>
            <a:ext cx="6604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98" name="AutoShape 9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6216650" y="4464050"/>
            <a:ext cx="6096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99" name="AutoShape 10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6159500" y="2343150"/>
            <a:ext cx="609600" cy="276225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00" name="AutoShape 11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5715000" y="609600"/>
            <a:ext cx="1552575" cy="609600"/>
          </a:xfrm>
          <a:prstGeom prst="flowChartPredefinedProcess">
            <a:avLst/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ครู ชชพ.</a:t>
            </a:r>
          </a:p>
        </p:txBody>
      </p:sp>
      <p:sp>
        <p:nvSpPr>
          <p:cNvPr id="101" name="AutoShape 12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6140450" y="1304925"/>
            <a:ext cx="609600" cy="2794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02" name="AutoShape 1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5864225" y="5578475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40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2</a:t>
            </a:r>
            <a:endParaRPr lang="th-TH" sz="240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03" name="AutoShape 14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5943600" y="4432300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4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5</a:t>
            </a:r>
            <a:endParaRPr lang="th-TH" sz="2400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04" name="AutoShape 15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5889625" y="3368675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4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5</a:t>
            </a:r>
            <a:endParaRPr lang="th-TH" sz="2400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05" name="AutoShape 16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5864225" y="2314575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4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5</a:t>
            </a:r>
            <a:endParaRPr lang="th-TH" sz="2400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06" name="AutoShape 17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5864225" y="1279525"/>
            <a:ext cx="381000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4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5</a:t>
            </a:r>
            <a:endParaRPr lang="th-TH" sz="2400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15" name="AutoShape 2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6705600" y="5998800"/>
            <a:ext cx="1676400" cy="685800"/>
          </a:xfrm>
          <a:prstGeom prst="flowChartPredefinedProcess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60000"/>
              </a:lnSpc>
              <a:defRPr/>
            </a:pPr>
            <a:r>
              <a:rPr lang="th-TH" sz="3200" dirty="0">
                <a:latin typeface="TH SarabunIT๙" pitchFamily="34" charset="-34"/>
                <a:cs typeface="TH SarabunIT๙" pitchFamily="34" charset="-34"/>
              </a:rPr>
              <a:t>ครู </a:t>
            </a:r>
            <a:r>
              <a:rPr lang="th-TH" sz="3200" dirty="0" err="1">
                <a:latin typeface="TH SarabunIT๙" pitchFamily="34" charset="-34"/>
                <a:cs typeface="TH SarabunIT๙" pitchFamily="34" charset="-34"/>
              </a:rPr>
              <a:t>ผดด.</a:t>
            </a:r>
            <a:endParaRPr lang="th-TH" sz="3200" dirty="0">
              <a:latin typeface="TH SarabunIT๙" pitchFamily="34" charset="-34"/>
              <a:cs typeface="TH SarabunIT๙" pitchFamily="34" charset="-34"/>
            </a:endParaRPr>
          </a:p>
        </p:txBody>
      </p:sp>
      <p:cxnSp>
        <p:nvCxnSpPr>
          <p:cNvPr id="42" name="ตัวเชื่อมต่อตรง 41"/>
          <p:cNvCxnSpPr/>
          <p:nvPr/>
        </p:nvCxnSpPr>
        <p:spPr bwMode="auto">
          <a:xfrm rot="16200000" flipH="1">
            <a:off x="1409700" y="3390900"/>
            <a:ext cx="6858000" cy="76200"/>
          </a:xfrm>
          <a:prstGeom prst="line">
            <a:avLst/>
          </a:prstGeom>
          <a:solidFill>
            <a:srgbClr val="993366"/>
          </a:solidFill>
          <a:ln w="7620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4" name="AutoShape 17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8382000" y="5334000"/>
            <a:ext cx="381000" cy="381000"/>
          </a:xfrm>
          <a:prstGeom prst="irregularSeal2">
            <a:avLst/>
          </a:prstGeom>
          <a:solidFill>
            <a:srgbClr val="92D050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1</a:t>
            </a:r>
            <a:endParaRPr lang="th-TH" sz="2400" dirty="0">
              <a:solidFill>
                <a:schemeClr val="accent1">
                  <a:lumMod val="75000"/>
                </a:schemeClr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45" name="AutoShape 17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8382000" y="4724400"/>
            <a:ext cx="381000" cy="381000"/>
          </a:xfrm>
          <a:prstGeom prst="irregularSeal2">
            <a:avLst/>
          </a:prstGeom>
          <a:solidFill>
            <a:srgbClr val="92D050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2</a:t>
            </a:r>
            <a:endParaRPr lang="th-TH" sz="2400" dirty="0">
              <a:solidFill>
                <a:schemeClr val="accent1">
                  <a:lumMod val="75000"/>
                </a:schemeClr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47" name="AutoShape 17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8382000" y="4191000"/>
            <a:ext cx="381000" cy="381000"/>
          </a:xfrm>
          <a:prstGeom prst="irregularSeal2">
            <a:avLst/>
          </a:prstGeom>
          <a:solidFill>
            <a:srgbClr val="92D050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3</a:t>
            </a:r>
            <a:endParaRPr lang="th-TH" sz="2400" dirty="0">
              <a:solidFill>
                <a:schemeClr val="accent1">
                  <a:lumMod val="75000"/>
                </a:schemeClr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48" name="AutoShape 17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8382000" y="3657600"/>
            <a:ext cx="381000" cy="381000"/>
          </a:xfrm>
          <a:prstGeom prst="irregularSeal2">
            <a:avLst/>
          </a:prstGeom>
          <a:solidFill>
            <a:srgbClr val="92D050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4</a:t>
            </a:r>
            <a:endParaRPr lang="th-TH" sz="2400" dirty="0">
              <a:solidFill>
                <a:schemeClr val="accent1">
                  <a:lumMod val="75000"/>
                </a:schemeClr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49" name="AutoShape 17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8305800" y="3048000"/>
            <a:ext cx="457200" cy="381000"/>
          </a:xfrm>
          <a:prstGeom prst="irregularSeal2">
            <a:avLst/>
          </a:prstGeom>
          <a:solidFill>
            <a:srgbClr val="92D050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5</a:t>
            </a:r>
            <a:endParaRPr lang="th-TH" sz="2400" dirty="0">
              <a:solidFill>
                <a:schemeClr val="accent1">
                  <a:lumMod val="75000"/>
                </a:schemeClr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026" name="กล่องข้อความ 2"/>
          <p:cNvSpPr txBox="1">
            <a:spLocks noChangeArrowheads="1"/>
          </p:cNvSpPr>
          <p:nvPr/>
        </p:nvSpPr>
        <p:spPr bwMode="auto">
          <a:xfrm>
            <a:off x="285720" y="2144537"/>
            <a:ext cx="4143404" cy="2220567"/>
          </a:xfrm>
          <a:prstGeom prst="rect">
            <a:avLst/>
          </a:prstGeom>
          <a:solidFill>
            <a:srgbClr val="FFFF66"/>
          </a:solidFill>
          <a:ln w="76200">
            <a:solidFill>
              <a:srgbClr val="FF006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th-TH" sz="4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1.ระยะเวลา</a:t>
            </a:r>
            <a:r>
              <a:rPr kumimoji="0" lang="th-TH" sz="4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การดำรงตำแหน่ง/วิทย</a:t>
            </a:r>
            <a:r>
              <a:rPr kumimoji="0" lang="th-TH" sz="4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ฐานะ</a:t>
            </a: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th-TH" sz="3600" dirty="0" smtClean="0">
                <a:solidFill>
                  <a:schemeClr val="tx1"/>
                </a:solidFill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       </a:t>
            </a:r>
            <a:r>
              <a:rPr lang="th-TH" sz="3600" dirty="0" smtClean="0">
                <a:solidFill>
                  <a:srgbClr val="FF0000"/>
                </a:solidFill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“</a:t>
            </a:r>
            <a:r>
              <a:rPr kumimoji="0" lang="th-TH" sz="36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5 ปี ทุกวิทยฐานะ”</a:t>
            </a:r>
            <a:endParaRPr kumimoji="0" lang="th-TH" sz="360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027" name="กล่องข้อความ 2"/>
          <p:cNvSpPr txBox="1">
            <a:spLocks noChangeArrowheads="1"/>
          </p:cNvSpPr>
          <p:nvPr/>
        </p:nvSpPr>
        <p:spPr bwMode="auto">
          <a:xfrm>
            <a:off x="107504" y="764704"/>
            <a:ext cx="5087969" cy="4071966"/>
          </a:xfrm>
          <a:prstGeom prst="rect">
            <a:avLst/>
          </a:prstGeom>
          <a:solidFill>
            <a:srgbClr val="FFFF66"/>
          </a:solidFill>
          <a:ln w="76200">
            <a:solidFill>
              <a:srgbClr val="FF006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2. </a:t>
            </a:r>
            <a:r>
              <a:rPr kumimoji="0" lang="th-TH" sz="4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ชั่วโมงการปฏิบัติงาน</a:t>
            </a:r>
            <a:endParaRPr kumimoji="0" lang="en-US" sz="4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H SarabunIT๙" pitchFamily="34" charset="-34"/>
              <a:ea typeface="Angsana New" pitchFamily="18" charset="-34"/>
              <a:cs typeface="TH SarabunIT๙" pitchFamily="34" charset="-34"/>
            </a:endParaRPr>
          </a:p>
          <a:p>
            <a:pPr lvl="0" algn="thaiDist" eaLnBrk="1" hangingPunct="1">
              <a:spcAft>
                <a:spcPts val="0"/>
              </a:spcAft>
            </a:pPr>
            <a:r>
              <a:rPr kumimoji="0" lang="th-TH" sz="3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 </a:t>
            </a:r>
            <a:r>
              <a:rPr kumimoji="0" lang="en-US" sz="3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 </a:t>
            </a:r>
            <a:r>
              <a:rPr lang="en-US" sz="3600" spc="-100" dirty="0" smtClean="0">
                <a:solidFill>
                  <a:srgbClr val="FF0000"/>
                </a:solidFill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2</a:t>
            </a:r>
            <a:r>
              <a:rPr lang="th-TH" sz="3600" spc="-100" dirty="0">
                <a:solidFill>
                  <a:srgbClr val="FF0000"/>
                </a:solidFill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.</a:t>
            </a:r>
            <a:r>
              <a:rPr lang="en-US" sz="3600" spc="-100" dirty="0">
                <a:solidFill>
                  <a:srgbClr val="FF0000"/>
                </a:solidFill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1</a:t>
            </a:r>
            <a:r>
              <a:rPr kumimoji="0" lang="th-TH" sz="3600" i="0" strike="noStrike" cap="none" spc="-100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 ครู ชนก./ครู </a:t>
            </a:r>
            <a:r>
              <a:rPr kumimoji="0" lang="th-TH" sz="3600" i="0" strike="noStrike" cap="none" spc="-10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ชนพ.</a:t>
            </a:r>
            <a:r>
              <a:rPr kumimoji="0" lang="th-TH" sz="3600" i="0" strike="noStrike" cap="none" spc="-100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 </a:t>
            </a:r>
            <a:r>
              <a:rPr kumimoji="0" lang="th-TH" sz="3600" i="0" u="none" strike="noStrike" cap="none" spc="-100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รวมไม่น้อยกว่า </a:t>
            </a:r>
            <a:r>
              <a:rPr kumimoji="0" lang="th-TH" sz="3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800 ชม./ปี </a:t>
            </a:r>
            <a:r>
              <a:rPr lang="th-TH" sz="3600" dirty="0">
                <a:solidFill>
                  <a:schemeClr val="tx1"/>
                </a:solidFill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และ </a:t>
            </a:r>
            <a:r>
              <a:rPr lang="en-US" sz="3600" dirty="0">
                <a:solidFill>
                  <a:schemeClr val="tx1"/>
                </a:solidFill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PLC</a:t>
            </a:r>
            <a:r>
              <a:rPr lang="th-TH" sz="3600" dirty="0">
                <a:solidFill>
                  <a:schemeClr val="tx1"/>
                </a:solidFill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 ไม่น้อยกว่า </a:t>
            </a:r>
            <a:r>
              <a:rPr lang="en-US" sz="3600" dirty="0" smtClean="0">
                <a:solidFill>
                  <a:schemeClr val="tx1"/>
                </a:solidFill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            5</a:t>
            </a:r>
            <a:r>
              <a:rPr lang="th-TH" sz="3600" dirty="0">
                <a:solidFill>
                  <a:schemeClr val="tx1"/>
                </a:solidFill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0 ชม./ปี</a:t>
            </a:r>
            <a:endParaRPr kumimoji="0" lang="en-US" sz="3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H SarabunIT๙" pitchFamily="34" charset="-34"/>
              <a:ea typeface="Angsana New" pitchFamily="18" charset="-34"/>
              <a:cs typeface="TH SarabunIT๙" pitchFamily="34" charset="-34"/>
            </a:endParaRPr>
          </a:p>
          <a:p>
            <a:pPr lvl="0" algn="thaiDist" eaLnBrk="1" hangingPunct="1">
              <a:spcAft>
                <a:spcPts val="0"/>
              </a:spcAft>
            </a:pPr>
            <a:r>
              <a:rPr kumimoji="0" lang="en-US" sz="3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  </a:t>
            </a:r>
            <a:r>
              <a:rPr lang="en-US" sz="3600" spc="-100" dirty="0">
                <a:solidFill>
                  <a:srgbClr val="FF0000"/>
                </a:solidFill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2</a:t>
            </a:r>
            <a:r>
              <a:rPr lang="th-TH" sz="3600" spc="-100" dirty="0">
                <a:solidFill>
                  <a:srgbClr val="FF0000"/>
                </a:solidFill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.</a:t>
            </a:r>
            <a:r>
              <a:rPr lang="en-US" sz="3600" spc="-100" dirty="0">
                <a:solidFill>
                  <a:srgbClr val="FF0000"/>
                </a:solidFill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2 </a:t>
            </a:r>
            <a:r>
              <a:rPr kumimoji="0" lang="th-TH" sz="3600" i="0" u="none" strike="noStrike" cap="none" spc="-100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ครู </a:t>
            </a:r>
            <a:r>
              <a:rPr kumimoji="0" lang="th-TH" sz="3600" i="0" u="none" strike="noStrike" cap="none" spc="-10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ชช.</a:t>
            </a:r>
            <a:r>
              <a:rPr kumimoji="0" lang="th-TH" sz="3600" i="0" u="none" strike="noStrike" cap="none" spc="-100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/ครู </a:t>
            </a:r>
            <a:r>
              <a:rPr kumimoji="0" lang="th-TH" sz="3600" i="0" u="none" strike="noStrike" cap="none" spc="-10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ชชพ.</a:t>
            </a:r>
            <a:r>
              <a:rPr lang="th-TH" sz="3600" spc="-100" dirty="0">
                <a:solidFill>
                  <a:srgbClr val="FF0000"/>
                </a:solidFill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 </a:t>
            </a:r>
            <a:r>
              <a:rPr kumimoji="0" lang="th-TH" sz="3600" i="0" u="none" strike="noStrike" cap="none" spc="-100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รวมไม่น้อยกว่า</a:t>
            </a:r>
            <a:r>
              <a:rPr kumimoji="0" lang="en-US" sz="3600" i="0" u="none" strike="noStrike" cap="none" spc="-100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 </a:t>
            </a:r>
            <a:r>
              <a:rPr kumimoji="0" lang="th-TH" sz="3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900 ชม./ปี </a:t>
            </a:r>
            <a:r>
              <a:rPr lang="th-TH" sz="3600" dirty="0">
                <a:solidFill>
                  <a:schemeClr val="tx1"/>
                </a:solidFill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และ </a:t>
            </a:r>
            <a:r>
              <a:rPr lang="en-US" sz="3600" dirty="0">
                <a:solidFill>
                  <a:schemeClr val="tx1"/>
                </a:solidFill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PLC</a:t>
            </a:r>
            <a:r>
              <a:rPr lang="th-TH" sz="3600" dirty="0">
                <a:solidFill>
                  <a:schemeClr val="tx1"/>
                </a:solidFill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 ไม่น้อยกว่า </a:t>
            </a:r>
            <a:r>
              <a:rPr lang="en-US" sz="3600" dirty="0">
                <a:solidFill>
                  <a:schemeClr val="tx1"/>
                </a:solidFill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5</a:t>
            </a:r>
            <a:r>
              <a:rPr lang="th-TH" sz="3600" dirty="0">
                <a:solidFill>
                  <a:schemeClr val="tx1"/>
                </a:solidFill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0 ชม./ปี</a:t>
            </a:r>
            <a:endParaRPr kumimoji="0" lang="th-TH" sz="3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H SarabunIT๙" pitchFamily="34" charset="-34"/>
              <a:ea typeface="Angsana New" pitchFamily="18" charset="-34"/>
              <a:cs typeface="TH SarabunIT๙" pitchFamily="34" charset="-34"/>
            </a:endParaRP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3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028" name="กล่องข้อความ 2"/>
          <p:cNvSpPr txBox="1">
            <a:spLocks noChangeArrowheads="1"/>
          </p:cNvSpPr>
          <p:nvPr/>
        </p:nvSpPr>
        <p:spPr bwMode="auto">
          <a:xfrm>
            <a:off x="257174" y="1972173"/>
            <a:ext cx="4786314" cy="1384819"/>
          </a:xfrm>
          <a:prstGeom prst="rect">
            <a:avLst/>
          </a:prstGeom>
          <a:solidFill>
            <a:srgbClr val="FFFF66"/>
          </a:solidFill>
          <a:ln w="76200">
            <a:solidFill>
              <a:srgbClr val="FF006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4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3.</a:t>
            </a:r>
            <a:r>
              <a:rPr kumimoji="0" lang="th-TH" sz="40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 </a:t>
            </a:r>
            <a:r>
              <a:rPr kumimoji="0" lang="th-TH" sz="4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วินัย </a:t>
            </a:r>
            <a:r>
              <a:rPr kumimoji="0" lang="th-TH" sz="4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คุณธรรม </a:t>
            </a:r>
            <a:r>
              <a:rPr kumimoji="0" lang="th-TH" sz="4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จริยธรรม</a:t>
            </a:r>
            <a:r>
              <a:rPr lang="th-TH" sz="4000" dirty="0">
                <a:solidFill>
                  <a:schemeClr val="tx1"/>
                </a:solidFill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 </a:t>
            </a:r>
            <a:r>
              <a:rPr kumimoji="0" lang="th-TH" sz="4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และ</a:t>
            </a:r>
            <a:r>
              <a:rPr kumimoji="0" lang="th-TH" sz="4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จรรยาบรรณวิชาชีพ</a:t>
            </a:r>
            <a:endParaRPr kumimoji="0" lang="th-TH" sz="4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029" name="กล่องข้อความ 2"/>
          <p:cNvSpPr txBox="1">
            <a:spLocks noChangeArrowheads="1"/>
          </p:cNvSpPr>
          <p:nvPr/>
        </p:nvSpPr>
        <p:spPr bwMode="auto">
          <a:xfrm>
            <a:off x="107504" y="1975857"/>
            <a:ext cx="5124896" cy="1428760"/>
          </a:xfrm>
          <a:prstGeom prst="rect">
            <a:avLst/>
          </a:prstGeom>
          <a:solidFill>
            <a:srgbClr val="FFFF66"/>
          </a:solidFill>
          <a:ln w="76200">
            <a:solidFill>
              <a:srgbClr val="FF006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4.</a:t>
            </a:r>
            <a:r>
              <a:rPr kumimoji="0" lang="th-TH" sz="40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 </a:t>
            </a:r>
            <a:r>
              <a:rPr kumimoji="0" lang="th-TH" sz="4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ผ่าน</a:t>
            </a:r>
            <a:r>
              <a:rPr kumimoji="0" lang="th-TH" sz="4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การพัฒนาอย่างเป็น</a:t>
            </a:r>
            <a:r>
              <a:rPr kumimoji="0" lang="th-TH" sz="4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ระบบและต่อเนื่อง ตามที่ </a:t>
            </a:r>
            <a:r>
              <a:rPr kumimoji="0" lang="th-TH" sz="4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ก.กลาง กำหนด</a:t>
            </a:r>
            <a:endParaRPr kumimoji="0" lang="th-TH" sz="4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030" name="กล่องข้อความ 2"/>
          <p:cNvSpPr txBox="1">
            <a:spLocks noChangeArrowheads="1"/>
          </p:cNvSpPr>
          <p:nvPr/>
        </p:nvSpPr>
        <p:spPr bwMode="auto">
          <a:xfrm>
            <a:off x="114282" y="1632778"/>
            <a:ext cx="5072098" cy="2732326"/>
          </a:xfrm>
          <a:prstGeom prst="rect">
            <a:avLst/>
          </a:prstGeom>
          <a:solidFill>
            <a:srgbClr val="FFFF66"/>
          </a:solidFill>
          <a:ln w="76200">
            <a:solidFill>
              <a:srgbClr val="FF006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5.</a:t>
            </a:r>
            <a:r>
              <a:rPr kumimoji="0" lang="th-TH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 มี</a:t>
            </a:r>
            <a:r>
              <a:rPr kumimoji="0" lang="th-TH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ผลงานที่เกิดจากการปฏิบัติหน้าที่ย้อนหลัง 5 ปีการศึกษาติดต่อกันนับถึงวันที่ยื่นคำ</a:t>
            </a:r>
            <a:r>
              <a:rPr kumimoji="0" lang="th-TH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ขอ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(3 </a:t>
            </a:r>
            <a:r>
              <a:rPr kumimoji="0" lang="th-TH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ด้าน 13 ตัวชี้วัด)</a:t>
            </a:r>
            <a:endParaRPr kumimoji="0" lang="th-TH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51" name="AutoShape 17">
            <a:hlinkClick r:id="rId18" action="ppaction://hlinksldjump"/>
          </p:cNvPr>
          <p:cNvSpPr>
            <a:spLocks noChangeArrowheads="1"/>
          </p:cNvSpPr>
          <p:nvPr/>
        </p:nvSpPr>
        <p:spPr bwMode="auto">
          <a:xfrm>
            <a:off x="8358214" y="357166"/>
            <a:ext cx="500066" cy="714380"/>
          </a:xfrm>
          <a:prstGeom prst="irregularSeal2">
            <a:avLst/>
          </a:prstGeom>
          <a:solidFill>
            <a:srgbClr val="FFFF00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TH SarabunIT๙" pitchFamily="34" charset="-34"/>
                <a:cs typeface="TH SarabunIT๙" pitchFamily="34" charset="-34"/>
              </a:rPr>
              <a:t>PLC</a:t>
            </a:r>
            <a:endParaRPr lang="th-TH" sz="1600" dirty="0">
              <a:solidFill>
                <a:schemeClr val="accent1">
                  <a:lumMod val="75000"/>
                </a:schemeClr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67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567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567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1567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567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1567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000"/>
                                        <p:tgtEl>
                                          <p:spTgt spid="1567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1567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1567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1000"/>
                                        <p:tgtEl>
                                          <p:spTgt spid="1567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1567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1567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1000"/>
                                        <p:tgtEl>
                                          <p:spTgt spid="1567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1000"/>
                                        <p:tgtEl>
                                          <p:spTgt spid="1567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1567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1567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000"/>
                            </p:stCondLst>
                            <p:childTnLst>
                              <p:par>
                                <p:cTn id="6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0" dur="1000"/>
                                        <p:tgtEl>
                                          <p:spTgt spid="1567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1000"/>
                                        <p:tgtEl>
                                          <p:spTgt spid="1567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300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000"/>
                                        <p:tgtEl>
                                          <p:spTgt spid="1567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1000"/>
                                        <p:tgtEl>
                                          <p:spTgt spid="1567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0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3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6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000"/>
                            </p:stCondLst>
                            <p:childTnLst>
                              <p:par>
                                <p:cTn id="16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000"/>
                            </p:stCondLst>
                            <p:childTnLst>
                              <p:par>
                                <p:cTn id="16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0"/>
                            </p:stCondLst>
                            <p:childTnLst>
                              <p:par>
                                <p:cTn id="16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6000"/>
                            </p:stCondLst>
                            <p:childTnLst>
                              <p:par>
                                <p:cTn id="17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"/>
                            </p:stCondLst>
                            <p:childTnLst>
                              <p:par>
                                <p:cTn id="19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7746" grpId="0" animBg="1"/>
      <p:bldP spid="1567747" grpId="0" animBg="1"/>
      <p:bldP spid="1567748" grpId="0" animBg="1"/>
      <p:bldP spid="1567749" grpId="0" animBg="1"/>
      <p:bldP spid="1567750" grpId="0" animBg="1"/>
      <p:bldP spid="1567751" grpId="0" animBg="1"/>
      <p:bldP spid="1567752" grpId="0" animBg="1"/>
      <p:bldP spid="1567753" grpId="0" animBg="1"/>
      <p:bldP spid="1567754" grpId="0" animBg="1"/>
      <p:bldP spid="1567755" grpId="0" animBg="1"/>
      <p:bldP spid="1567756" grpId="0" animBg="1"/>
      <p:bldP spid="1567757" grpId="0" animBg="1"/>
      <p:bldP spid="1567758" grpId="0" animBg="1"/>
      <p:bldP spid="1567759" grpId="0" animBg="1"/>
      <p:bldP spid="1567760" grpId="0" animBg="1"/>
      <p:bldP spid="1567761" grpId="0" animBg="1"/>
      <p:bldP spid="1567770" grpId="0" animBg="1"/>
      <p:bldP spid="2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15" grpId="0" animBg="1"/>
      <p:bldP spid="44" grpId="0" animBg="1"/>
      <p:bldP spid="45" grpId="0" animBg="1"/>
      <p:bldP spid="47" grpId="0" animBg="1"/>
      <p:bldP spid="48" grpId="0" animBg="1"/>
      <p:bldP spid="49" grpId="0" animBg="1"/>
      <p:bldP spid="1026" grpId="0" animBg="1"/>
      <p:bldP spid="1026" grpId="1" animBg="1"/>
      <p:bldP spid="1027" grpId="0" animBg="1"/>
      <p:bldP spid="1027" grpId="1" animBg="1"/>
      <p:bldP spid="1028" grpId="0" animBg="1"/>
      <p:bldP spid="1028" grpId="1" animBg="1"/>
      <p:bldP spid="1029" grpId="0" animBg="1"/>
      <p:bldP spid="1029" grpId="1" animBg="1"/>
      <p:bldP spid="1030" grpId="0" animBg="1"/>
      <p:bldP spid="1030" grpId="1" animBg="1"/>
      <p:bldP spid="51" grpId="0" animBg="1"/>
      <p:bldP spid="51" grpId="1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6477000"/>
            <a:ext cx="609600" cy="381000"/>
          </a:xfrm>
          <a:prstGeom prst="actionButtonForwardNext">
            <a:avLst/>
          </a:prstGeom>
          <a:solidFill>
            <a:srgbClr val="66FFCC"/>
          </a:solidFill>
          <a:ln w="6350">
            <a:solidFill>
              <a:srgbClr val="66FF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1800"/>
          </a:p>
        </p:txBody>
      </p:sp>
      <p:pic>
        <p:nvPicPr>
          <p:cNvPr id="2232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81000"/>
            <a:ext cx="7772400" cy="5638800"/>
          </a:xfrm>
          <a:prstGeom prst="rect">
            <a:avLst/>
          </a:prstGeom>
          <a:noFill/>
          <a:ln w="3175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50000"/>
              </a:schemeClr>
            </a:prstShdw>
          </a:effectLst>
        </p:spPr>
      </p:pic>
      <p:pic>
        <p:nvPicPr>
          <p:cNvPr id="22323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304800"/>
            <a:ext cx="7772400" cy="6096000"/>
          </a:xfrm>
          <a:prstGeom prst="rect">
            <a:avLst/>
          </a:prstGeom>
          <a:noFill/>
          <a:ln w="3175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50000"/>
              </a:schemeClr>
            </a:prstShdw>
          </a:effectLst>
        </p:spPr>
      </p:pic>
      <p:pic>
        <p:nvPicPr>
          <p:cNvPr id="22323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228600"/>
            <a:ext cx="8077200" cy="6400800"/>
          </a:xfrm>
          <a:prstGeom prst="rect">
            <a:avLst/>
          </a:prstGeom>
          <a:noFill/>
          <a:ln w="3175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50000"/>
              </a:schemeClr>
            </a:prst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3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23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23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23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23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23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6477000"/>
            <a:ext cx="609600" cy="381000"/>
          </a:xfrm>
          <a:prstGeom prst="actionButtonForwardNext">
            <a:avLst/>
          </a:prstGeom>
          <a:solidFill>
            <a:srgbClr val="66FFCC"/>
          </a:solidFill>
          <a:ln w="6350">
            <a:solidFill>
              <a:srgbClr val="66FF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180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57200"/>
            <a:ext cx="8458200" cy="5791200"/>
          </a:xfrm>
          <a:prstGeom prst="rect">
            <a:avLst/>
          </a:prstGeom>
          <a:noFill/>
          <a:ln w="3175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50000"/>
              </a:schemeClr>
            </a:prstShdw>
          </a:effec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AutoShape 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6477000"/>
            <a:ext cx="609600" cy="381000"/>
          </a:xfrm>
          <a:prstGeom prst="actionButtonForwardNext">
            <a:avLst/>
          </a:prstGeom>
          <a:solidFill>
            <a:srgbClr val="66FFCC"/>
          </a:solidFill>
          <a:ln w="6350">
            <a:solidFill>
              <a:srgbClr val="66FF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180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457200"/>
            <a:ext cx="7924800" cy="5867400"/>
          </a:xfrm>
          <a:prstGeom prst="rect">
            <a:avLst/>
          </a:prstGeom>
          <a:noFill/>
          <a:ln w="3175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50000"/>
              </a:schemeClr>
            </a:prstShdw>
          </a:effec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6477000"/>
            <a:ext cx="609600" cy="381000"/>
          </a:xfrm>
          <a:prstGeom prst="actionButtonForwardNext">
            <a:avLst/>
          </a:prstGeom>
          <a:solidFill>
            <a:srgbClr val="00FFFF"/>
          </a:solidFill>
          <a:ln w="6350">
            <a:solidFill>
              <a:srgbClr val="66FF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1800"/>
          </a:p>
        </p:txBody>
      </p:sp>
      <p:sp>
        <p:nvSpPr>
          <p:cNvPr id="4" name="AutoShape 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857488" y="5826104"/>
            <a:ext cx="2084701" cy="685800"/>
          </a:xfrm>
          <a:prstGeom prst="flowChartPredefinedProcess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600">
                <a:latin typeface="LilyUPC" pitchFamily="34" charset="-34"/>
                <a:cs typeface="+mj-cs"/>
              </a:rPr>
              <a:t>ครูผู้ช่วย</a:t>
            </a: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3997313" y="5438754"/>
            <a:ext cx="758073" cy="2921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6" name="AutoShape 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403588" y="4635479"/>
            <a:ext cx="2179461" cy="762000"/>
          </a:xfrm>
          <a:prstGeom prst="flowChartPredefinedProcess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600">
                <a:latin typeface="LilyUPC" pitchFamily="34" charset="-34"/>
                <a:cs typeface="+mj-cs"/>
              </a:rPr>
              <a:t>ครู</a:t>
            </a:r>
          </a:p>
        </p:txBody>
      </p:sp>
      <p:sp>
        <p:nvSpPr>
          <p:cNvPr id="7" name="AutoShape 5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511538" y="3613129"/>
            <a:ext cx="1895183" cy="609600"/>
          </a:xfrm>
          <a:prstGeom prst="flowChartPredefinedProcess">
            <a:avLst/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LilyUPC" pitchFamily="34" charset="-34"/>
                <a:cs typeface="+mj-cs"/>
              </a:rPr>
              <a:t>ครู ชน.</a:t>
            </a:r>
          </a:p>
        </p:txBody>
      </p:sp>
      <p:sp>
        <p:nvSpPr>
          <p:cNvPr id="8" name="AutoShape 6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533764" y="2522517"/>
            <a:ext cx="1903080" cy="609600"/>
          </a:xfrm>
          <a:prstGeom prst="flowChartPredefinedProcess">
            <a:avLst/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LilyUPC" pitchFamily="34" charset="-34"/>
                <a:cs typeface="+mj-cs"/>
              </a:rPr>
              <a:t>ครู ชนพ.</a:t>
            </a:r>
          </a:p>
        </p:txBody>
      </p:sp>
      <p:sp>
        <p:nvSpPr>
          <p:cNvPr id="9" name="AutoShape 7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3584563" y="1495404"/>
            <a:ext cx="1839907" cy="609600"/>
          </a:xfrm>
          <a:prstGeom prst="flowChartPredefinedProcess">
            <a:avLst/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LilyUPC" pitchFamily="34" charset="-34"/>
                <a:cs typeface="+mj-cs"/>
              </a:rPr>
              <a:t>ครู ชช.</a:t>
            </a:r>
          </a:p>
        </p:txBody>
      </p:sp>
      <p:sp>
        <p:nvSpPr>
          <p:cNvPr id="10" name="AutoShape 8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3962389" y="3216254"/>
            <a:ext cx="821246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1" name="AutoShape 9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4044938" y="4283054"/>
            <a:ext cx="758073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2" name="AutoShape 10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3987788" y="2162154"/>
            <a:ext cx="758073" cy="276225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3" name="AutoShape 11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3543289" y="428604"/>
            <a:ext cx="1930718" cy="609600"/>
          </a:xfrm>
          <a:prstGeom prst="flowChartPredefinedProcess">
            <a:avLst/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3200">
                <a:solidFill>
                  <a:schemeClr val="tx1"/>
                </a:solidFill>
                <a:latin typeface="LilyUPC" pitchFamily="34" charset="-34"/>
                <a:cs typeface="+mj-cs"/>
              </a:rPr>
              <a:t>ครู ชชพ.</a:t>
            </a:r>
          </a:p>
        </p:txBody>
      </p:sp>
      <p:sp>
        <p:nvSpPr>
          <p:cNvPr id="14" name="AutoShape 12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3968738" y="1123929"/>
            <a:ext cx="758073" cy="2794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th-TH">
              <a:cs typeface="+mj-cs"/>
            </a:endParaRPr>
          </a:p>
        </p:txBody>
      </p:sp>
      <p:sp>
        <p:nvSpPr>
          <p:cNvPr id="15" name="AutoShape 1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692514" y="5397479"/>
            <a:ext cx="473796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>
                <a:solidFill>
                  <a:schemeClr val="tx1"/>
                </a:solidFill>
                <a:cs typeface="+mj-cs"/>
              </a:rPr>
              <a:t>2</a:t>
            </a:r>
            <a:endParaRPr lang="th-TH" sz="1400">
              <a:solidFill>
                <a:schemeClr val="tx1"/>
              </a:solidFill>
              <a:cs typeface="+mj-cs"/>
            </a:endParaRPr>
          </a:p>
        </p:txBody>
      </p:sp>
      <p:sp>
        <p:nvSpPr>
          <p:cNvPr id="16" name="AutoShape 14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3771889" y="4251304"/>
            <a:ext cx="473796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 dirty="0">
                <a:solidFill>
                  <a:schemeClr val="tx1"/>
                </a:solidFill>
                <a:cs typeface="+mj-cs"/>
              </a:rPr>
              <a:t>5</a:t>
            </a:r>
            <a:endParaRPr lang="th-TH" sz="1400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17" name="AutoShape 15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3717914" y="3187679"/>
            <a:ext cx="473796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 dirty="0">
                <a:solidFill>
                  <a:schemeClr val="tx1"/>
                </a:solidFill>
                <a:cs typeface="+mj-cs"/>
              </a:rPr>
              <a:t>5</a:t>
            </a:r>
            <a:endParaRPr lang="th-TH" sz="1400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18" name="AutoShape 16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692514" y="2133579"/>
            <a:ext cx="473796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 dirty="0">
                <a:solidFill>
                  <a:schemeClr val="tx1"/>
                </a:solidFill>
                <a:cs typeface="+mj-cs"/>
              </a:rPr>
              <a:t>5</a:t>
            </a:r>
            <a:endParaRPr lang="th-TH" sz="1400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19" name="AutoShape 17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692514" y="1098529"/>
            <a:ext cx="473796" cy="381000"/>
          </a:xfrm>
          <a:prstGeom prst="irregularSeal2">
            <a:avLst/>
          </a:prstGeom>
          <a:solidFill>
            <a:srgbClr val="00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1400" dirty="0">
                <a:solidFill>
                  <a:schemeClr val="tx1"/>
                </a:solidFill>
                <a:cs typeface="+mj-cs"/>
              </a:rPr>
              <a:t>5</a:t>
            </a:r>
            <a:endParaRPr lang="th-TH" sz="1400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20" name="AutoShape 2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4533888" y="5817804"/>
            <a:ext cx="2084701" cy="685800"/>
          </a:xfrm>
          <a:prstGeom prst="flowChartPredefinedProcess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60000"/>
              </a:lnSpc>
              <a:defRPr/>
            </a:pPr>
            <a:r>
              <a:rPr lang="th-TH" sz="3200" dirty="0">
                <a:latin typeface="LilyUPC" pitchFamily="34" charset="-34"/>
                <a:cs typeface="+mj-cs"/>
              </a:rPr>
              <a:t>ครู </a:t>
            </a:r>
            <a:r>
              <a:rPr lang="th-TH" sz="3200" dirty="0" err="1">
                <a:latin typeface="LilyUPC" pitchFamily="34" charset="-34"/>
                <a:cs typeface="+mj-cs"/>
              </a:rPr>
              <a:t>ผดด.</a:t>
            </a:r>
            <a:endParaRPr lang="th-TH" sz="3200" dirty="0">
              <a:latin typeface="LilyUPC" pitchFamily="34" charset="-34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6477000"/>
            <a:ext cx="609600" cy="381000"/>
          </a:xfrm>
          <a:prstGeom prst="actionButtonForwardNext">
            <a:avLst/>
          </a:prstGeom>
          <a:solidFill>
            <a:srgbClr val="00FFFF"/>
          </a:solidFill>
          <a:ln w="6350">
            <a:solidFill>
              <a:srgbClr val="66FF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180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57158" y="1194089"/>
            <a:ext cx="8572560" cy="4185761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algn="thaiDist"/>
            <a:endParaRPr lang="th-TH" sz="1000" u="sng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  <a:p>
            <a:pPr algn="thaiDist"/>
            <a:r>
              <a:rPr lang="th-TH" sz="5400" dirty="0" smtClean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5400" dirty="0" smtClean="0">
                <a:latin typeface="TH SarabunIT๙" pitchFamily="34" charset="-34"/>
                <a:cs typeface="TH SarabunIT๙" pitchFamily="34" charset="-34"/>
              </a:rPr>
              <a:t>ชั่วโมงการปฏิบัติงาน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>   </a:t>
            </a:r>
            <a:r>
              <a:rPr lang="th-TH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หมายถึง </a:t>
            </a:r>
          </a:p>
          <a:p>
            <a:pPr algn="thaiDist"/>
            <a:r>
              <a:rPr lang="th-TH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 1. จำนวนชั่วโมงสอนตามตารางสอน </a:t>
            </a:r>
          </a:p>
          <a:p>
            <a:pPr algn="thaiDist"/>
            <a:r>
              <a:rPr lang="th-TH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 2. งานสนับสนุนการจัดการเรียนรู้ /การมีส่วนร่วม</a:t>
            </a:r>
          </a:p>
          <a:p>
            <a:pPr algn="thaiDist"/>
            <a:r>
              <a:rPr lang="th-TH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     ในชุมชนการเรียนรู้ทางวิชาชีพ </a:t>
            </a:r>
          </a:p>
          <a:p>
            <a:pPr algn="thaiDist"/>
            <a:r>
              <a:rPr lang="th-TH" dirty="0">
                <a:solidFill>
                  <a:schemeClr val="bg1"/>
                </a:solidFill>
                <a:latin typeface="TH SarabunIT๙" pitchFamily="34" charset="-34"/>
                <a:cs typeface="TH SarabunIT๙" pitchFamily="34" charset="-34"/>
              </a:rPr>
              <a:t> 3. งานตอบสนองนโยบายและจุดเน้น</a:t>
            </a:r>
          </a:p>
          <a:p>
            <a:pPr algn="thaiDist"/>
            <a:endParaRPr lang="th-TH" sz="1000" dirty="0">
              <a:solidFill>
                <a:schemeClr val="bg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9" name="ดาว 5 แฉก 8">
            <a:hlinkClick r:id="rId4" action="ppaction://hlinksldjump"/>
          </p:cNvPr>
          <p:cNvSpPr/>
          <p:nvPr/>
        </p:nvSpPr>
        <p:spPr bwMode="auto">
          <a:xfrm>
            <a:off x="6929454" y="2500306"/>
            <a:ext cx="357190" cy="285752"/>
          </a:xfrm>
          <a:prstGeom prst="star5">
            <a:avLst/>
          </a:prstGeom>
          <a:solidFill>
            <a:srgbClr val="FFFF00"/>
          </a:solidFill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10" name="ดาว 5 แฉก 9">
            <a:hlinkClick r:id="rId5" action="ppaction://hlinksldjump"/>
          </p:cNvPr>
          <p:cNvSpPr/>
          <p:nvPr/>
        </p:nvSpPr>
        <p:spPr bwMode="auto">
          <a:xfrm>
            <a:off x="6429388" y="3857628"/>
            <a:ext cx="357190" cy="285752"/>
          </a:xfrm>
          <a:prstGeom prst="star5">
            <a:avLst/>
          </a:prstGeom>
          <a:solidFill>
            <a:srgbClr val="FFFF00"/>
          </a:solidFill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11" name="ดาว 5 แฉก 10">
            <a:hlinkClick r:id="rId6" action="ppaction://hlinksldjump"/>
          </p:cNvPr>
          <p:cNvSpPr/>
          <p:nvPr/>
        </p:nvSpPr>
        <p:spPr bwMode="auto">
          <a:xfrm>
            <a:off x="6929454" y="4643446"/>
            <a:ext cx="357190" cy="285752"/>
          </a:xfrm>
          <a:prstGeom prst="star5">
            <a:avLst/>
          </a:prstGeom>
          <a:solidFill>
            <a:srgbClr val="FFFF00"/>
          </a:solidFill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  <p:bldP spid="10" grpId="0" animBg="1"/>
      <p:bldP spid="11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6477000"/>
            <a:ext cx="609600" cy="381000"/>
          </a:xfrm>
          <a:prstGeom prst="actionButtonForwardNext">
            <a:avLst/>
          </a:prstGeom>
          <a:solidFill>
            <a:srgbClr val="00FFFF"/>
          </a:solidFill>
          <a:ln w="6350">
            <a:solidFill>
              <a:srgbClr val="66FF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1800"/>
          </a:p>
        </p:txBody>
      </p:sp>
      <p:graphicFrame>
        <p:nvGraphicFramePr>
          <p:cNvPr id="7" name="ตาราง 6"/>
          <p:cNvGraphicFramePr>
            <a:graphicFrameLocks noGrp="1"/>
          </p:cNvGraphicFramePr>
          <p:nvPr/>
        </p:nvGraphicFramePr>
        <p:xfrm>
          <a:off x="142844" y="1002987"/>
          <a:ext cx="8858280" cy="5426409"/>
        </p:xfrm>
        <a:graphic>
          <a:graphicData uri="http://schemas.openxmlformats.org/drawingml/2006/table">
            <a:tbl>
              <a:tblPr/>
              <a:tblGrid>
                <a:gridCol w="58132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450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532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chemeClr val="bg1"/>
                          </a:solidFill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ระดับการศึกษา</a:t>
                      </a:r>
                      <a:endParaRPr lang="en-US" sz="3200" dirty="0">
                        <a:solidFill>
                          <a:schemeClr val="bg1"/>
                        </a:solidFill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7546" marR="67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chemeClr val="bg1"/>
                          </a:solidFill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ชั่วโมงสอนตามตาราง</a:t>
                      </a:r>
                      <a:endParaRPr lang="en-US" sz="3200" dirty="0">
                        <a:solidFill>
                          <a:schemeClr val="bg1"/>
                        </a:solidFill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7546" marR="67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24145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en-US" sz="3200" b="1" dirty="0"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1.</a:t>
                      </a:r>
                      <a:r>
                        <a:rPr lang="th-TH" sz="3200" b="1" dirty="0"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 ปฐมวัย</a:t>
                      </a:r>
                      <a:endParaRPr lang="en-US" sz="3200" b="1" dirty="0"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7546" marR="67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3200" b="1" dirty="0"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ไม่ต่ำกว่า 6 ชม./สัปดาห์</a:t>
                      </a:r>
                      <a:endParaRPr lang="en-US" sz="3200" b="1" dirty="0"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7546" marR="67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22922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en-US" sz="3200" b="1" dirty="0"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2. </a:t>
                      </a:r>
                      <a:r>
                        <a:rPr lang="th-TH" sz="3200" b="1" dirty="0"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ประถมศึกษา</a:t>
                      </a:r>
                      <a:r>
                        <a:rPr lang="th-TH" sz="3200" b="1" dirty="0">
                          <a:solidFill>
                            <a:srgbClr val="FF0000"/>
                          </a:solidFill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 (รวมโรงเรียนวัตถุประสงค์พิเศษ หรือโรงเรียนจัดการเรียนรวม)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7546" marR="67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3200" b="1" dirty="0"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ไม่ต่ำกว่า 12 ชม./สัปดาห์</a:t>
                      </a:r>
                      <a:endParaRPr lang="en-US" sz="3200" b="1" dirty="0"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7546" marR="67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17502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th-TH" sz="3200" b="1" dirty="0"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3. มัธยมศึกษา </a:t>
                      </a:r>
                      <a:r>
                        <a:rPr lang="th-TH" sz="3200" b="1" dirty="0">
                          <a:solidFill>
                            <a:srgbClr val="FF0000"/>
                          </a:solidFill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(รวมโรงเรียนวัตถุประสงค์พิเศษ หรือโรงเรียนจัดการเรียนรวม)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7546" marR="67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3200" b="1" dirty="0"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ไม่ต่ำกว่า 12 ชม./สัปดาห์</a:t>
                      </a:r>
                      <a:endParaRPr lang="en-US" sz="3200" b="1" dirty="0"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7546" marR="67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872437">
                <a:tc>
                  <a:txBody>
                    <a:bodyPr/>
                    <a:lstStyle/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en-US" sz="3200" b="1" dirty="0"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4. </a:t>
                      </a:r>
                      <a:r>
                        <a:rPr lang="th-TH" sz="3200" b="1" dirty="0"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การศึกษาพิเศษ</a:t>
                      </a:r>
                      <a:endParaRPr lang="en-US" sz="3200" b="1" dirty="0"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th-TH" sz="3200" b="1" dirty="0"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 4.1 เฉพาะความพิการและศูนย์การศึกษาพิเศษ</a:t>
                      </a:r>
                      <a:endParaRPr lang="en-US" sz="3200" b="1" dirty="0"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  <a:p>
                      <a:pPr algn="thaiDist">
                        <a:spcAft>
                          <a:spcPts val="0"/>
                        </a:spcAft>
                      </a:pPr>
                      <a:r>
                        <a:rPr lang="en-US" sz="3200" b="1" dirty="0"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 4.2 </a:t>
                      </a:r>
                      <a:r>
                        <a:rPr lang="th-TH" sz="3200" b="1" dirty="0"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ศึกษาสงเคราะห์และราชประชานุเคราะห์</a:t>
                      </a:r>
                      <a:endParaRPr lang="en-US" sz="3200" b="1" dirty="0"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7546" marR="67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3200" b="1" dirty="0"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3200" b="1" dirty="0"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ไม่ต่ำกว่า 6 ชม./ สัปดาห์ไม่ต่ำกว่า 12 ชม./สัปดาห์</a:t>
                      </a:r>
                      <a:endParaRPr lang="en-US" sz="3200" b="1" dirty="0"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7546" marR="67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สี่เหลี่ยมผืนผ้า 8"/>
          <p:cNvSpPr/>
          <p:nvPr/>
        </p:nvSpPr>
        <p:spPr>
          <a:xfrm>
            <a:off x="71406" y="-24"/>
            <a:ext cx="4214842" cy="769441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th-TH" sz="4400" dirty="0">
                <a:solidFill>
                  <a:schemeClr val="bg1"/>
                </a:solidFill>
                <a:latin typeface="TH SarabunIT๙" pitchFamily="34" charset="-34"/>
                <a:ea typeface="Times New Roman"/>
                <a:cs typeface="TH SarabunIT๙" pitchFamily="34" charset="-34"/>
              </a:rPr>
              <a:t>ชั่วโมงสอนตามตารางสอน</a:t>
            </a:r>
            <a:endParaRPr lang="en-US" sz="4400" dirty="0">
              <a:solidFill>
                <a:schemeClr val="bg1"/>
              </a:solidFill>
              <a:latin typeface="TH SarabunIT๙" pitchFamily="34" charset="-34"/>
              <a:ea typeface="Times New Roman"/>
              <a:cs typeface="TH SarabunIT๙" pitchFamily="34" charset="-34"/>
            </a:endParaRPr>
          </a:p>
        </p:txBody>
      </p:sp>
      <p:graphicFrame>
        <p:nvGraphicFramePr>
          <p:cNvPr id="10" name="ตาราง 9"/>
          <p:cNvGraphicFramePr>
            <a:graphicFrameLocks noGrp="1"/>
          </p:cNvGraphicFramePr>
          <p:nvPr/>
        </p:nvGraphicFramePr>
        <p:xfrm>
          <a:off x="71438" y="785794"/>
          <a:ext cx="9001156" cy="6035072"/>
        </p:xfrm>
        <a:graphic>
          <a:graphicData uri="http://schemas.openxmlformats.org/drawingml/2006/table">
            <a:tbl>
              <a:tblPr/>
              <a:tblGrid>
                <a:gridCol w="478631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1484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429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chemeClr val="bg1"/>
                          </a:solidFill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ระดับการศึกษา</a:t>
                      </a:r>
                      <a:endParaRPr lang="en-US" sz="3200" dirty="0">
                        <a:solidFill>
                          <a:schemeClr val="bg1"/>
                        </a:solidFill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7546" marR="67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3200" b="1" dirty="0">
                          <a:solidFill>
                            <a:schemeClr val="bg1"/>
                          </a:solidFill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ชั่วโมงสอนตามตาราง</a:t>
                      </a:r>
                      <a:endParaRPr lang="en-US" sz="3200" dirty="0">
                        <a:solidFill>
                          <a:schemeClr val="bg1"/>
                        </a:solidFill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7546" marR="67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2869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1. ปฏิบัติการสอน</a:t>
                      </a:r>
                      <a:endParaRPr lang="en-US" sz="3200" b="1" dirty="0"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7546" marR="67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3200" b="1" dirty="0"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ไม่ต่ำกว่า 12 ชม./สัปดาห์ หรือไม่ต่ำกว่า 216 ชม./ภาคเรียน</a:t>
                      </a:r>
                      <a:endParaRPr lang="en-US" sz="3200" b="1" dirty="0"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7546" marR="67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588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3200" b="1" dirty="0"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2. ปฏิบัติการสอนและปฏิบัติหน้าที่หัวหน้าแผนกวิชา หรือหัวหน้างาน</a:t>
                      </a:r>
                      <a:endParaRPr lang="en-US" sz="3200" b="1" dirty="0"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7546" marR="67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3200" b="1" dirty="0"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ไม่ต่ำกว่า 6 ชม./สัปดาห์ หรือ</a:t>
                      </a:r>
                      <a:endParaRPr lang="en-US" sz="3200" b="1" dirty="0"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3200" b="1" dirty="0"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ไม่ต่ำกว่า 108 ชม./ภาคเรียน</a:t>
                      </a:r>
                      <a:endParaRPr lang="en-US" sz="3200" b="1" dirty="0"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7546" marR="67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588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3200" b="1" dirty="0"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3. ปฏิบัติการสอนและปฏิบัติหน้าที่ครูที่ปรึกษา</a:t>
                      </a:r>
                      <a:endParaRPr lang="en-US" sz="3200" b="1" dirty="0"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7546" marR="67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3200" b="1" dirty="0"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ไม่ต่ำกว่า 10 ชม./สัปดาห์ หรือ</a:t>
                      </a:r>
                      <a:endParaRPr lang="en-US" sz="3200" b="1" dirty="0"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3200" b="1" dirty="0"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ไม่ต่ำกว่า 180 ชม./ภาคเรียน</a:t>
                      </a:r>
                      <a:endParaRPr lang="en-US" sz="3200" b="1" dirty="0"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7546" marR="67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030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3200" b="1" dirty="0"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4. ปฏิบัติการสอนและปฏิบัติหน้าที่ครูพี่เลี้ยง ซึ่งต้องดูแลนักเรียนที่หอพักของ </a:t>
                      </a:r>
                      <a:r>
                        <a:rPr lang="th-TH" sz="3200" b="1" dirty="0" err="1"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สถ</a:t>
                      </a:r>
                      <a:endParaRPr lang="en-US" sz="3200" b="1" dirty="0"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7546" marR="67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3200" b="1" dirty="0"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ไม่ต่ำกว่า 6 ชม./สัปดาห์ หรือ</a:t>
                      </a:r>
                      <a:endParaRPr lang="en-US" sz="3200" b="1" dirty="0"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3200" b="1" dirty="0"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ไม่ต่ำกว่า 108 ชม./ภาคเรียน</a:t>
                      </a:r>
                      <a:endParaRPr lang="en-US" sz="3200" b="1" dirty="0"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7546" marR="67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1383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3200" b="1"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5. ปฏิบัติการสอนและปฏิบัติหน้าที่บริการงานวิชาชีพ อบรมวิชาชีพสู่ชุมชน ครูนิเทศในระบบทวิภาคี ครูนิเทศการฝึกงาน</a:t>
                      </a:r>
                      <a:endParaRPr lang="en-US" sz="3200" b="1"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7546" marR="67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3200" b="1" dirty="0"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ไม่ต่ำกว่า 6 ชม./สัปดาห์ หรือ</a:t>
                      </a:r>
                      <a:endParaRPr lang="en-US" sz="3200" b="1" dirty="0"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3200" b="1" dirty="0">
                          <a:latin typeface="TH SarabunIT๙" pitchFamily="34" charset="-34"/>
                          <a:ea typeface="Times New Roman"/>
                          <a:cs typeface="TH SarabunIT๙" pitchFamily="34" charset="-34"/>
                        </a:rPr>
                        <a:t>ไม่ต่ำกว่า 108 ชม./ภาคเรียน</a:t>
                      </a:r>
                      <a:endParaRPr lang="en-US" sz="3200" b="1" dirty="0">
                        <a:latin typeface="TH SarabunIT๙" pitchFamily="34" charset="-34"/>
                        <a:ea typeface="Times New Roman"/>
                        <a:cs typeface="TH SarabunIT๙" pitchFamily="34" charset="-34"/>
                      </a:endParaRPr>
                    </a:p>
                  </a:txBody>
                  <a:tcPr marL="67546" marR="67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สี่เหลี่ยมผืนผ้า 10"/>
          <p:cNvSpPr/>
          <p:nvPr/>
        </p:nvSpPr>
        <p:spPr>
          <a:xfrm>
            <a:off x="5572132" y="-71462"/>
            <a:ext cx="3429024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th-TH" sz="3200" spc="-50" dirty="0">
                <a:solidFill>
                  <a:srgbClr val="000000"/>
                </a:solidFill>
                <a:latin typeface="TH SarabunIT๙" pitchFamily="34" charset="-34"/>
                <a:ea typeface="Times New Roman"/>
                <a:cs typeface="TH SarabunIT๙" pitchFamily="34" charset="-34"/>
              </a:rPr>
              <a:t>หลักสูตร </a:t>
            </a:r>
            <a:r>
              <a:rPr lang="th-TH" sz="3200" spc="-50" dirty="0" err="1">
                <a:solidFill>
                  <a:srgbClr val="000000"/>
                </a:solidFill>
                <a:latin typeface="TH SarabunIT๙" pitchFamily="34" charset="-34"/>
                <a:ea typeface="Times New Roman"/>
                <a:cs typeface="TH SarabunIT๙" pitchFamily="34" charset="-34"/>
              </a:rPr>
              <a:t>ปวช.</a:t>
            </a:r>
            <a:r>
              <a:rPr lang="th-TH" sz="3200" spc="-50" dirty="0">
                <a:solidFill>
                  <a:srgbClr val="000000"/>
                </a:solidFill>
                <a:latin typeface="TH SarabunIT๙" pitchFamily="34" charset="-34"/>
                <a:ea typeface="Times New Roman"/>
                <a:cs typeface="TH SarabunIT๙" pitchFamily="34" charset="-34"/>
              </a:rPr>
              <a:t>, </a:t>
            </a:r>
            <a:r>
              <a:rPr lang="th-TH" sz="3200" spc="-50" dirty="0" err="1">
                <a:solidFill>
                  <a:srgbClr val="000000"/>
                </a:solidFill>
                <a:latin typeface="TH SarabunIT๙" pitchFamily="34" charset="-34"/>
                <a:ea typeface="Times New Roman"/>
                <a:cs typeface="TH SarabunIT๙" pitchFamily="34" charset="-34"/>
              </a:rPr>
              <a:t>ปวส.</a:t>
            </a:r>
            <a:endParaRPr lang="th-TH" sz="3200" spc="-50" dirty="0">
              <a:solidFill>
                <a:srgbClr val="000000"/>
              </a:solidFill>
              <a:latin typeface="TH SarabunIT๙" pitchFamily="34" charset="-34"/>
              <a:ea typeface="Times New Roman"/>
              <a:cs typeface="TH SarabunIT๙" pitchFamily="34" charset="-34"/>
            </a:endParaRP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th-TH" sz="3200" spc="-50" dirty="0">
                <a:solidFill>
                  <a:srgbClr val="000000"/>
                </a:solidFill>
                <a:latin typeface="TH SarabunIT๙" pitchFamily="34" charset="-34"/>
                <a:ea typeface="Times New Roman"/>
                <a:cs typeface="TH SarabunIT๙" pitchFamily="34" charset="-34"/>
              </a:rPr>
              <a:t>หลักสูตรวิชาชีพระยะสั้น</a:t>
            </a:r>
            <a:endParaRPr lang="en-US" sz="3200" dirty="0">
              <a:solidFill>
                <a:srgbClr val="000000"/>
              </a:solidFill>
              <a:latin typeface="TH SarabunIT๙" pitchFamily="34" charset="-34"/>
              <a:ea typeface="Times New Roman"/>
              <a:cs typeface="TH SarabunIT๙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6477000"/>
            <a:ext cx="609600" cy="381000"/>
          </a:xfrm>
          <a:prstGeom prst="actionButtonForwardNext">
            <a:avLst/>
          </a:prstGeom>
          <a:solidFill>
            <a:srgbClr val="00FFFF"/>
          </a:solidFill>
          <a:ln w="6350">
            <a:solidFill>
              <a:srgbClr val="66FF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1800"/>
          </a:p>
        </p:txBody>
      </p:sp>
      <p:sp>
        <p:nvSpPr>
          <p:cNvPr id="118785" name="กล่องข้อความ 2"/>
          <p:cNvSpPr txBox="1">
            <a:spLocks noChangeArrowheads="1"/>
          </p:cNvSpPr>
          <p:nvPr/>
        </p:nvSpPr>
        <p:spPr bwMode="auto">
          <a:xfrm>
            <a:off x="1285852" y="2357430"/>
            <a:ext cx="6572296" cy="150019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th-TH" sz="400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ไม่ถูกลงโทษทางวินัย/จรรยาบรรณวิชาชีพ</a:t>
            </a:r>
            <a:endParaRPr kumimoji="0" lang="en-US" sz="400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H SarabunIT๙" pitchFamily="34" charset="-34"/>
              <a:ea typeface="Angsana New" pitchFamily="18" charset="-34"/>
              <a:cs typeface="TH SarabunIT๙" pitchFamily="34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th-TH" sz="400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ย้อนหลัง 5 ปี นับถึงวันที่ยื่นคำขอ</a:t>
            </a:r>
            <a:endParaRPr kumimoji="0" lang="th-TH" sz="400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H SarabunIT๙" pitchFamily="34" charset="-34"/>
              <a:cs typeface="TH SarabunIT๙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6477000"/>
            <a:ext cx="609600" cy="381000"/>
          </a:xfrm>
          <a:prstGeom prst="actionButtonForwardNext">
            <a:avLst/>
          </a:prstGeom>
          <a:solidFill>
            <a:srgbClr val="00FFFF"/>
          </a:solidFill>
          <a:ln w="6350">
            <a:solidFill>
              <a:srgbClr val="66FF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1800"/>
          </a:p>
        </p:txBody>
      </p:sp>
      <p:sp>
        <p:nvSpPr>
          <p:cNvPr id="116737" name="กล่องข้อความ 2"/>
          <p:cNvSpPr txBox="1">
            <a:spLocks noChangeArrowheads="1"/>
          </p:cNvSpPr>
          <p:nvPr/>
        </p:nvSpPr>
        <p:spPr bwMode="auto">
          <a:xfrm>
            <a:off x="285752" y="142852"/>
            <a:ext cx="3714744" cy="2571744"/>
          </a:xfrm>
          <a:prstGeom prst="rect">
            <a:avLst/>
          </a:prstGeom>
          <a:solidFill>
            <a:srgbClr val="FFFF00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800" b="1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H SarabunIT๙" pitchFamily="34" charset="-34"/>
              <a:ea typeface="Angsana New" pitchFamily="18" charset="-34"/>
              <a:cs typeface="TH SarabunIT๙" pitchFamily="34" charset="-34"/>
            </a:endParaRP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th-TH" sz="3600" b="1" i="0" u="none" strike="noStrike" cap="none" normalizeH="0" dirty="0">
                <a:ln>
                  <a:noFill/>
                </a:ln>
                <a:solidFill>
                  <a:srgbClr val="0000FF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 ครูต้อง</a:t>
            </a:r>
            <a:r>
              <a:rPr kumimoji="0" lang="th-TH" sz="36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ผ่านการพัฒนาฯ อย่างต่อเนื่องทุกปี ในช่วงระยะเวลาย้อนหลัง 5 ปีนับถึงวันทียื่นคำขอ</a:t>
            </a:r>
          </a:p>
        </p:txBody>
      </p:sp>
      <p:sp>
        <p:nvSpPr>
          <p:cNvPr id="4" name="กล่องข้อความ 2"/>
          <p:cNvSpPr txBox="1">
            <a:spLocks noChangeArrowheads="1"/>
          </p:cNvSpPr>
          <p:nvPr/>
        </p:nvSpPr>
        <p:spPr bwMode="auto">
          <a:xfrm>
            <a:off x="4857752" y="3571876"/>
            <a:ext cx="4143404" cy="2571768"/>
          </a:xfrm>
          <a:prstGeom prst="rect">
            <a:avLst/>
          </a:prstGeom>
          <a:solidFill>
            <a:srgbClr val="00FFFF"/>
          </a:solidFill>
          <a:ln w="38100">
            <a:solidFill>
              <a:srgbClr val="00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thaiDist" eaLnBrk="1" hangingPunct="1">
              <a:spcAft>
                <a:spcPts val="0"/>
              </a:spcAft>
              <a:buFont typeface="Wingdings" pitchFamily="2" charset="2"/>
              <a:buChar char="q"/>
            </a:pPr>
            <a:r>
              <a:rPr kumimoji="0" lang="th-TH" sz="36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 ก กลาง เป็นหน่วยงานในการรับรองหลักสูตรและกำหนดหน่วยงานในการพัฒนาที่เทียบเท่า</a:t>
            </a:r>
            <a:r>
              <a:rPr lang="th-TH" sz="3600" dirty="0">
                <a:solidFill>
                  <a:srgbClr val="0000FF"/>
                </a:solidFill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สถาบันคุรุพัฒนา</a:t>
            </a:r>
          </a:p>
        </p:txBody>
      </p:sp>
      <p:sp>
        <p:nvSpPr>
          <p:cNvPr id="5" name="กล่องข้อความ 2"/>
          <p:cNvSpPr txBox="1">
            <a:spLocks noChangeArrowheads="1"/>
          </p:cNvSpPr>
          <p:nvPr/>
        </p:nvSpPr>
        <p:spPr bwMode="auto">
          <a:xfrm>
            <a:off x="142844" y="3286124"/>
            <a:ext cx="4214810" cy="3071834"/>
          </a:xfrm>
          <a:prstGeom prst="rect">
            <a:avLst/>
          </a:prstGeom>
          <a:solidFill>
            <a:schemeClr val="bg1"/>
          </a:solidFill>
          <a:ln w="76200">
            <a:solidFill>
              <a:srgbClr val="00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H SarabunIT๙" pitchFamily="34" charset="-34"/>
              <a:ea typeface="Angsana New" pitchFamily="18" charset="-34"/>
              <a:cs typeface="TH SarabunIT๙" pitchFamily="34" charset="-34"/>
            </a:endParaRPr>
          </a:p>
          <a:p>
            <a:pPr algn="thaiDist" eaLnBrk="1" hangingPunct="1">
              <a:spcAft>
                <a:spcPts val="0"/>
              </a:spcAft>
              <a:buFont typeface="Wingdings" pitchFamily="2" charset="2"/>
              <a:buChar char="q"/>
            </a:pPr>
            <a:r>
              <a:rPr lang="th-TH" sz="36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 ครู ต้องประเมินตนเอง และจัดทำแผนการพัฒนาตนเองเป็นรายปี และเข้ารับการพัฒนาตามแผนอย่างเป็นระบบและต่อเนื่องทุกปี</a:t>
            </a:r>
            <a:endParaRPr lang="en-US" sz="3600" dirty="0">
              <a:solidFill>
                <a:srgbClr val="FF000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6" name="กล่องข้อความ 2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4572000" y="142852"/>
            <a:ext cx="4357686" cy="3000396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800" b="1" i="0" u="none" strike="noStrike" cap="none" normalizeH="0" baseline="0" dirty="0">
              <a:ln>
                <a:noFill/>
              </a:ln>
              <a:solidFill>
                <a:srgbClr val="00FFFF"/>
              </a:solidFill>
              <a:effectLst/>
              <a:latin typeface="TH SarabunIT๙" pitchFamily="34" charset="-34"/>
              <a:ea typeface="Angsana New" pitchFamily="18" charset="-34"/>
              <a:cs typeface="TH SarabunIT๙" pitchFamily="34" charset="-34"/>
            </a:endParaRPr>
          </a:p>
          <a:p>
            <a:pPr marL="0" marR="0" lvl="0" indent="0" algn="thai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th-TH" sz="3600" b="1" i="0" u="none" strike="noStrike" cap="none" normalizeH="0" dirty="0">
                <a:ln>
                  <a:noFill/>
                </a:ln>
                <a:solidFill>
                  <a:srgbClr val="00FFFF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 </a:t>
            </a:r>
            <a:r>
              <a:rPr kumimoji="0" lang="th-TH" sz="3600" b="1" i="0" u="none" strike="noStrike" cap="none" normalizeH="0" baseline="0" dirty="0">
                <a:ln>
                  <a:noFill/>
                </a:ln>
                <a:solidFill>
                  <a:srgbClr val="00FFFF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ในแต่ละปีต้องได้รับการพัฒนาไม่น้อยกว่า ๑๒ ชั่วโมง แต่ไม่เกิน 2๐ ชั่วโมง และภายในระยะเวลา ๕ ปี ต้องมีชั่วโมงการพัฒนา จำนวน ๑๐๐ ชั่วโมง </a:t>
            </a:r>
            <a:endParaRPr kumimoji="0" lang="en-US" sz="3600" b="1" i="0" u="none" strike="noStrike" cap="none" normalizeH="0" baseline="0" dirty="0">
              <a:ln>
                <a:noFill/>
              </a:ln>
              <a:solidFill>
                <a:srgbClr val="00FFFF"/>
              </a:solidFill>
              <a:effectLst/>
              <a:latin typeface="TH SarabunIT๙" pitchFamily="34" charset="-34"/>
              <a:ea typeface="Angsana New" pitchFamily="18" charset="-34"/>
              <a:cs typeface="TH SarabunIT๙" pitchFamily="34" charset="-34"/>
            </a:endParaRPr>
          </a:p>
        </p:txBody>
      </p:sp>
      <p:pic>
        <p:nvPicPr>
          <p:cNvPr id="8" name="Picture 3" descr="G:\ \เกณฑ์วิทยฐานะใหม่ 60\8.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52400" y="27384"/>
            <a:ext cx="9296400" cy="6858000"/>
          </a:xfrm>
          <a:prstGeom prst="rect">
            <a:avLst/>
          </a:prstGeom>
          <a:noFill/>
        </p:spPr>
      </p:pic>
      <p:sp>
        <p:nvSpPr>
          <p:cNvPr id="2" name="สี่เหลี่ยมผืนผ้า 1"/>
          <p:cNvSpPr/>
          <p:nvPr/>
        </p:nvSpPr>
        <p:spPr>
          <a:xfrm>
            <a:off x="-36512" y="44624"/>
            <a:ext cx="9144000" cy="6063198"/>
          </a:xfrm>
          <a:prstGeom prst="rect">
            <a:avLst/>
          </a:prstGeom>
          <a:solidFill>
            <a:srgbClr val="FFFF00"/>
          </a:solidFill>
          <a:ln w="76200">
            <a:solidFill>
              <a:srgbClr val="00FFFF"/>
            </a:solidFill>
          </a:ln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th-TH" sz="4000" u="sng" dirty="0">
                <a:solidFill>
                  <a:schemeClr val="tx1"/>
                </a:solidFill>
                <a:cs typeface="+mn-cs"/>
              </a:rPr>
              <a:t>ด้านความรู้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h-TH" sz="3200" dirty="0">
                <a:solidFill>
                  <a:schemeClr val="tx1"/>
                </a:solidFill>
                <a:cs typeface="+mn-cs"/>
              </a:rPr>
              <a:t> </a:t>
            </a:r>
            <a:r>
              <a:rPr lang="th-TH" sz="3200" dirty="0" smtClean="0">
                <a:solidFill>
                  <a:schemeClr val="tx1"/>
                </a:solidFill>
                <a:cs typeface="+mn-cs"/>
              </a:rPr>
              <a:t>เนื้อหาวิชา</a:t>
            </a:r>
            <a:r>
              <a:rPr lang="th-TH" sz="3200" dirty="0">
                <a:solidFill>
                  <a:schemeClr val="tx1"/>
                </a:solidFill>
                <a:cs typeface="+mn-cs"/>
              </a:rPr>
              <a:t>ที่สอน ความสามารถ ทักษะในรายวิชา กลุ่มสาระการ</a:t>
            </a:r>
            <a:r>
              <a:rPr lang="th-TH" sz="3200" dirty="0" smtClean="0">
                <a:solidFill>
                  <a:schemeClr val="tx1"/>
                </a:solidFill>
                <a:cs typeface="+mn-cs"/>
              </a:rPr>
              <a:t>เรียนรู้</a:t>
            </a:r>
            <a:endParaRPr lang="th-TH" sz="3200" dirty="0">
              <a:solidFill>
                <a:schemeClr val="tx1"/>
              </a:solidFill>
              <a:cs typeface="+mn-cs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h-TH" sz="3200" dirty="0" smtClean="0">
                <a:solidFill>
                  <a:schemeClr val="tx1"/>
                </a:solidFill>
                <a:cs typeface="+mn-cs"/>
              </a:rPr>
              <a:t>วิธี</a:t>
            </a:r>
            <a:r>
              <a:rPr lang="th-TH" sz="3200" dirty="0">
                <a:solidFill>
                  <a:schemeClr val="tx1"/>
                </a:solidFill>
                <a:cs typeface="+mn-cs"/>
              </a:rPr>
              <a:t>สอน ถ่ายทอดความรู้เชิงเนื้อหา กิจกรรม บริบท เป้าหมายการเรียนรู้ ความรู้พื้นฐาน การปรับพื้นฐาน และอุปสรรคการเรียนรู้ของผู้เรียน</a:t>
            </a:r>
            <a:endParaRPr lang="en-AU" sz="3200" dirty="0">
              <a:solidFill>
                <a:schemeClr val="tx1"/>
              </a:solidFill>
              <a:cs typeface="+mn-cs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h-TH" sz="3200" dirty="0" smtClean="0">
                <a:solidFill>
                  <a:schemeClr val="tx1"/>
                </a:solidFill>
                <a:cs typeface="+mn-cs"/>
              </a:rPr>
              <a:t>หลักการ</a:t>
            </a:r>
            <a:r>
              <a:rPr lang="th-TH" sz="3200" dirty="0">
                <a:solidFill>
                  <a:schemeClr val="tx1"/>
                </a:solidFill>
                <a:cs typeface="+mn-cs"/>
              </a:rPr>
              <a:t>สอนและกระบวนการจัดการเรียนรู้</a:t>
            </a:r>
            <a:endParaRPr lang="en-AU" sz="3200" dirty="0">
              <a:solidFill>
                <a:schemeClr val="tx1"/>
              </a:solidFill>
              <a:cs typeface="+mn-cs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h-TH" sz="3200" dirty="0">
                <a:solidFill>
                  <a:schemeClr val="tx1"/>
                </a:solidFill>
                <a:cs typeface="+mn-cs"/>
              </a:rPr>
              <a:t> </a:t>
            </a:r>
            <a:r>
              <a:rPr lang="th-TH" sz="3000" spc="-100" dirty="0" smtClean="0">
                <a:solidFill>
                  <a:schemeClr val="tx1"/>
                </a:solidFill>
                <a:cs typeface="+mn-cs"/>
              </a:rPr>
              <a:t>หลักสูตร </a:t>
            </a:r>
            <a:r>
              <a:rPr lang="th-TH" sz="3000" spc="-100" dirty="0">
                <a:solidFill>
                  <a:schemeClr val="tx1"/>
                </a:solidFill>
                <a:cs typeface="+mn-cs"/>
              </a:rPr>
              <a:t>การออกแบบ วางแผนการใช้ ประเมิน และแนวทางการเรียนรู้ในแต่ละ</a:t>
            </a:r>
            <a:r>
              <a:rPr lang="th-TH" sz="3000" spc="-100" dirty="0" smtClean="0">
                <a:solidFill>
                  <a:schemeClr val="tx1"/>
                </a:solidFill>
                <a:cs typeface="+mn-cs"/>
              </a:rPr>
              <a:t>เนื้อหา</a:t>
            </a:r>
            <a:endParaRPr lang="th-TH" sz="3000" spc="-100" dirty="0">
              <a:solidFill>
                <a:schemeClr val="tx1"/>
              </a:solidFill>
              <a:cs typeface="+mn-cs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h-TH" sz="3000" spc="-100" dirty="0" smtClean="0">
                <a:solidFill>
                  <a:schemeClr val="tx1"/>
                </a:solidFill>
                <a:cs typeface="+mn-cs"/>
              </a:rPr>
              <a:t>พื้นฐาน</a:t>
            </a:r>
            <a:r>
              <a:rPr lang="th-TH" sz="3000" spc="-100" dirty="0">
                <a:solidFill>
                  <a:schemeClr val="tx1"/>
                </a:solidFill>
                <a:cs typeface="+mn-cs"/>
              </a:rPr>
              <a:t>การศึกษา หลักการการศึกษา ปรัชญาการศึกษา จิตวิทยาสังคม นโยบายการศึกษา จุดมุ่งหมาย และเป้าหมายการจัดการศึกษาตั้งแต่ระดับชาติจนถึงระดับ</a:t>
            </a:r>
            <a:r>
              <a:rPr lang="th-TH" sz="3000" spc="-100" dirty="0" smtClean="0">
                <a:solidFill>
                  <a:schemeClr val="tx1"/>
                </a:solidFill>
                <a:cs typeface="+mn-cs"/>
              </a:rPr>
              <a:t>หลักสูตร</a:t>
            </a:r>
            <a:endParaRPr lang="th-TH" sz="3000" spc="-100" dirty="0">
              <a:solidFill>
                <a:schemeClr val="tx1"/>
              </a:solidFill>
              <a:cs typeface="+mn-cs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h-TH" sz="3200" dirty="0" smtClean="0">
                <a:solidFill>
                  <a:schemeClr val="tx1"/>
                </a:solidFill>
                <a:cs typeface="+mn-cs"/>
              </a:rPr>
              <a:t>การ</a:t>
            </a:r>
            <a:r>
              <a:rPr lang="th-TH" sz="3200" dirty="0">
                <a:solidFill>
                  <a:schemeClr val="tx1"/>
                </a:solidFill>
                <a:cs typeface="+mn-cs"/>
              </a:rPr>
              <a:t>จัดการศึกษาแบบรวมและการตอบสนลงต่อความหลากหลายของผู้เรียน</a:t>
            </a:r>
            <a:endParaRPr lang="en-AU" sz="3200" dirty="0">
              <a:solidFill>
                <a:schemeClr val="tx1"/>
              </a:solidFill>
              <a:cs typeface="+mn-cs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h-TH" sz="3200" dirty="0" smtClean="0">
                <a:solidFill>
                  <a:schemeClr val="tx1"/>
                </a:solidFill>
                <a:cs typeface="+mn-cs"/>
              </a:rPr>
              <a:t>ทฤษฎี</a:t>
            </a:r>
            <a:r>
              <a:rPr lang="th-TH" sz="3200" dirty="0">
                <a:solidFill>
                  <a:schemeClr val="tx1"/>
                </a:solidFill>
                <a:cs typeface="+mn-cs"/>
              </a:rPr>
              <a:t>การเรียนรู้และจิตวิทยาการเรียนรู้</a:t>
            </a:r>
            <a:endParaRPr lang="en-AU" sz="3200" dirty="0">
              <a:solidFill>
                <a:schemeClr val="tx1"/>
              </a:solidFill>
              <a:cs typeface="+mn-cs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h-TH" sz="3200" dirty="0" smtClean="0">
                <a:solidFill>
                  <a:schemeClr val="tx1"/>
                </a:solidFill>
                <a:cs typeface="+mn-cs"/>
              </a:rPr>
              <a:t>การ</a:t>
            </a:r>
            <a:r>
              <a:rPr lang="th-TH" sz="3200" dirty="0">
                <a:solidFill>
                  <a:schemeClr val="tx1"/>
                </a:solidFill>
                <a:cs typeface="+mn-cs"/>
              </a:rPr>
              <a:t>ใช้เทคโนโลยีและสื่อนวัตกรรมเพื่อการเรียนรู้</a:t>
            </a:r>
            <a:endParaRPr lang="en-AU" sz="3200" dirty="0">
              <a:solidFill>
                <a:schemeClr val="tx1"/>
              </a:solidFill>
              <a:cs typeface="+mn-cs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h-TH" sz="3200" dirty="0">
                <a:solidFill>
                  <a:schemeClr val="tx1"/>
                </a:solidFill>
                <a:cs typeface="+mn-cs"/>
              </a:rPr>
              <a:t> </a:t>
            </a:r>
            <a:r>
              <a:rPr lang="th-TH" sz="3200" dirty="0" smtClean="0">
                <a:solidFill>
                  <a:schemeClr val="tx1"/>
                </a:solidFill>
                <a:cs typeface="+mn-cs"/>
              </a:rPr>
              <a:t>การ</a:t>
            </a:r>
            <a:r>
              <a:rPr lang="th-TH" sz="3200" dirty="0">
                <a:solidFill>
                  <a:schemeClr val="tx1"/>
                </a:solidFill>
                <a:cs typeface="+mn-cs"/>
              </a:rPr>
              <a:t>วัดและประเมินผลการเรียนรู้</a:t>
            </a:r>
            <a:endParaRPr lang="en-AU" sz="3200" dirty="0">
              <a:solidFill>
                <a:schemeClr val="tx1"/>
              </a:solidFill>
              <a:cs typeface="+mn-cs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907704" y="287932"/>
            <a:ext cx="5112568" cy="6309420"/>
          </a:xfrm>
          <a:prstGeom prst="rect">
            <a:avLst/>
          </a:prstGeom>
          <a:solidFill>
            <a:srgbClr val="00FFFF"/>
          </a:solidFill>
          <a:ln w="762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th-TH" sz="4400" u="sng" dirty="0">
                <a:solidFill>
                  <a:schemeClr val="tx1"/>
                </a:solidFill>
                <a:cs typeface="+mn-cs"/>
              </a:rPr>
              <a:t>ด้านทักษะ</a:t>
            </a:r>
            <a:endParaRPr lang="en-US" sz="4400" u="sng" dirty="0">
              <a:solidFill>
                <a:schemeClr val="tx1"/>
              </a:solidFill>
              <a:cs typeface="+mn-cs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th-TH" sz="4000" dirty="0" smtClean="0">
                <a:solidFill>
                  <a:schemeClr val="tx1"/>
                </a:solidFill>
                <a:cs typeface="+mn-cs"/>
              </a:rPr>
              <a:t>หลักสูตร</a:t>
            </a:r>
            <a:endParaRPr lang="th-TH" sz="4000" dirty="0">
              <a:solidFill>
                <a:schemeClr val="tx1"/>
              </a:solidFill>
              <a:cs typeface="+mn-cs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th-TH" sz="4000" dirty="0" smtClean="0">
                <a:solidFill>
                  <a:schemeClr val="tx1"/>
                </a:solidFill>
                <a:cs typeface="+mn-cs"/>
              </a:rPr>
              <a:t>การ</a:t>
            </a:r>
            <a:r>
              <a:rPr lang="th-TH" sz="4000" dirty="0">
                <a:solidFill>
                  <a:schemeClr val="tx1"/>
                </a:solidFill>
                <a:cs typeface="+mn-cs"/>
              </a:rPr>
              <a:t>จัดการ</a:t>
            </a:r>
            <a:r>
              <a:rPr lang="th-TH" sz="4000" dirty="0" smtClean="0">
                <a:solidFill>
                  <a:schemeClr val="tx1"/>
                </a:solidFill>
                <a:cs typeface="+mn-cs"/>
              </a:rPr>
              <a:t>เรียนรู้</a:t>
            </a:r>
            <a:endParaRPr lang="th-TH" sz="4000" dirty="0">
              <a:solidFill>
                <a:schemeClr val="tx1"/>
              </a:solidFill>
              <a:cs typeface="+mn-cs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th-TH" sz="4000" dirty="0" smtClean="0">
                <a:solidFill>
                  <a:schemeClr val="tx1"/>
                </a:solidFill>
                <a:cs typeface="+mn-cs"/>
              </a:rPr>
              <a:t>การ</a:t>
            </a:r>
            <a:r>
              <a:rPr lang="th-TH" sz="4000" dirty="0">
                <a:solidFill>
                  <a:schemeClr val="tx1"/>
                </a:solidFill>
                <a:cs typeface="+mn-cs"/>
              </a:rPr>
              <a:t>จัดบรรยากาศการ</a:t>
            </a:r>
            <a:r>
              <a:rPr lang="th-TH" sz="4000" dirty="0" smtClean="0">
                <a:solidFill>
                  <a:schemeClr val="tx1"/>
                </a:solidFill>
                <a:cs typeface="+mn-cs"/>
              </a:rPr>
              <a:t>เรียนรู้</a:t>
            </a:r>
            <a:endParaRPr lang="th-TH" sz="4000" dirty="0">
              <a:solidFill>
                <a:schemeClr val="tx1"/>
              </a:solidFill>
              <a:cs typeface="+mn-cs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th-TH" sz="4000" dirty="0" smtClean="0">
                <a:solidFill>
                  <a:schemeClr val="tx1"/>
                </a:solidFill>
                <a:cs typeface="+mn-cs"/>
              </a:rPr>
              <a:t>การ</a:t>
            </a:r>
            <a:r>
              <a:rPr lang="th-TH" sz="4000" dirty="0">
                <a:solidFill>
                  <a:schemeClr val="tx1"/>
                </a:solidFill>
                <a:cs typeface="+mn-cs"/>
              </a:rPr>
              <a:t>ใช้สื่อการ</a:t>
            </a:r>
            <a:r>
              <a:rPr lang="th-TH" sz="4000" dirty="0" smtClean="0">
                <a:solidFill>
                  <a:schemeClr val="tx1"/>
                </a:solidFill>
                <a:cs typeface="+mn-cs"/>
              </a:rPr>
              <a:t>เรียนรู้</a:t>
            </a:r>
            <a:endParaRPr lang="th-TH" sz="4000" dirty="0">
              <a:solidFill>
                <a:schemeClr val="tx1"/>
              </a:solidFill>
              <a:cs typeface="+mn-cs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th-TH" sz="4000" dirty="0" smtClean="0">
                <a:solidFill>
                  <a:schemeClr val="tx1"/>
                </a:solidFill>
                <a:cs typeface="+mn-cs"/>
              </a:rPr>
              <a:t>การ</a:t>
            </a:r>
            <a:r>
              <a:rPr lang="th-TH" sz="4000" dirty="0">
                <a:solidFill>
                  <a:schemeClr val="tx1"/>
                </a:solidFill>
                <a:cs typeface="+mn-cs"/>
              </a:rPr>
              <a:t>วัดและประเมินผล</a:t>
            </a:r>
            <a:r>
              <a:rPr lang="th-TH" sz="4000" dirty="0" smtClean="0">
                <a:solidFill>
                  <a:schemeClr val="tx1"/>
                </a:solidFill>
                <a:cs typeface="+mn-cs"/>
              </a:rPr>
              <a:t>ผู้เรียน</a:t>
            </a:r>
            <a:endParaRPr lang="th-TH" sz="4000" dirty="0">
              <a:solidFill>
                <a:schemeClr val="tx1"/>
              </a:solidFill>
              <a:cs typeface="+mn-cs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th-TH" sz="4000" dirty="0" smtClean="0">
                <a:solidFill>
                  <a:schemeClr val="tx1"/>
                </a:solidFill>
                <a:cs typeface="+mn-cs"/>
              </a:rPr>
              <a:t>การ</a:t>
            </a:r>
            <a:r>
              <a:rPr lang="th-TH" sz="4000" dirty="0">
                <a:solidFill>
                  <a:schemeClr val="tx1"/>
                </a:solidFill>
                <a:cs typeface="+mn-cs"/>
              </a:rPr>
              <a:t>วิจัยเพื่อพัฒนาการ</a:t>
            </a:r>
            <a:r>
              <a:rPr lang="th-TH" sz="4000" dirty="0" smtClean="0">
                <a:solidFill>
                  <a:schemeClr val="tx1"/>
                </a:solidFill>
                <a:cs typeface="+mn-cs"/>
              </a:rPr>
              <a:t>เรียนรู้</a:t>
            </a:r>
            <a:endParaRPr lang="th-TH" sz="4000" dirty="0">
              <a:solidFill>
                <a:schemeClr val="tx1"/>
              </a:solidFill>
              <a:cs typeface="+mn-cs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th-TH" sz="4000" dirty="0" smtClean="0">
                <a:solidFill>
                  <a:schemeClr val="tx1"/>
                </a:solidFill>
                <a:cs typeface="+mn-cs"/>
              </a:rPr>
              <a:t>การ</a:t>
            </a:r>
            <a:r>
              <a:rPr lang="th-TH" sz="4000" dirty="0">
                <a:solidFill>
                  <a:schemeClr val="tx1"/>
                </a:solidFill>
                <a:cs typeface="+mn-cs"/>
              </a:rPr>
              <a:t>ทำงานร่วมกับ</a:t>
            </a:r>
            <a:r>
              <a:rPr lang="th-TH" sz="4000" dirty="0" smtClean="0">
                <a:solidFill>
                  <a:schemeClr val="tx1"/>
                </a:solidFill>
                <a:cs typeface="+mn-cs"/>
              </a:rPr>
              <a:t>ผู้อื่น</a:t>
            </a:r>
            <a:endParaRPr lang="th-TH" sz="4000" dirty="0">
              <a:solidFill>
                <a:schemeClr val="tx1"/>
              </a:solidFill>
              <a:cs typeface="+mn-cs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th-TH" sz="4000" dirty="0" smtClean="0">
                <a:solidFill>
                  <a:schemeClr val="tx1"/>
                </a:solidFill>
                <a:cs typeface="+mn-cs"/>
              </a:rPr>
              <a:t>การ</a:t>
            </a:r>
            <a:r>
              <a:rPr lang="th-TH" sz="4000" dirty="0">
                <a:solidFill>
                  <a:schemeClr val="tx1"/>
                </a:solidFill>
                <a:cs typeface="+mn-cs"/>
              </a:rPr>
              <a:t>เรียนรู้เชิง</a:t>
            </a:r>
            <a:r>
              <a:rPr lang="th-TH" sz="4000" dirty="0" smtClean="0">
                <a:solidFill>
                  <a:schemeClr val="tx1"/>
                </a:solidFill>
                <a:cs typeface="+mn-cs"/>
              </a:rPr>
              <a:t>วิชาชีพ</a:t>
            </a:r>
            <a:endParaRPr lang="th-TH" sz="4000" dirty="0">
              <a:solidFill>
                <a:schemeClr val="tx1"/>
              </a:solidFill>
              <a:cs typeface="+mn-cs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th-TH" sz="4000" dirty="0" smtClean="0">
                <a:solidFill>
                  <a:schemeClr val="tx1"/>
                </a:solidFill>
                <a:cs typeface="+mn-cs"/>
              </a:rPr>
              <a:t>ภาษาอังกฤษ</a:t>
            </a:r>
            <a:endParaRPr lang="en-AU" sz="4000" dirty="0">
              <a:solidFill>
                <a:schemeClr val="tx1"/>
              </a:solidFill>
              <a:cs typeface="+mn-cs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-1172" y="44624"/>
            <a:ext cx="9037668" cy="6309420"/>
          </a:xfrm>
          <a:prstGeom prst="rect">
            <a:avLst/>
          </a:prstGeom>
          <a:solidFill>
            <a:srgbClr val="CCFF99"/>
          </a:solidFill>
          <a:ln w="762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th-TH" sz="4400" u="sng" dirty="0">
                <a:solidFill>
                  <a:schemeClr val="tx1"/>
                </a:solidFill>
                <a:cs typeface="+mn-cs"/>
              </a:rPr>
              <a:t>ด้านความเป็นครู</a:t>
            </a:r>
          </a:p>
          <a:p>
            <a:pPr marL="571500" indent="-393700">
              <a:buFont typeface="Arial" panose="020B0604020202020204" pitchFamily="34" charset="0"/>
              <a:buChar char="•"/>
            </a:pPr>
            <a:r>
              <a:rPr lang="th-TH" sz="3600" dirty="0" smtClean="0">
                <a:solidFill>
                  <a:schemeClr val="tx1"/>
                </a:solidFill>
                <a:cs typeface="+mn-cs"/>
              </a:rPr>
              <a:t>ยึด</a:t>
            </a:r>
            <a:r>
              <a:rPr lang="th-TH" sz="3600" dirty="0">
                <a:solidFill>
                  <a:schemeClr val="tx1"/>
                </a:solidFill>
                <a:cs typeface="+mn-cs"/>
              </a:rPr>
              <a:t>มั่น ผูกพัน ศรัทธาในวิชาชีพ และทุ่มเทเพื่อการเรียนรู้ของ</a:t>
            </a:r>
            <a:r>
              <a:rPr lang="th-TH" sz="3600" dirty="0" smtClean="0">
                <a:solidFill>
                  <a:schemeClr val="tx1"/>
                </a:solidFill>
                <a:cs typeface="+mn-cs"/>
              </a:rPr>
              <a:t>ผู้เรียน</a:t>
            </a:r>
          </a:p>
          <a:p>
            <a:pPr marL="571500" indent="-393700">
              <a:buFont typeface="Arial" panose="020B0604020202020204" pitchFamily="34" charset="0"/>
              <a:buChar char="•"/>
            </a:pPr>
            <a:r>
              <a:rPr lang="th-TH" sz="3600" dirty="0" smtClean="0">
                <a:solidFill>
                  <a:schemeClr val="tx1"/>
                </a:solidFill>
                <a:cs typeface="+mn-cs"/>
              </a:rPr>
              <a:t>มี</a:t>
            </a:r>
            <a:r>
              <a:rPr lang="th-TH" sz="3600" dirty="0">
                <a:solidFill>
                  <a:schemeClr val="tx1"/>
                </a:solidFill>
                <a:cs typeface="+mn-cs"/>
              </a:rPr>
              <a:t>คุณธรรม จริยธรรม และปฏิบัติตนเป็นแบบอย่างที่ดีแก่ผู้เรียนทั้งกาย วาจา และจิตใจ ดำรงตน ให้เป็นที่เคารพ ศรัทธา และน่าเชื่อถือทั้งในและนอก</a:t>
            </a:r>
            <a:r>
              <a:rPr lang="th-TH" sz="3600" dirty="0" smtClean="0">
                <a:solidFill>
                  <a:schemeClr val="tx1"/>
                </a:solidFill>
                <a:cs typeface="+mn-cs"/>
              </a:rPr>
              <a:t>สถานศึกษา</a:t>
            </a:r>
          </a:p>
          <a:p>
            <a:pPr marL="571500" indent="-393700">
              <a:buFont typeface="Arial" panose="020B0604020202020204" pitchFamily="34" charset="0"/>
              <a:buChar char="•"/>
            </a:pPr>
            <a:r>
              <a:rPr lang="th-TH" sz="3600" dirty="0" smtClean="0">
                <a:solidFill>
                  <a:schemeClr val="tx1"/>
                </a:solidFill>
                <a:cs typeface="+mn-cs"/>
              </a:rPr>
              <a:t>ปฏิบัติ</a:t>
            </a:r>
            <a:r>
              <a:rPr lang="th-TH" sz="3600" dirty="0">
                <a:solidFill>
                  <a:schemeClr val="tx1"/>
                </a:solidFill>
                <a:cs typeface="+mn-cs"/>
              </a:rPr>
              <a:t>ตนตามจรรยาบรรณวิชาชีพ</a:t>
            </a:r>
            <a:r>
              <a:rPr lang="th-TH" sz="3600" dirty="0" smtClean="0">
                <a:solidFill>
                  <a:schemeClr val="tx1"/>
                </a:solidFill>
                <a:cs typeface="+mn-cs"/>
              </a:rPr>
              <a:t>ครู</a:t>
            </a:r>
            <a:endParaRPr lang="th-TH" sz="3600" dirty="0">
              <a:solidFill>
                <a:schemeClr val="tx1"/>
              </a:solidFill>
              <a:cs typeface="+mn-cs"/>
            </a:endParaRPr>
          </a:p>
          <a:p>
            <a:pPr marL="571500" indent="-393700">
              <a:buFont typeface="Arial" panose="020B0604020202020204" pitchFamily="34" charset="0"/>
              <a:buChar char="•"/>
            </a:pPr>
            <a:r>
              <a:rPr lang="th-TH" sz="3600" dirty="0" smtClean="0">
                <a:solidFill>
                  <a:schemeClr val="tx1"/>
                </a:solidFill>
                <a:cs typeface="+mn-cs"/>
              </a:rPr>
              <a:t>มี</a:t>
            </a:r>
            <a:r>
              <a:rPr lang="th-TH" sz="3600" dirty="0">
                <a:solidFill>
                  <a:schemeClr val="tx1"/>
                </a:solidFill>
                <a:cs typeface="+mn-cs"/>
              </a:rPr>
              <a:t>วินัยและการรักษา</a:t>
            </a:r>
            <a:r>
              <a:rPr lang="th-TH" sz="3600" dirty="0" smtClean="0">
                <a:solidFill>
                  <a:schemeClr val="tx1"/>
                </a:solidFill>
                <a:cs typeface="+mn-cs"/>
              </a:rPr>
              <a:t>วินัย</a:t>
            </a:r>
            <a:endParaRPr lang="th-TH" sz="3600" dirty="0">
              <a:solidFill>
                <a:schemeClr val="tx1"/>
              </a:solidFill>
              <a:cs typeface="+mn-cs"/>
            </a:endParaRPr>
          </a:p>
          <a:p>
            <a:pPr marL="571500" indent="-393700">
              <a:buFont typeface="Arial" panose="020B0604020202020204" pitchFamily="34" charset="0"/>
              <a:buChar char="•"/>
            </a:pPr>
            <a:r>
              <a:rPr lang="th-TH" sz="3600" dirty="0" smtClean="0">
                <a:solidFill>
                  <a:schemeClr val="tx1"/>
                </a:solidFill>
                <a:cs typeface="+mn-cs"/>
              </a:rPr>
              <a:t>เป็น</a:t>
            </a:r>
            <a:r>
              <a:rPr lang="th-TH" sz="3600" dirty="0">
                <a:solidFill>
                  <a:schemeClr val="tx1"/>
                </a:solidFill>
                <a:cs typeface="+mn-cs"/>
              </a:rPr>
              <a:t>บุคคลแห่งการเรียนรู้ ปรับปรุงและพัฒนาตนเองอย่างต่อเนื่องให้มีความรู้ความชำนาญในวิชาชีพ</a:t>
            </a:r>
            <a:r>
              <a:rPr lang="th-TH" sz="3600" dirty="0" smtClean="0">
                <a:solidFill>
                  <a:schemeClr val="tx1"/>
                </a:solidFill>
                <a:cs typeface="+mn-cs"/>
              </a:rPr>
              <a:t>เพิ่มขึ้น</a:t>
            </a:r>
            <a:endParaRPr lang="th-TH" sz="3600" dirty="0">
              <a:solidFill>
                <a:schemeClr val="tx1"/>
              </a:solidFill>
              <a:cs typeface="+mn-cs"/>
            </a:endParaRPr>
          </a:p>
          <a:p>
            <a:pPr marL="571500" indent="-393700">
              <a:buFont typeface="Arial" panose="020B0604020202020204" pitchFamily="34" charset="0"/>
              <a:buChar char="•"/>
            </a:pPr>
            <a:r>
              <a:rPr lang="th-TH" sz="3600" dirty="0" smtClean="0">
                <a:solidFill>
                  <a:schemeClr val="tx1"/>
                </a:solidFill>
                <a:cs typeface="+mn-cs"/>
              </a:rPr>
              <a:t>ปฏิบัติ</a:t>
            </a:r>
            <a:r>
              <a:rPr lang="th-TH" sz="3600" dirty="0">
                <a:solidFill>
                  <a:schemeClr val="tx1"/>
                </a:solidFill>
                <a:cs typeface="+mn-cs"/>
              </a:rPr>
              <a:t>ตนโดยนำหลักปรัชญาชองเศรษฐกิจพอเพียงมา</a:t>
            </a:r>
            <a:r>
              <a:rPr lang="th-TH" sz="3600" dirty="0" smtClean="0">
                <a:solidFill>
                  <a:schemeClr val="tx1"/>
                </a:solidFill>
                <a:cs typeface="+mn-cs"/>
              </a:rPr>
              <a:t>ใช้</a:t>
            </a:r>
            <a:endParaRPr lang="th-TH" sz="3600" dirty="0">
              <a:solidFill>
                <a:schemeClr val="tx1"/>
              </a:solidFill>
              <a:cs typeface="+mn-cs"/>
            </a:endParaRPr>
          </a:p>
          <a:p>
            <a:pPr marL="571500" indent="-393700">
              <a:buFont typeface="Arial" panose="020B0604020202020204" pitchFamily="34" charset="0"/>
              <a:buChar char="•"/>
            </a:pPr>
            <a:r>
              <a:rPr lang="th-TH" sz="3600" dirty="0" smtClean="0">
                <a:solidFill>
                  <a:schemeClr val="tx1"/>
                </a:solidFill>
                <a:cs typeface="+mn-cs"/>
              </a:rPr>
              <a:t>มี</a:t>
            </a:r>
            <a:r>
              <a:rPr lang="th-TH" sz="3600" dirty="0">
                <a:solidFill>
                  <a:schemeClr val="tx1"/>
                </a:solidFill>
                <a:cs typeface="+mn-cs"/>
              </a:rPr>
              <a:t>ทัศนคติที่ดีต่อบ้านเมือง</a:t>
            </a:r>
            <a:endParaRPr lang="en-AU" sz="3600" dirty="0">
              <a:solidFill>
                <a:schemeClr val="tx1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116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37" grpId="0" animBg="1"/>
      <p:bldP spid="4" grpId="0" animBg="1"/>
      <p:bldP spid="5" grpId="0" animBg="1"/>
      <p:bldP spid="6" grpId="0" animBg="1"/>
      <p:bldP spid="2" grpId="0" animBg="1"/>
      <p:bldP spid="2" grpId="1" animBg="1"/>
      <p:bldP spid="3" grpId="0" animBg="1"/>
      <p:bldP spid="3" grpId="1" animBg="1"/>
      <p:bldP spid="9" grpId="0" animBg="1"/>
      <p:bldP spid="9" grpId="1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 descr="G:\ \เกณฑ์วิทยฐานะใหม่ 60\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0"/>
            <a:ext cx="8991600" cy="6858000"/>
          </a:xfrm>
          <a:prstGeom prst="rect">
            <a:avLst/>
          </a:prstGeom>
          <a:noFill/>
        </p:spPr>
      </p:pic>
      <p:pic>
        <p:nvPicPr>
          <p:cNvPr id="258051" name="Picture 3" descr="G:\ \เกณฑ์วิทยฐานะใหม่ 60\9.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2133601"/>
            <a:ext cx="6553200" cy="4724400"/>
          </a:xfrm>
          <a:prstGeom prst="rect">
            <a:avLst/>
          </a:prstGeom>
          <a:noFill/>
        </p:spPr>
      </p:pic>
      <p:pic>
        <p:nvPicPr>
          <p:cNvPr id="258052" name="Picture 4" descr="G:\ \เกณฑ์วิทยฐานะใหม่ 60\9.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9800" y="2209800"/>
            <a:ext cx="6934200" cy="4477349"/>
          </a:xfrm>
          <a:prstGeom prst="rect">
            <a:avLst/>
          </a:prstGeom>
          <a:noFill/>
        </p:spPr>
      </p:pic>
      <p:pic>
        <p:nvPicPr>
          <p:cNvPr id="258053" name="Picture 5" descr="G:\ \เกณฑ์วิทยฐานะใหม่ 60\9.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9800" y="2133600"/>
            <a:ext cx="6934200" cy="4724400"/>
          </a:xfrm>
          <a:prstGeom prst="rect">
            <a:avLst/>
          </a:prstGeom>
          <a:noFill/>
        </p:spPr>
      </p:pic>
      <p:pic>
        <p:nvPicPr>
          <p:cNvPr id="258054" name="Picture 6" descr="G:\ \เกณฑ์วิทยฐานะใหม่ 60\9.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5000" y="2133600"/>
            <a:ext cx="7239000" cy="4724400"/>
          </a:xfrm>
          <a:prstGeom prst="rect">
            <a:avLst/>
          </a:prstGeom>
          <a:noFill/>
        </p:spPr>
      </p:pic>
      <p:sp>
        <p:nvSpPr>
          <p:cNvPr id="7" name="AutoShape 3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6477000"/>
            <a:ext cx="609600" cy="381000"/>
          </a:xfrm>
          <a:prstGeom prst="actionButtonForwardNext">
            <a:avLst/>
          </a:prstGeom>
          <a:solidFill>
            <a:srgbClr val="00FFFF"/>
          </a:solidFill>
          <a:ln w="6350">
            <a:solidFill>
              <a:srgbClr val="66FF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1800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357158" y="417870"/>
            <a:ext cx="8572560" cy="594008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thaiDist"/>
            <a:r>
              <a:rPr lang="th-TH" sz="54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บทเฉพาะกาล 1 </a:t>
            </a:r>
          </a:p>
          <a:p>
            <a:pPr algn="thaiDist"/>
            <a:r>
              <a:rPr lang="th-TH" sz="44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   “ผลการพัฒนาตามหลักเกณฑ์และวิธีการพัฒนาครูและบุคลากรทางการศึกษาก่อนแต่งตั้งให้ได้รับและเลื่อน</a:t>
            </a:r>
            <a:r>
              <a:rPr lang="th-TH" sz="4400" dirty="0" err="1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วิทย</a:t>
            </a:r>
            <a:r>
              <a:rPr lang="th-TH" sz="44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ฐานะระดับชำนาญการพิเศษและ</a:t>
            </a:r>
            <a:r>
              <a:rPr lang="th-TH" sz="4400" dirty="0" err="1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วิทย</a:t>
            </a:r>
            <a:r>
              <a:rPr lang="th-TH" sz="44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ฐานะระดับเชี่ยวชาญ </a:t>
            </a:r>
            <a:r>
              <a:rPr lang="th-TH" sz="4400" u="sng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ตามหลักเกณฑ์เดิมที่ยังอยู่ภายในเวลา 3 ปี นับแต่วันที่สำเร็จหลักสูตรการพัฒนา </a:t>
            </a:r>
            <a:r>
              <a:rPr lang="th-TH" sz="4400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ให้สามารถนำมาใช้เป็นคุณสมบัติในการขอให้ได้รับ</a:t>
            </a:r>
            <a:r>
              <a:rPr lang="th-TH" sz="4400" dirty="0" err="1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วิทย</a:t>
            </a:r>
            <a:r>
              <a:rPr lang="th-TH" sz="4400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ฐานะและเลื่อน</a:t>
            </a:r>
            <a:r>
              <a:rPr lang="th-TH" sz="4400" dirty="0" err="1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วิทย</a:t>
            </a:r>
            <a:r>
              <a:rPr lang="th-TH" sz="4400" dirty="0">
                <a:solidFill>
                  <a:srgbClr val="002060"/>
                </a:solidFill>
                <a:latin typeface="TH SarabunIT๙" pitchFamily="34" charset="-34"/>
                <a:cs typeface="TH SarabunIT๙" pitchFamily="34" charset="-34"/>
              </a:rPr>
              <a:t>ฐานะ ตำแหน่งครู ได้ จำนวน ๑ ครั้ง”</a:t>
            </a:r>
          </a:p>
          <a:p>
            <a:pPr algn="thaiDist"/>
            <a:endParaRPr lang="th-TH" sz="1800" dirty="0">
              <a:solidFill>
                <a:srgbClr val="0000FF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71438" y="82942"/>
            <a:ext cx="8929718" cy="65864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thaiDist"/>
            <a:endParaRPr lang="th-TH" sz="1600" dirty="0">
              <a:solidFill>
                <a:srgbClr val="0000FF"/>
              </a:solidFill>
              <a:latin typeface="TH SarabunIT๙" pitchFamily="34" charset="-34"/>
              <a:cs typeface="TH SarabunIT๙" pitchFamily="34" charset="-34"/>
            </a:endParaRPr>
          </a:p>
          <a:p>
            <a:pPr algn="thaiDist"/>
            <a:r>
              <a:rPr lang="th-TH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บทเฉพาะกาล ๒ </a:t>
            </a:r>
          </a:p>
          <a:p>
            <a:pPr algn="thaiDist"/>
            <a:r>
              <a:rPr lang="th-TH" sz="36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   </a:t>
            </a:r>
            <a:r>
              <a:rPr lang="th-TH" sz="38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“ผู้ดำรงตำแหน่งครูหรือดำรง</a:t>
            </a:r>
            <a:r>
              <a:rPr lang="th-TH" sz="3800" dirty="0" err="1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วิทย</a:t>
            </a:r>
            <a:r>
              <a:rPr lang="th-TH" sz="38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ฐานะมาแล้วไม่น้อยกว่า ๕ ปี  ที่มีผลการพัฒนาตามหลักเกณฑ์และวิธีการพัฒนาครูและบุคลากรทางการศึกษาก่อนแต่งตั้งให้มีและเลื่อน</a:t>
            </a:r>
            <a:r>
              <a:rPr lang="th-TH" sz="3800" dirty="0" err="1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วิทย</a:t>
            </a:r>
            <a:r>
              <a:rPr lang="th-TH" sz="38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ฐานะระดับชำนาญการพิเศษและ</a:t>
            </a:r>
            <a:r>
              <a:rPr lang="th-TH" sz="3800" dirty="0" err="1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วิทย</a:t>
            </a:r>
            <a:r>
              <a:rPr lang="th-TH" sz="38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ฐานะระดับเชี่ยวชาญ </a:t>
            </a:r>
            <a:r>
              <a:rPr lang="th-TH" sz="3800" dirty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ตามหลักเกณฑ์เดิม แต่พ้นกำหนดเวลา 3 ปี นับแต่วันที่สำเร็จหลักสูตรการพัฒนาแล้ว หรือไม่เคยมีผลการพัฒนาตามหลักเกณฑ์และวิธีการดังกล่าว </a:t>
            </a:r>
            <a:r>
              <a:rPr lang="th-TH" sz="3800" u="sng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ให้เข้ารับการพัฒนาตามมาตรฐานทั่วไปนี้ โดยให้เข้ารับการพัฒนาตามหลักสูตรที่ ก.กลาง รับรอง จำนวน ๒๐ ชั่วโมง</a:t>
            </a:r>
            <a:r>
              <a:rPr lang="th-TH" sz="38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 เพื่อใช้เป็นคุณสมบัติในการขอให้มี</a:t>
            </a:r>
            <a:r>
              <a:rPr lang="th-TH" sz="3800" dirty="0" err="1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วิทย</a:t>
            </a:r>
            <a:r>
              <a:rPr lang="th-TH" sz="38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ฐานะหรือเลื่อน</a:t>
            </a:r>
            <a:r>
              <a:rPr lang="th-TH" sz="3800" dirty="0" err="1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วิทย</a:t>
            </a:r>
            <a:r>
              <a:rPr lang="th-TH" sz="3800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ฐานะ ตำแหน่งครู ได้จำนวน ๑ ครั้ง</a:t>
            </a:r>
          </a:p>
          <a:p>
            <a:pPr algn="thaiDist"/>
            <a:endParaRPr lang="th-TH" sz="1600" dirty="0">
              <a:solidFill>
                <a:srgbClr val="0000FF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2" name="Explosion 1 1"/>
          <p:cNvSpPr/>
          <p:nvPr/>
        </p:nvSpPr>
        <p:spPr bwMode="auto">
          <a:xfrm>
            <a:off x="2699792" y="1484784"/>
            <a:ext cx="3744416" cy="3767042"/>
          </a:xfrm>
          <a:prstGeom prst="irregularSeal1">
            <a:avLst/>
          </a:prstGeom>
          <a:solidFill>
            <a:srgbClr val="00FFFF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8000" dirty="0" smtClean="0">
                <a:solidFill>
                  <a:srgbClr val="FF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แก้ไข</a:t>
            </a:r>
            <a:endParaRPr kumimoji="0" lang="th-TH" sz="8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8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258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58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258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7" dur="2000"/>
                                        <p:tgtEl>
                                          <p:spTgt spid="258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1" dur="2000"/>
                                        <p:tgtEl>
                                          <p:spTgt spid="258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258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258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2" grpId="0" animBg="1"/>
      <p:bldP spid="2" grpId="1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6477000"/>
            <a:ext cx="609600" cy="381000"/>
          </a:xfrm>
          <a:prstGeom prst="actionButtonForwardNext">
            <a:avLst/>
          </a:prstGeom>
          <a:solidFill>
            <a:srgbClr val="00FFFF"/>
          </a:solidFill>
          <a:ln w="6350">
            <a:solidFill>
              <a:srgbClr val="66FF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1800"/>
          </a:p>
        </p:txBody>
      </p:sp>
      <p:sp>
        <p:nvSpPr>
          <p:cNvPr id="114689" name="กล่องข้อความ 2"/>
          <p:cNvSpPr txBox="1">
            <a:spLocks noChangeArrowheads="1"/>
          </p:cNvSpPr>
          <p:nvPr/>
        </p:nvSpPr>
        <p:spPr bwMode="auto">
          <a:xfrm>
            <a:off x="71406" y="1285860"/>
            <a:ext cx="8929718" cy="3714776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1. </a:t>
            </a:r>
            <a:r>
              <a:rPr kumimoji="0" lang="th-TH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ด้านการจัดการเรียนการสอน</a:t>
            </a:r>
            <a:r>
              <a:rPr kumimoji="0" lang="en-US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 </a:t>
            </a:r>
            <a:r>
              <a:rPr kumimoji="0" lang="th-TH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(8 ตัวชี้วัด)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2. ด้านการบริหารการจัดการชั้นเรียน</a:t>
            </a:r>
            <a:r>
              <a:rPr kumimoji="0" lang="en-US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 </a:t>
            </a:r>
            <a:r>
              <a:rPr kumimoji="0" lang="th-TH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(3 ตัวชี้วัด)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3. ด้านการพัฒนาตนเองและการพัฒนาวิชาชีพ</a:t>
            </a:r>
            <a:r>
              <a:rPr kumimoji="0" lang="en-US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 </a:t>
            </a:r>
            <a:r>
              <a:rPr kumimoji="0" lang="th-TH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(2 ตัวชี้วัด)</a:t>
            </a:r>
          </a:p>
          <a:p>
            <a:pPr lvl="0" eaLnBrk="1" hangingPunct="1">
              <a:spcAft>
                <a:spcPts val="0"/>
              </a:spcAft>
            </a:pPr>
            <a:r>
              <a:rPr kumimoji="0" lang="th-TH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     </a:t>
            </a:r>
            <a:r>
              <a:rPr kumimoji="0" lang="th-TH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** ครู </a:t>
            </a:r>
            <a:r>
              <a:rPr kumimoji="0" lang="th-TH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ชช.</a:t>
            </a:r>
            <a:r>
              <a:rPr kumimoji="0" lang="th-TH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/ ครู </a:t>
            </a:r>
            <a:r>
              <a:rPr kumimoji="0" lang="th-TH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ชชพ.</a:t>
            </a:r>
            <a:r>
              <a:rPr kumimoji="0" lang="th-TH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  เพิ่ม ผลงานทางวิชาการไม่น้อยกว่า </a:t>
            </a:r>
            <a:r>
              <a:rPr lang="th-TH" sz="3200" dirty="0">
                <a:solidFill>
                  <a:schemeClr val="tx1"/>
                </a:solidFill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2 รายการ**</a:t>
            </a: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H SarabunIT๙" pitchFamily="34" charset="-34"/>
              <a:ea typeface="Angsana New" pitchFamily="18" charset="-34"/>
              <a:cs typeface="TH SarabunIT๙" pitchFamily="34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h-TH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         </a:t>
            </a:r>
            <a:r>
              <a:rPr kumimoji="0" lang="th-TH" sz="3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  (</a:t>
            </a:r>
            <a:r>
              <a:rPr kumimoji="0" lang="th-TH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ครู </a:t>
            </a:r>
            <a:r>
              <a:rPr kumimoji="0" lang="th-TH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ชช.</a:t>
            </a:r>
            <a:r>
              <a:rPr kumimoji="0" lang="th-TH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 เป็นงานวิจัยในชั้นเรียน ไม่น้อยกว่า 1 รายการ)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3200" dirty="0">
                <a:solidFill>
                  <a:schemeClr val="tx1"/>
                </a:solidFill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           (</a:t>
            </a:r>
            <a:r>
              <a:rPr kumimoji="0" lang="th-TH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ครู </a:t>
            </a:r>
            <a:r>
              <a:rPr kumimoji="0" lang="th-TH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ชชพ.</a:t>
            </a:r>
            <a:r>
              <a:rPr kumimoji="0" lang="th-TH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itchFamily="34" charset="-34"/>
                <a:ea typeface="Angsana New" pitchFamily="18" charset="-34"/>
                <a:cs typeface="TH SarabunIT๙" pitchFamily="34" charset="-34"/>
              </a:rPr>
              <a:t> เป็นวิจัยเกี่ยวกับการศึกษา ไม่น้อยกว่า 1 รายการ)</a:t>
            </a:r>
            <a:endParaRPr kumimoji="0" lang="th-TH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1" name="ดาว 5 แฉก 10">
            <a:hlinkClick r:id="rId4" action="ppaction://hlinksldjump"/>
          </p:cNvPr>
          <p:cNvSpPr/>
          <p:nvPr/>
        </p:nvSpPr>
        <p:spPr bwMode="auto">
          <a:xfrm>
            <a:off x="6500826" y="2143116"/>
            <a:ext cx="500066" cy="357190"/>
          </a:xfrm>
          <a:prstGeom prst="star5">
            <a:avLst/>
          </a:prstGeom>
          <a:solidFill>
            <a:srgbClr val="FFC000"/>
          </a:solidFill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14" name="ดาว 5 แฉก 13">
            <a:hlinkClick r:id="rId5" action="ppaction://hlinksldjump"/>
          </p:cNvPr>
          <p:cNvSpPr/>
          <p:nvPr/>
        </p:nvSpPr>
        <p:spPr bwMode="auto">
          <a:xfrm>
            <a:off x="7643834" y="2643182"/>
            <a:ext cx="500066" cy="357190"/>
          </a:xfrm>
          <a:prstGeom prst="star5">
            <a:avLst/>
          </a:prstGeom>
          <a:solidFill>
            <a:srgbClr val="FFC000"/>
          </a:solidFill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12" name="ดาว 5 แฉก 11">
            <a:hlinkClick r:id="rId6" action="ppaction://hlinksldjump"/>
          </p:cNvPr>
          <p:cNvSpPr/>
          <p:nvPr/>
        </p:nvSpPr>
        <p:spPr bwMode="auto">
          <a:xfrm>
            <a:off x="5857884" y="1571612"/>
            <a:ext cx="500066" cy="357190"/>
          </a:xfrm>
          <a:prstGeom prst="star5">
            <a:avLst/>
          </a:prstGeom>
          <a:solidFill>
            <a:srgbClr val="FFC000"/>
          </a:solidFill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LilyUPC" pitchFamily="34" charset="-34"/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35496" y="1114866"/>
            <a:ext cx="9036496" cy="3970318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endParaRPr lang="th-TH" sz="3600" u="sng" dirty="0">
              <a:latin typeface="Cordia New" pitchFamily="34" charset="-34"/>
              <a:cs typeface="Cordia New" pitchFamily="34" charset="-34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th-TH" sz="3600" u="sng" dirty="0">
                <a:latin typeface="Cordia New" pitchFamily="34" charset="-34"/>
                <a:cs typeface="Cordia New" pitchFamily="34" charset="-34"/>
              </a:rPr>
              <a:t>เกณฑ์การตัดสิน 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th-TH" sz="3600" u="sng" dirty="0" smtClean="0">
                <a:latin typeface="Cordia New" pitchFamily="34" charset="-34"/>
                <a:cs typeface="Cordia New" pitchFamily="34" charset="-34"/>
              </a:rPr>
              <a:t>วิทย</a:t>
            </a:r>
            <a:r>
              <a:rPr lang="th-TH" sz="3600" u="sng" dirty="0">
                <a:latin typeface="Cordia New" pitchFamily="34" charset="-34"/>
                <a:cs typeface="Cordia New" pitchFamily="34" charset="-34"/>
              </a:rPr>
              <a:t>ฐานะครูชำนาญการ </a:t>
            </a:r>
          </a:p>
          <a:p>
            <a:r>
              <a:rPr lang="th-TH" sz="3600" dirty="0">
                <a:latin typeface="Cordia New" pitchFamily="34" charset="-34"/>
                <a:cs typeface="Cordia New" pitchFamily="34" charset="-34"/>
              </a:rPr>
              <a:t>    (1) </a:t>
            </a:r>
            <a:r>
              <a:rPr lang="th-TH" sz="3400" dirty="0">
                <a:latin typeface="Cordia New" pitchFamily="34" charset="-34"/>
                <a:cs typeface="Cordia New" pitchFamily="34" charset="-34"/>
              </a:rPr>
              <a:t>ด้านที่ 1 ทุกตัวชี้วัด ต้องมีผลการประเมิน</a:t>
            </a:r>
            <a:r>
              <a:rPr lang="th-TH" sz="3400" dirty="0" err="1">
                <a:latin typeface="Cordia New" pitchFamily="34" charset="-34"/>
                <a:cs typeface="Cordia New" pitchFamily="34" charset="-34"/>
              </a:rPr>
              <a:t>ไม่ตํ่า</a:t>
            </a:r>
            <a:r>
              <a:rPr lang="th-TH" sz="3400" dirty="0">
                <a:latin typeface="Cordia New" pitchFamily="34" charset="-34"/>
                <a:cs typeface="Cordia New" pitchFamily="34" charset="-34"/>
              </a:rPr>
              <a:t>กว่าระดับ 2 </a:t>
            </a:r>
            <a:r>
              <a:rPr lang="th-TH" sz="3200" dirty="0">
                <a:latin typeface="Cordia New" pitchFamily="34" charset="-34"/>
                <a:cs typeface="Cordia New" pitchFamily="34" charset="-34"/>
              </a:rPr>
              <a:t>และ</a:t>
            </a:r>
            <a:endParaRPr lang="en-US" sz="3200" dirty="0">
              <a:latin typeface="Cordia New" pitchFamily="34" charset="-34"/>
              <a:cs typeface="Cordia New" pitchFamily="34" charset="-34"/>
            </a:endParaRPr>
          </a:p>
          <a:p>
            <a:r>
              <a:rPr lang="th-TH" sz="3600" dirty="0">
                <a:latin typeface="Cordia New" pitchFamily="34" charset="-34"/>
                <a:cs typeface="Cordia New" pitchFamily="34" charset="-34"/>
              </a:rPr>
              <a:t>    (2) ด้านที่ 2 และด้านที่ 3 แต่ละด้าน ต้องมีผลการประเมิน</a:t>
            </a:r>
          </a:p>
          <a:p>
            <a:r>
              <a:rPr lang="th-TH" sz="3600" dirty="0">
                <a:latin typeface="Cordia New" pitchFamily="34" charset="-34"/>
                <a:cs typeface="Cordia New" pitchFamily="34" charset="-34"/>
              </a:rPr>
              <a:t>              </a:t>
            </a:r>
            <a:r>
              <a:rPr lang="th-TH" sz="3600" dirty="0" err="1">
                <a:latin typeface="Cordia New" pitchFamily="34" charset="-34"/>
                <a:cs typeface="Cordia New" pitchFamily="34" charset="-34"/>
              </a:rPr>
              <a:t>ไม่ตํ่า</a:t>
            </a:r>
            <a:r>
              <a:rPr lang="th-TH" sz="3600" dirty="0">
                <a:latin typeface="Cordia New" pitchFamily="34" charset="-34"/>
                <a:cs typeface="Cordia New" pitchFamily="34" charset="-34"/>
              </a:rPr>
              <a:t>กว่าระดับ 2 ไม่น้อยกว่า 1 ตัวชี้วัด</a:t>
            </a:r>
            <a:endParaRPr lang="en-US" sz="3600" dirty="0">
              <a:latin typeface="Cordia New" pitchFamily="34" charset="-34"/>
              <a:cs typeface="Cordia New" pitchFamily="34" charset="-34"/>
            </a:endParaRPr>
          </a:p>
          <a:p>
            <a:endParaRPr lang="en-US" sz="3600" dirty="0"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72008" y="1285860"/>
            <a:ext cx="9036496" cy="3416320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endParaRPr lang="th-TH" sz="3600" u="sng" dirty="0">
              <a:latin typeface="Cordia New" pitchFamily="34" charset="-34"/>
              <a:cs typeface="Cordia New" pitchFamily="34" charset="-34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th-TH" sz="3600" u="sng" dirty="0" smtClean="0">
                <a:latin typeface="Cordia New" pitchFamily="34" charset="-34"/>
                <a:cs typeface="Cordia New" pitchFamily="34" charset="-34"/>
              </a:rPr>
              <a:t>วิทย</a:t>
            </a:r>
            <a:r>
              <a:rPr lang="th-TH" sz="3600" u="sng" dirty="0">
                <a:latin typeface="Cordia New" pitchFamily="34" charset="-34"/>
                <a:cs typeface="Cordia New" pitchFamily="34" charset="-34"/>
              </a:rPr>
              <a:t>ฐานะครูชำนาญการพิเศษ </a:t>
            </a:r>
          </a:p>
          <a:p>
            <a:r>
              <a:rPr lang="th-TH" sz="3600" dirty="0">
                <a:latin typeface="Cordia New" pitchFamily="34" charset="-34"/>
                <a:cs typeface="Cordia New" pitchFamily="34" charset="-34"/>
              </a:rPr>
              <a:t>    (1) </a:t>
            </a:r>
            <a:r>
              <a:rPr lang="th-TH" sz="3400" dirty="0">
                <a:latin typeface="Cordia New" pitchFamily="34" charset="-34"/>
                <a:cs typeface="Cordia New" pitchFamily="34" charset="-34"/>
              </a:rPr>
              <a:t>ด้านที่ 1 ทุกตัวชี้วัด ต้องมีผลการประเมิน</a:t>
            </a:r>
            <a:r>
              <a:rPr lang="th-TH" sz="3400" dirty="0" err="1">
                <a:latin typeface="Cordia New" pitchFamily="34" charset="-34"/>
                <a:cs typeface="Cordia New" pitchFamily="34" charset="-34"/>
              </a:rPr>
              <a:t>ไม่ตํ่า</a:t>
            </a:r>
            <a:r>
              <a:rPr lang="th-TH" sz="3400" dirty="0">
                <a:latin typeface="Cordia New" pitchFamily="34" charset="-34"/>
                <a:cs typeface="Cordia New" pitchFamily="34" charset="-34"/>
              </a:rPr>
              <a:t>กว่าระดับ 3 </a:t>
            </a:r>
            <a:r>
              <a:rPr lang="th-TH" sz="3200" dirty="0">
                <a:latin typeface="Cordia New" pitchFamily="34" charset="-34"/>
                <a:cs typeface="Cordia New" pitchFamily="34" charset="-34"/>
              </a:rPr>
              <a:t>และ</a:t>
            </a:r>
            <a:endParaRPr lang="en-US" sz="3200" dirty="0">
              <a:latin typeface="Cordia New" pitchFamily="34" charset="-34"/>
              <a:cs typeface="Cordia New" pitchFamily="34" charset="-34"/>
            </a:endParaRPr>
          </a:p>
          <a:p>
            <a:r>
              <a:rPr lang="th-TH" sz="3600" dirty="0">
                <a:latin typeface="Cordia New" pitchFamily="34" charset="-34"/>
                <a:cs typeface="Cordia New" pitchFamily="34" charset="-34"/>
              </a:rPr>
              <a:t>    (2) ด้านที่ 2 และด้านที่ 3 ต้องมีผลการประเมินทั้ง 2 ด้าน </a:t>
            </a:r>
          </a:p>
          <a:p>
            <a:r>
              <a:rPr lang="th-TH" sz="3600" dirty="0">
                <a:latin typeface="Cordia New" pitchFamily="34" charset="-34"/>
                <a:cs typeface="Cordia New" pitchFamily="34" charset="-34"/>
              </a:rPr>
              <a:t>              </a:t>
            </a:r>
            <a:r>
              <a:rPr lang="th-TH" sz="3600" dirty="0" err="1">
                <a:latin typeface="Cordia New" pitchFamily="34" charset="-34"/>
                <a:cs typeface="Cordia New" pitchFamily="34" charset="-34"/>
              </a:rPr>
              <a:t>ไม่ตํ่า</a:t>
            </a:r>
            <a:r>
              <a:rPr lang="th-TH" sz="3600" dirty="0">
                <a:latin typeface="Cordia New" pitchFamily="34" charset="-34"/>
                <a:cs typeface="Cordia New" pitchFamily="34" charset="-34"/>
              </a:rPr>
              <a:t>กว่าระดับ 2 และรวมกันแล้วไม่น้อยกว่า 3 ตัวชี้วัด</a:t>
            </a:r>
          </a:p>
          <a:p>
            <a:endParaRPr lang="en-US" sz="3600" dirty="0"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35496" y="1357298"/>
            <a:ext cx="8930952" cy="3416320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th-TH" sz="3600" u="sng" dirty="0" smtClean="0">
                <a:latin typeface="Cordia New" pitchFamily="34" charset="-34"/>
                <a:cs typeface="Cordia New" pitchFamily="34" charset="-34"/>
              </a:rPr>
              <a:t>วิทย</a:t>
            </a:r>
            <a:r>
              <a:rPr lang="th-TH" sz="3600" u="sng" dirty="0">
                <a:latin typeface="Cordia New" pitchFamily="34" charset="-34"/>
                <a:cs typeface="Cordia New" pitchFamily="34" charset="-34"/>
              </a:rPr>
              <a:t>ฐานะครูเชี่ยวชาญ </a:t>
            </a:r>
          </a:p>
          <a:p>
            <a:r>
              <a:rPr lang="th-TH" sz="3600" dirty="0">
                <a:latin typeface="Cordia New" pitchFamily="34" charset="-34"/>
                <a:cs typeface="Cordia New" pitchFamily="34" charset="-34"/>
              </a:rPr>
              <a:t>   ด้านที่ 1 ทุกตัวชี้วัดต้องมีผลการประเมิน</a:t>
            </a:r>
            <a:r>
              <a:rPr lang="th-TH" sz="3600" dirty="0" err="1">
                <a:latin typeface="Cordia New" pitchFamily="34" charset="-34"/>
                <a:cs typeface="Cordia New" pitchFamily="34" charset="-34"/>
              </a:rPr>
              <a:t>ไม่ตํ่า</a:t>
            </a:r>
            <a:r>
              <a:rPr lang="th-TH" sz="3600" dirty="0">
                <a:latin typeface="Cordia New" pitchFamily="34" charset="-34"/>
                <a:cs typeface="Cordia New" pitchFamily="34" charset="-34"/>
              </a:rPr>
              <a:t>กว่าระดับ 4 และ</a:t>
            </a:r>
            <a:endParaRPr lang="en-US" sz="3600" dirty="0">
              <a:latin typeface="Cordia New" pitchFamily="34" charset="-34"/>
              <a:cs typeface="Cordia New" pitchFamily="34" charset="-34"/>
            </a:endParaRPr>
          </a:p>
          <a:p>
            <a:r>
              <a:rPr lang="th-TH" sz="3600" dirty="0">
                <a:latin typeface="Cordia New" pitchFamily="34" charset="-34"/>
                <a:cs typeface="Cordia New" pitchFamily="34" charset="-34"/>
              </a:rPr>
              <a:t>   </a:t>
            </a:r>
            <a:r>
              <a:rPr lang="th-TH" sz="3500" dirty="0">
                <a:latin typeface="Cordia New" pitchFamily="34" charset="-34"/>
                <a:cs typeface="Cordia New" pitchFamily="34" charset="-34"/>
              </a:rPr>
              <a:t>ด้านที่ 2 และด้านที่ 3 ต้องมีผลการประเมินทั้ง 2 ด้าน </a:t>
            </a:r>
            <a:r>
              <a:rPr lang="th-TH" sz="3500" dirty="0" err="1">
                <a:latin typeface="Cordia New" pitchFamily="34" charset="-34"/>
                <a:cs typeface="Cordia New" pitchFamily="34" charset="-34"/>
              </a:rPr>
              <a:t>ไม่ตํ่า</a:t>
            </a:r>
            <a:r>
              <a:rPr lang="th-TH" sz="3500" dirty="0">
                <a:latin typeface="Cordia New" pitchFamily="34" charset="-34"/>
                <a:cs typeface="Cordia New" pitchFamily="34" charset="-34"/>
              </a:rPr>
              <a:t>กว่า</a:t>
            </a:r>
          </a:p>
          <a:p>
            <a:r>
              <a:rPr lang="th-TH" sz="3500" dirty="0">
                <a:latin typeface="Cordia New" pitchFamily="34" charset="-34"/>
                <a:cs typeface="Cordia New" pitchFamily="34" charset="-34"/>
              </a:rPr>
              <a:t>               </a:t>
            </a:r>
            <a:r>
              <a:rPr lang="th-TH" sz="3600" dirty="0">
                <a:latin typeface="Cordia New" pitchFamily="34" charset="-34"/>
                <a:cs typeface="Cordia New" pitchFamily="34" charset="-34"/>
              </a:rPr>
              <a:t>ระดับ 3 และรวมกันแล้วไม่น้อยกว่า 3 ตัวชี้วัด และ</a:t>
            </a:r>
            <a:endParaRPr lang="en-US" sz="3600" dirty="0">
              <a:latin typeface="Cordia New" pitchFamily="34" charset="-34"/>
              <a:cs typeface="Cordia New" pitchFamily="34" charset="-34"/>
            </a:endParaRPr>
          </a:p>
          <a:p>
            <a:pPr marL="1350963" indent="258763">
              <a:buFont typeface="Wingdings" panose="05000000000000000000" pitchFamily="2" charset="2"/>
              <a:buChar char="v"/>
            </a:pPr>
            <a:r>
              <a:rPr lang="th-TH" sz="3600" u="sng" dirty="0" smtClean="0">
                <a:latin typeface="Cordia New" pitchFamily="34" charset="-34"/>
                <a:cs typeface="Cordia New" pitchFamily="34" charset="-34"/>
              </a:rPr>
              <a:t> ผลงาน</a:t>
            </a:r>
            <a:r>
              <a:rPr lang="th-TH" sz="3600" u="sng" dirty="0">
                <a:latin typeface="Cordia New" pitchFamily="34" charset="-34"/>
                <a:cs typeface="Cordia New" pitchFamily="34" charset="-34"/>
              </a:rPr>
              <a:t>ทางวิชาการ </a:t>
            </a:r>
            <a:r>
              <a:rPr lang="th-TH" sz="3600" dirty="0">
                <a:latin typeface="Cordia New" pitchFamily="34" charset="-34"/>
                <a:cs typeface="Cordia New" pitchFamily="34" charset="-34"/>
              </a:rPr>
              <a:t>ต้องได้คะแนนจากกรรมการ</a:t>
            </a:r>
          </a:p>
          <a:p>
            <a:r>
              <a:rPr lang="th-TH" sz="3600" dirty="0">
                <a:latin typeface="Cordia New" pitchFamily="34" charset="-34"/>
                <a:cs typeface="Cordia New" pitchFamily="34" charset="-34"/>
              </a:rPr>
              <a:t>                                         </a:t>
            </a:r>
            <a:r>
              <a:rPr lang="th-TH" sz="3600" dirty="0" smtClean="0">
                <a:latin typeface="Cordia New" pitchFamily="34" charset="-34"/>
                <a:cs typeface="Cordia New" pitchFamily="34" charset="-34"/>
              </a:rPr>
              <a:t>  แต่</a:t>
            </a:r>
            <a:r>
              <a:rPr lang="th-TH" sz="3600" dirty="0">
                <a:latin typeface="Cordia New" pitchFamily="34" charset="-34"/>
                <a:cs typeface="Cordia New" pitchFamily="34" charset="-34"/>
              </a:rPr>
              <a:t>ละคนไม่ต่ำกว่าร้อยละ 75</a:t>
            </a:r>
            <a:endParaRPr lang="en-US" sz="3600" dirty="0"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1" name="สี่เหลี่ยมผืนผ้า 20"/>
          <p:cNvSpPr/>
          <p:nvPr/>
        </p:nvSpPr>
        <p:spPr>
          <a:xfrm>
            <a:off x="33536" y="1412776"/>
            <a:ext cx="8930952" cy="3416320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th-TH" sz="3600" u="sng" dirty="0" smtClean="0">
                <a:latin typeface="Cordia New" pitchFamily="34" charset="-34"/>
                <a:cs typeface="Cordia New" pitchFamily="34" charset="-34"/>
              </a:rPr>
              <a:t>วิทย</a:t>
            </a:r>
            <a:r>
              <a:rPr lang="th-TH" sz="3600" u="sng" dirty="0">
                <a:latin typeface="Cordia New" pitchFamily="34" charset="-34"/>
                <a:cs typeface="Cordia New" pitchFamily="34" charset="-34"/>
              </a:rPr>
              <a:t>ฐานะครูเชี่ยวชาญพิเศษ</a:t>
            </a:r>
            <a:endParaRPr lang="en-US" sz="3600" dirty="0">
              <a:latin typeface="Cordia New" pitchFamily="34" charset="-34"/>
              <a:cs typeface="Cordia New" pitchFamily="34" charset="-34"/>
            </a:endParaRPr>
          </a:p>
          <a:p>
            <a:r>
              <a:rPr lang="th-TH" sz="3600" dirty="0">
                <a:latin typeface="Cordia New" pitchFamily="34" charset="-34"/>
                <a:cs typeface="Cordia New" pitchFamily="34" charset="-34"/>
              </a:rPr>
              <a:t>   ด้านที่ 1 ทุกตัวชี้วัดต้องมีผลการประเมิน</a:t>
            </a:r>
            <a:r>
              <a:rPr lang="th-TH" sz="3600" dirty="0" err="1">
                <a:latin typeface="Cordia New" pitchFamily="34" charset="-34"/>
                <a:cs typeface="Cordia New" pitchFamily="34" charset="-34"/>
              </a:rPr>
              <a:t>ไม่ตํ่า</a:t>
            </a:r>
            <a:r>
              <a:rPr lang="th-TH" sz="3600" dirty="0">
                <a:latin typeface="Cordia New" pitchFamily="34" charset="-34"/>
                <a:cs typeface="Cordia New" pitchFamily="34" charset="-34"/>
              </a:rPr>
              <a:t>กว่าระดับ 5 </a:t>
            </a:r>
            <a:r>
              <a:rPr lang="th-TH" sz="3200" dirty="0">
                <a:latin typeface="Cordia New" pitchFamily="34" charset="-34"/>
                <a:cs typeface="Cordia New" pitchFamily="34" charset="-34"/>
              </a:rPr>
              <a:t>และ</a:t>
            </a:r>
          </a:p>
          <a:p>
            <a:r>
              <a:rPr lang="th-TH" sz="3600" dirty="0">
                <a:latin typeface="Cordia New" pitchFamily="34" charset="-34"/>
                <a:cs typeface="Cordia New" pitchFamily="34" charset="-34"/>
              </a:rPr>
              <a:t>   </a:t>
            </a:r>
            <a:r>
              <a:rPr lang="th-TH" sz="3500" dirty="0">
                <a:latin typeface="Cordia New" pitchFamily="34" charset="-34"/>
                <a:cs typeface="Cordia New" pitchFamily="34" charset="-34"/>
              </a:rPr>
              <a:t>ด้านที่ 2 และด้านที่ 3 ต้องมีผลการประเมินทั้ง 2 ด้าน </a:t>
            </a:r>
            <a:r>
              <a:rPr lang="th-TH" sz="3500" dirty="0" err="1">
                <a:latin typeface="Cordia New" pitchFamily="34" charset="-34"/>
                <a:cs typeface="Cordia New" pitchFamily="34" charset="-34"/>
              </a:rPr>
              <a:t>ไม่ตํ่า</a:t>
            </a:r>
            <a:r>
              <a:rPr lang="th-TH" sz="3500" dirty="0">
                <a:latin typeface="Cordia New" pitchFamily="34" charset="-34"/>
                <a:cs typeface="Cordia New" pitchFamily="34" charset="-34"/>
              </a:rPr>
              <a:t>กว่า</a:t>
            </a:r>
          </a:p>
          <a:p>
            <a:r>
              <a:rPr lang="th-TH" sz="3500" dirty="0">
                <a:latin typeface="Cordia New" pitchFamily="34" charset="-34"/>
                <a:cs typeface="Cordia New" pitchFamily="34" charset="-34"/>
              </a:rPr>
              <a:t>              </a:t>
            </a:r>
            <a:r>
              <a:rPr lang="th-TH" sz="3600" dirty="0">
                <a:latin typeface="Cordia New" pitchFamily="34" charset="-34"/>
                <a:cs typeface="Cordia New" pitchFamily="34" charset="-34"/>
              </a:rPr>
              <a:t>ระดับ 4 และรวมกันแล้วไม่น้อยกว่า 3 ตัวชี้วัด และ</a:t>
            </a:r>
            <a:endParaRPr lang="en-US" sz="3600" dirty="0">
              <a:latin typeface="Cordia New" pitchFamily="34" charset="-34"/>
              <a:cs typeface="Cordia New" pitchFamily="34" charset="-34"/>
            </a:endParaRPr>
          </a:p>
          <a:p>
            <a:pPr marL="1433513" indent="546100">
              <a:buFont typeface="Wingdings" panose="05000000000000000000" pitchFamily="2" charset="2"/>
              <a:buChar char="v"/>
            </a:pPr>
            <a:r>
              <a:rPr lang="th-TH" sz="3600" u="sng" dirty="0" smtClean="0">
                <a:latin typeface="Cordia New" pitchFamily="34" charset="-34"/>
                <a:cs typeface="Cordia New" pitchFamily="34" charset="-34"/>
              </a:rPr>
              <a:t>ผลงาน</a:t>
            </a:r>
            <a:r>
              <a:rPr lang="th-TH" sz="3600" u="sng" dirty="0">
                <a:latin typeface="Cordia New" pitchFamily="34" charset="-34"/>
                <a:cs typeface="Cordia New" pitchFamily="34" charset="-34"/>
              </a:rPr>
              <a:t>ทางวิชาการ </a:t>
            </a:r>
            <a:r>
              <a:rPr lang="th-TH" sz="3600" dirty="0">
                <a:latin typeface="Cordia New" pitchFamily="34" charset="-34"/>
                <a:cs typeface="Cordia New" pitchFamily="34" charset="-34"/>
              </a:rPr>
              <a:t>ต้องได้คะแนนจากกรรมการ</a:t>
            </a:r>
          </a:p>
          <a:p>
            <a:r>
              <a:rPr lang="th-TH" sz="3600" dirty="0">
                <a:latin typeface="Cordia New" pitchFamily="34" charset="-34"/>
                <a:cs typeface="Cordia New" pitchFamily="34" charset="-34"/>
              </a:rPr>
              <a:t>                                        </a:t>
            </a:r>
            <a:r>
              <a:rPr lang="th-TH" sz="3600" dirty="0" smtClean="0">
                <a:latin typeface="Cordia New" pitchFamily="34" charset="-34"/>
                <a:cs typeface="Cordia New" pitchFamily="34" charset="-34"/>
              </a:rPr>
              <a:t>      แต่</a:t>
            </a:r>
            <a:r>
              <a:rPr lang="th-TH" sz="3600" dirty="0">
                <a:latin typeface="Cordia New" pitchFamily="34" charset="-34"/>
                <a:cs typeface="Cordia New" pitchFamily="34" charset="-34"/>
              </a:rPr>
              <a:t>ละคนไม่ตํ่ากว่าร้อยละ 80</a:t>
            </a:r>
            <a:endParaRPr lang="en-US" sz="3600" dirty="0"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13" name="ดาว 5 แฉก 12">
            <a:hlinkClick r:id="rId7" action="ppaction://hlinksldjump"/>
          </p:cNvPr>
          <p:cNvSpPr/>
          <p:nvPr/>
        </p:nvSpPr>
        <p:spPr bwMode="auto">
          <a:xfrm>
            <a:off x="8215338" y="214290"/>
            <a:ext cx="928662" cy="571504"/>
          </a:xfrm>
          <a:prstGeom prst="star5">
            <a:avLst/>
          </a:prstGeom>
          <a:solidFill>
            <a:srgbClr val="FFFF00"/>
          </a:solidFill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H SarabunIT๙" pitchFamily="34" charset="-34"/>
                <a:cs typeface="TH SarabunIT๙" pitchFamily="34" charset="-34"/>
              </a:rPr>
              <a:t>KPI</a:t>
            </a:r>
            <a:endParaRPr kumimoji="0" lang="th-TH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5" name="ดาว 5 แฉก 14">
            <a:hlinkClick r:id="rId8" action="ppaction://hlinksldjump"/>
          </p:cNvPr>
          <p:cNvSpPr/>
          <p:nvPr/>
        </p:nvSpPr>
        <p:spPr bwMode="auto">
          <a:xfrm>
            <a:off x="6357950" y="5929330"/>
            <a:ext cx="1714512" cy="714380"/>
          </a:xfrm>
          <a:prstGeom prst="star5">
            <a:avLst/>
          </a:prstGeom>
          <a:solidFill>
            <a:srgbClr val="FFFF00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1400" dirty="0" smtClean="0">
                <a:solidFill>
                  <a:srgbClr val="FF0000"/>
                </a:solidFill>
                <a:latin typeface="TH SarabunIT๙" pitchFamily="34" charset="-34"/>
                <a:cs typeface="TH SarabunIT๙" pitchFamily="34" charset="-34"/>
              </a:rPr>
              <a:t>ผู้ประเมิน</a:t>
            </a:r>
            <a:endParaRPr kumimoji="0" lang="th-TH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H SarabunIT๙" pitchFamily="34" charset="-34"/>
              <a:cs typeface="TH SarabunIT๙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14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89" grpId="0" animBg="1"/>
      <p:bldP spid="11" grpId="0" animBg="1"/>
      <p:bldP spid="14" grpId="0" animBg="1"/>
      <p:bldP spid="12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13" grpId="0" animBg="1"/>
      <p:bldP spid="15" grpId="0" animBg="1"/>
    </p:bldLst>
  </p:timing>
</p:sld>
</file>

<file path=ppt/theme/theme1.xml><?xml version="1.0" encoding="utf-8"?>
<a:theme xmlns:a="http://schemas.openxmlformats.org/drawingml/2006/main" name="ค่าเริ่มต้นการออกแบบ">
  <a:themeElements>
    <a:clrScheme name="ค่าเริ่มต้นการออกแบบ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ค่าเริ่มต้นการออกแบบ">
      <a:majorFont>
        <a:latin typeface="Times New Roman"/>
        <a:ea typeface=""/>
        <a:cs typeface="Angsana New"/>
      </a:majorFont>
      <a:minorFont>
        <a:latin typeface="Times New Roman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3366"/>
        </a:solidFill>
        <a:ln w="762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h-TH" sz="4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  <a:cs typeface="LilyUPC" pitchFamily="34" charset="-34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3366"/>
        </a:solidFill>
        <a:ln w="762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h-TH" sz="4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  <a:cs typeface="LilyUPC" pitchFamily="34" charset="-34"/>
          </a:defRPr>
        </a:defPPr>
      </a:lstStyle>
    </a:lnDef>
  </a:objectDefaults>
  <a:extraClrSchemeLst>
    <a:extraClrScheme>
      <a:clrScheme name="ค่าเริ่มต้นการออกแบบ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ค่าเริ่มต้นการออกแบบ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ค่าเริ่มต้นการออกแบบ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ค่าเริ่มต้นการออกแบบ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ค่าเริ่มต้นการออกแบบ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ค่าเริ่มต้นการออกแบบ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ค่าเริ่มต้นการออกแบบ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ชุดรูปแบบของ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23754</TotalTime>
  <Words>12304</Words>
  <Application>Microsoft Office PowerPoint</Application>
  <PresentationFormat>นำเสนอทางหน้าจอ (4:3)</PresentationFormat>
  <Paragraphs>2109</Paragraphs>
  <Slides>166</Slides>
  <Notes>158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166</vt:i4>
      </vt:variant>
    </vt:vector>
  </HeadingPairs>
  <TitlesOfParts>
    <vt:vector size="167" baseType="lpstr">
      <vt:lpstr>ค่าเริ่มต้นการออกแบบ</vt:lpstr>
      <vt:lpstr>ภาพนิ่ง 1</vt:lpstr>
      <vt:lpstr>ภาพนิ่ง 2</vt:lpstr>
      <vt:lpstr>ภาพนิ่ง 3</vt:lpstr>
      <vt:lpstr>ภาพนิ่ง 4</vt:lpstr>
      <vt:lpstr>ภาพนิ่ง 5</vt:lpstr>
      <vt:lpstr>ภาพนิ่ง 6</vt:lpstr>
      <vt:lpstr>ภาพนิ่ง 7</vt:lpstr>
      <vt:lpstr>ภาพนิ่ง 8</vt:lpstr>
      <vt:lpstr>ภาพนิ่ง 9</vt:lpstr>
      <vt:lpstr>ภาพนิ่ง 10</vt:lpstr>
      <vt:lpstr>ภาพนิ่ง 11</vt:lpstr>
      <vt:lpstr>ภาพนิ่ง 12</vt:lpstr>
      <vt:lpstr>ภาพนิ่ง 13</vt:lpstr>
      <vt:lpstr>ภาพนิ่ง 14</vt:lpstr>
      <vt:lpstr>ภาพนิ่ง 15</vt:lpstr>
      <vt:lpstr>ภาพนิ่ง 16</vt:lpstr>
      <vt:lpstr>ภาพนิ่ง 17</vt:lpstr>
      <vt:lpstr>ภาพนิ่ง 18</vt:lpstr>
      <vt:lpstr>ภาพนิ่ง 19</vt:lpstr>
      <vt:lpstr>ภาพนิ่ง 20</vt:lpstr>
      <vt:lpstr>ภาพนิ่ง 21</vt:lpstr>
      <vt:lpstr>ภาพนิ่ง 22</vt:lpstr>
      <vt:lpstr>ภาพนิ่ง 23</vt:lpstr>
      <vt:lpstr>ภาพนิ่ง 24</vt:lpstr>
      <vt:lpstr>ภาพนิ่ง 25</vt:lpstr>
      <vt:lpstr>ภาพนิ่ง 26</vt:lpstr>
      <vt:lpstr>ภาพนิ่ง 27</vt:lpstr>
      <vt:lpstr>ภาพนิ่ง 28</vt:lpstr>
      <vt:lpstr>ภาพนิ่ง 29</vt:lpstr>
      <vt:lpstr>ภาพนิ่ง 30</vt:lpstr>
      <vt:lpstr>ภาพนิ่ง 31</vt:lpstr>
      <vt:lpstr>ภาพนิ่ง 32</vt:lpstr>
      <vt:lpstr>ภาพนิ่ง 33</vt:lpstr>
      <vt:lpstr>ภาพนิ่ง 34</vt:lpstr>
      <vt:lpstr>ภาพนิ่ง 35</vt:lpstr>
      <vt:lpstr>ภาพนิ่ง 36</vt:lpstr>
      <vt:lpstr>ภาพนิ่ง 37</vt:lpstr>
      <vt:lpstr>ภาพนิ่ง 38</vt:lpstr>
      <vt:lpstr>“ประเภทของผลงานทางวิชาการ”</vt:lpstr>
      <vt:lpstr>กระบวนการประเมิน</vt:lpstr>
      <vt:lpstr>ภาพนิ่ง 41</vt:lpstr>
      <vt:lpstr>        กระบวนการประเมิน</vt:lpstr>
      <vt:lpstr>ภาพนิ่ง 43</vt:lpstr>
      <vt:lpstr>   กระบวนการประเมิน</vt:lpstr>
      <vt:lpstr>ภาพนิ่ง 45</vt:lpstr>
      <vt:lpstr>ภาพนิ่ง 46</vt:lpstr>
      <vt:lpstr>ภาพนิ่ง 47</vt:lpstr>
      <vt:lpstr>ภาพนิ่ง 48</vt:lpstr>
      <vt:lpstr>ภาพนิ่ง 49</vt:lpstr>
      <vt:lpstr>ภาพนิ่ง 50</vt:lpstr>
      <vt:lpstr>ภาพนิ่ง 51</vt:lpstr>
      <vt:lpstr>ภาพนิ่ง 52</vt:lpstr>
      <vt:lpstr>ภาพนิ่ง 53</vt:lpstr>
      <vt:lpstr>ภาพนิ่ง 54</vt:lpstr>
      <vt:lpstr>ภาพนิ่ง 55</vt:lpstr>
      <vt:lpstr>ภาพนิ่ง 56</vt:lpstr>
      <vt:lpstr>ภาพนิ่ง 57</vt:lpstr>
      <vt:lpstr>ภาพนิ่ง 58</vt:lpstr>
      <vt:lpstr>ภาพนิ่ง 59</vt:lpstr>
      <vt:lpstr>ภาพนิ่ง 60</vt:lpstr>
      <vt:lpstr>ภาพนิ่ง 61</vt:lpstr>
      <vt:lpstr>ภาพนิ่ง 62</vt:lpstr>
      <vt:lpstr>ภาพนิ่ง 63</vt:lpstr>
      <vt:lpstr>ภาพนิ่ง 64</vt:lpstr>
      <vt:lpstr>ภาพนิ่ง 65</vt:lpstr>
      <vt:lpstr>ภาพนิ่ง 66</vt:lpstr>
      <vt:lpstr>ภาพนิ่ง 67</vt:lpstr>
      <vt:lpstr>ภาพนิ่ง 68</vt:lpstr>
      <vt:lpstr>ภาพนิ่ง 69</vt:lpstr>
      <vt:lpstr>ภาพนิ่ง 70</vt:lpstr>
      <vt:lpstr>ภาพนิ่ง 71</vt:lpstr>
      <vt:lpstr>คณะกรรมการประเมิน (ครูชำนาญการ)</vt:lpstr>
      <vt:lpstr>ภาพนิ่ง 73</vt:lpstr>
      <vt:lpstr>ภาพนิ่ง 74</vt:lpstr>
      <vt:lpstr>ภาพนิ่ง 75</vt:lpstr>
      <vt:lpstr>ภาพนิ่ง 76</vt:lpstr>
      <vt:lpstr>ภาพนิ่ง 77</vt:lpstr>
      <vt:lpstr>ภาพนิ่ง 78</vt:lpstr>
      <vt:lpstr>ภาพนิ่ง 79</vt:lpstr>
      <vt:lpstr>ภาพนิ่ง 80</vt:lpstr>
      <vt:lpstr>ภาพนิ่ง 81</vt:lpstr>
      <vt:lpstr>ภาพนิ่ง 82</vt:lpstr>
      <vt:lpstr>ภาพนิ่ง 83</vt:lpstr>
      <vt:lpstr>ภาพนิ่ง 84</vt:lpstr>
      <vt:lpstr>ภาพนิ่ง 85</vt:lpstr>
      <vt:lpstr>ภาพนิ่ง 86</vt:lpstr>
      <vt:lpstr>ภาพนิ่ง 87</vt:lpstr>
      <vt:lpstr>ภาพนิ่ง 88</vt:lpstr>
      <vt:lpstr>ภาพนิ่ง 89</vt:lpstr>
      <vt:lpstr>ภาพนิ่ง 90</vt:lpstr>
      <vt:lpstr>ภาพนิ่ง 91</vt:lpstr>
      <vt:lpstr>ภาพนิ่ง 92</vt:lpstr>
      <vt:lpstr>ภาพนิ่ง 93</vt:lpstr>
      <vt:lpstr>ภาพนิ่ง 94</vt:lpstr>
      <vt:lpstr>ภาพนิ่ง 95</vt:lpstr>
      <vt:lpstr>ภาพนิ่ง 96</vt:lpstr>
      <vt:lpstr>ภาพนิ่ง 97</vt:lpstr>
      <vt:lpstr>ภาพนิ่ง 98</vt:lpstr>
      <vt:lpstr>ภาพนิ่ง 99</vt:lpstr>
      <vt:lpstr>ภาพนิ่ง 100</vt:lpstr>
      <vt:lpstr>ภาพนิ่ง 101</vt:lpstr>
      <vt:lpstr>ภาพนิ่ง 102</vt:lpstr>
      <vt:lpstr>ภาพนิ่ง 103</vt:lpstr>
      <vt:lpstr>ภาพนิ่ง 104</vt:lpstr>
      <vt:lpstr>ภาพนิ่ง 105</vt:lpstr>
      <vt:lpstr>ภาพนิ่ง 106</vt:lpstr>
      <vt:lpstr>ภาพนิ่ง 107</vt:lpstr>
      <vt:lpstr>ภาพนิ่ง 108</vt:lpstr>
      <vt:lpstr>ภาพนิ่ง 109</vt:lpstr>
      <vt:lpstr>ภาพนิ่ง 110</vt:lpstr>
      <vt:lpstr>ภาพนิ่ง 111</vt:lpstr>
      <vt:lpstr>ภาพนิ่ง 112</vt:lpstr>
      <vt:lpstr>ภาพนิ่ง 113</vt:lpstr>
      <vt:lpstr>ภาพนิ่ง 114</vt:lpstr>
      <vt:lpstr>ภาพนิ่ง 115</vt:lpstr>
      <vt:lpstr>ภาพนิ่ง 116</vt:lpstr>
      <vt:lpstr>ภาพนิ่ง 117</vt:lpstr>
      <vt:lpstr>ภาพนิ่ง 118</vt:lpstr>
      <vt:lpstr>ภาพนิ่ง 119</vt:lpstr>
      <vt:lpstr>ภาพนิ่ง 120</vt:lpstr>
      <vt:lpstr>ภาพนิ่ง 121</vt:lpstr>
      <vt:lpstr>ภาพนิ่ง 122</vt:lpstr>
      <vt:lpstr>ภาพนิ่ง 123</vt:lpstr>
      <vt:lpstr>ภาพนิ่ง 124</vt:lpstr>
      <vt:lpstr>ภาพนิ่ง 125</vt:lpstr>
      <vt:lpstr>ภาพนิ่ง 126</vt:lpstr>
      <vt:lpstr>ภาพนิ่ง 127</vt:lpstr>
      <vt:lpstr>ภาพนิ่ง 128</vt:lpstr>
      <vt:lpstr>ภาพนิ่ง 129</vt:lpstr>
      <vt:lpstr>ภาพนิ่ง 130</vt:lpstr>
      <vt:lpstr>ภาพนิ่ง 131</vt:lpstr>
      <vt:lpstr>ภาพนิ่ง 132</vt:lpstr>
      <vt:lpstr>ภาพนิ่ง 133</vt:lpstr>
      <vt:lpstr>ภาพนิ่ง 134</vt:lpstr>
      <vt:lpstr>ภาพนิ่ง 135</vt:lpstr>
      <vt:lpstr>ภาพนิ่ง 136</vt:lpstr>
      <vt:lpstr>ภาพนิ่ง 137</vt:lpstr>
      <vt:lpstr>ภาพนิ่ง 138</vt:lpstr>
      <vt:lpstr>ภาพนิ่ง 139</vt:lpstr>
      <vt:lpstr>ภาพนิ่ง 140</vt:lpstr>
      <vt:lpstr>ภาพนิ่ง 141</vt:lpstr>
      <vt:lpstr>ภาพนิ่ง 142</vt:lpstr>
      <vt:lpstr>ภาพนิ่ง 143</vt:lpstr>
      <vt:lpstr>ภาพนิ่ง 144</vt:lpstr>
      <vt:lpstr>ภาพนิ่ง 145</vt:lpstr>
      <vt:lpstr>“ประเภทของผลงานทางวิชาการ”</vt:lpstr>
      <vt:lpstr>ภาพนิ่ง 147</vt:lpstr>
      <vt:lpstr>ภาพนิ่ง 148</vt:lpstr>
      <vt:lpstr>ภาพนิ่ง 149</vt:lpstr>
      <vt:lpstr>ภาพนิ่ง 150</vt:lpstr>
      <vt:lpstr>ภาพนิ่ง 151</vt:lpstr>
      <vt:lpstr>ภาพนิ่ง 152</vt:lpstr>
      <vt:lpstr>ภาพนิ่ง 153</vt:lpstr>
      <vt:lpstr>ภาพนิ่ง 154</vt:lpstr>
      <vt:lpstr>ภาพนิ่ง 155</vt:lpstr>
      <vt:lpstr>ภาพนิ่ง 156</vt:lpstr>
      <vt:lpstr>ภาพนิ่ง 157</vt:lpstr>
      <vt:lpstr>ภาพนิ่ง 158</vt:lpstr>
      <vt:lpstr>ภาพนิ่ง 159</vt:lpstr>
      <vt:lpstr>ภาพนิ่ง 160</vt:lpstr>
      <vt:lpstr>ภาพนิ่ง 161</vt:lpstr>
      <vt:lpstr>ภาพนิ่ง 162</vt:lpstr>
      <vt:lpstr>ภาพนิ่ง 163</vt:lpstr>
      <vt:lpstr>ภาพนิ่ง 164</vt:lpstr>
      <vt:lpstr>ภาพนิ่ง 165</vt:lpstr>
      <vt:lpstr>ภาพนิ่ง 166</vt:lpstr>
    </vt:vector>
  </TitlesOfParts>
  <Company>house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ความก้าวหน้า ของพนักงานครูเทศบาล</dc:title>
  <dc:creator>tepsuriya</dc:creator>
  <cp:lastModifiedBy>DLA</cp:lastModifiedBy>
  <cp:revision>1403</cp:revision>
  <dcterms:created xsi:type="dcterms:W3CDTF">2006-02-09T23:27:12Z</dcterms:created>
  <dcterms:modified xsi:type="dcterms:W3CDTF">2018-12-17T11:01:57Z</dcterms:modified>
</cp:coreProperties>
</file>